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8" r:id="rId3"/>
    <p:sldId id="369" r:id="rId4"/>
    <p:sldId id="354" r:id="rId5"/>
    <p:sldId id="370" r:id="rId6"/>
    <p:sldId id="384" r:id="rId7"/>
    <p:sldId id="385" r:id="rId8"/>
    <p:sldId id="386" r:id="rId9"/>
    <p:sldId id="374" r:id="rId10"/>
    <p:sldId id="380" r:id="rId11"/>
    <p:sldId id="387" r:id="rId12"/>
    <p:sldId id="381" r:id="rId13"/>
    <p:sldId id="3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326C8-290C-4C95-B28B-93100E0EC217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7E0D751B-67F7-44FC-AE8C-2538D18D5615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Partial evaporation</a:t>
          </a:r>
          <a:endParaRPr lang="en-IN" sz="2000" dirty="0">
            <a:solidFill>
              <a:schemeClr val="tx1"/>
            </a:solidFill>
          </a:endParaRPr>
        </a:p>
      </dgm:t>
    </dgm:pt>
    <dgm:pt modelId="{82B49181-0A46-4F3E-8147-96FE9ED1C35C}" type="parTrans" cxnId="{F4B0E7CA-878F-415A-BCFC-F49D953A9137}">
      <dgm:prSet/>
      <dgm:spPr/>
      <dgm:t>
        <a:bodyPr/>
        <a:lstStyle/>
        <a:p>
          <a:endParaRPr lang="en-IN" sz="1600"/>
        </a:p>
      </dgm:t>
    </dgm:pt>
    <dgm:pt modelId="{F96CC36A-2DA0-4AAA-B600-635D4FBC97F2}" type="sibTrans" cxnId="{F4B0E7CA-878F-415A-BCFC-F49D953A9137}">
      <dgm:prSet/>
      <dgm:spPr/>
      <dgm:t>
        <a:bodyPr/>
        <a:lstStyle/>
        <a:p>
          <a:endParaRPr lang="en-IN" sz="1600"/>
        </a:p>
      </dgm:t>
    </dgm:pt>
    <dgm:pt modelId="{2C5E1645-AD16-4382-A605-A326E3152576}">
      <dgm:prSet phldrT="[Text]" custT="1"/>
      <dgm:spPr/>
      <dgm:t>
        <a:bodyPr/>
        <a:lstStyle/>
        <a:p>
          <a:r>
            <a:rPr lang="en-IN" sz="1600" dirty="0" smtClean="0"/>
            <a:t>Improved heat source utilization</a:t>
          </a:r>
          <a:endParaRPr lang="en-IN" sz="1600" dirty="0"/>
        </a:p>
      </dgm:t>
    </dgm:pt>
    <dgm:pt modelId="{5F9F9DFE-20D1-4ED3-BC48-62AFC02E085A}" type="parTrans" cxnId="{AC341FB6-6F2A-49DA-B11D-8C16DBD4F425}">
      <dgm:prSet/>
      <dgm:spPr/>
      <dgm:t>
        <a:bodyPr/>
        <a:lstStyle/>
        <a:p>
          <a:endParaRPr lang="en-IN" sz="1600"/>
        </a:p>
      </dgm:t>
    </dgm:pt>
    <dgm:pt modelId="{4B794B35-8908-462A-B4CE-3CE699609F93}" type="sibTrans" cxnId="{AC341FB6-6F2A-49DA-B11D-8C16DBD4F425}">
      <dgm:prSet/>
      <dgm:spPr/>
      <dgm:t>
        <a:bodyPr/>
        <a:lstStyle/>
        <a:p>
          <a:endParaRPr lang="en-IN" sz="1600"/>
        </a:p>
      </dgm:t>
    </dgm:pt>
    <dgm:pt modelId="{D459B3E3-5C8A-450A-AAF8-D8D5107A46D0}">
      <dgm:prSet phldrT="[Text]" custT="1"/>
      <dgm:spPr/>
      <dgm:t>
        <a:bodyPr/>
        <a:lstStyle/>
        <a:p>
          <a:r>
            <a:rPr lang="en-IN" sz="1600" dirty="0" smtClean="0"/>
            <a:t>Lower thermal efficiency</a:t>
          </a:r>
          <a:endParaRPr lang="en-IN" sz="1600" dirty="0"/>
        </a:p>
      </dgm:t>
    </dgm:pt>
    <dgm:pt modelId="{932E793B-9462-497F-97A6-EDEB2B6219F9}" type="parTrans" cxnId="{AD6435EE-87EE-42F6-8834-B928C360B0DA}">
      <dgm:prSet/>
      <dgm:spPr/>
      <dgm:t>
        <a:bodyPr/>
        <a:lstStyle/>
        <a:p>
          <a:endParaRPr lang="en-IN" sz="1600"/>
        </a:p>
      </dgm:t>
    </dgm:pt>
    <dgm:pt modelId="{1A61B0D4-621C-454C-A460-83D78B82ECD3}" type="sibTrans" cxnId="{AD6435EE-87EE-42F6-8834-B928C360B0DA}">
      <dgm:prSet/>
      <dgm:spPr/>
      <dgm:t>
        <a:bodyPr/>
        <a:lstStyle/>
        <a:p>
          <a:endParaRPr lang="en-IN" sz="1600"/>
        </a:p>
      </dgm:t>
    </dgm:pt>
    <dgm:pt modelId="{31897F66-0A08-48CE-BD10-BF1AF9371E4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IN" sz="2000" dirty="0" err="1" smtClean="0">
              <a:solidFill>
                <a:schemeClr val="tx1"/>
              </a:solidFill>
            </a:rPr>
            <a:t>Alkane</a:t>
          </a:r>
          <a:r>
            <a:rPr lang="en-IN" sz="2000" dirty="0" smtClean="0">
              <a:solidFill>
                <a:schemeClr val="tx1"/>
              </a:solidFill>
            </a:rPr>
            <a:t>-refrigerant zeotropes</a:t>
          </a:r>
          <a:endParaRPr lang="en-IN" sz="2000" dirty="0">
            <a:solidFill>
              <a:schemeClr val="tx1"/>
            </a:solidFill>
          </a:endParaRPr>
        </a:p>
      </dgm:t>
    </dgm:pt>
    <dgm:pt modelId="{4D1F30F8-F357-432B-B54B-E66C961AFFF4}" type="parTrans" cxnId="{B27D4D57-6D59-41A3-A64F-1819C71ED488}">
      <dgm:prSet/>
      <dgm:spPr/>
      <dgm:t>
        <a:bodyPr/>
        <a:lstStyle/>
        <a:p>
          <a:endParaRPr lang="en-IN" sz="1600"/>
        </a:p>
      </dgm:t>
    </dgm:pt>
    <dgm:pt modelId="{C91F0D77-56BC-4252-BFEB-7F8012BCA16E}" type="sibTrans" cxnId="{B27D4D57-6D59-41A3-A64F-1819C71ED488}">
      <dgm:prSet/>
      <dgm:spPr/>
      <dgm:t>
        <a:bodyPr/>
        <a:lstStyle/>
        <a:p>
          <a:endParaRPr lang="en-IN" sz="1600"/>
        </a:p>
      </dgm:t>
    </dgm:pt>
    <dgm:pt modelId="{EFD10EEA-EFCE-4FCD-AE35-807059EF98AF}">
      <dgm:prSet custT="1"/>
      <dgm:spPr/>
      <dgm:t>
        <a:bodyPr/>
        <a:lstStyle/>
        <a:p>
          <a:r>
            <a:rPr lang="en-IN" sz="1600" dirty="0" smtClean="0"/>
            <a:t>Improved latent heat capacity</a:t>
          </a:r>
          <a:endParaRPr lang="en-IN" sz="1600" dirty="0"/>
        </a:p>
      </dgm:t>
    </dgm:pt>
    <dgm:pt modelId="{FBA28AB7-4576-4894-AD38-186A8947F829}" type="parTrans" cxnId="{CA5701E2-DCDE-47CC-B4FE-9F297EFF8B91}">
      <dgm:prSet/>
      <dgm:spPr/>
      <dgm:t>
        <a:bodyPr/>
        <a:lstStyle/>
        <a:p>
          <a:endParaRPr lang="en-IN" sz="1600"/>
        </a:p>
      </dgm:t>
    </dgm:pt>
    <dgm:pt modelId="{8B34A1A5-E9D2-44C0-8990-A253F718C6FE}" type="sibTrans" cxnId="{CA5701E2-DCDE-47CC-B4FE-9F297EFF8B91}">
      <dgm:prSet/>
      <dgm:spPr/>
      <dgm:t>
        <a:bodyPr/>
        <a:lstStyle/>
        <a:p>
          <a:endParaRPr lang="en-IN" sz="1600"/>
        </a:p>
      </dgm:t>
    </dgm:pt>
    <dgm:pt modelId="{FDA99818-3FCF-4D55-B46F-0B96DE754947}">
      <dgm:prSet custT="1"/>
      <dgm:spPr/>
      <dgm:t>
        <a:bodyPr/>
        <a:lstStyle/>
        <a:p>
          <a:r>
            <a:rPr lang="en-IN" sz="1600" dirty="0" smtClean="0"/>
            <a:t> Higher temperature glide</a:t>
          </a:r>
          <a:endParaRPr lang="en-IN" sz="1600" dirty="0"/>
        </a:p>
      </dgm:t>
    </dgm:pt>
    <dgm:pt modelId="{E57EB367-E628-4C05-AA57-B084BD1F50C6}" type="parTrans" cxnId="{DAB31742-1641-4892-917D-BA48916EAA6F}">
      <dgm:prSet/>
      <dgm:spPr/>
      <dgm:t>
        <a:bodyPr/>
        <a:lstStyle/>
        <a:p>
          <a:endParaRPr lang="en-IN" sz="1600"/>
        </a:p>
      </dgm:t>
    </dgm:pt>
    <dgm:pt modelId="{60B31D6D-0D61-485B-ABF0-8F2066884803}" type="sibTrans" cxnId="{DAB31742-1641-4892-917D-BA48916EAA6F}">
      <dgm:prSet/>
      <dgm:spPr/>
      <dgm:t>
        <a:bodyPr/>
        <a:lstStyle/>
        <a:p>
          <a:endParaRPr lang="en-IN" sz="1600"/>
        </a:p>
      </dgm:t>
    </dgm:pt>
    <dgm:pt modelId="{88F32470-98AB-4011-B5DD-64475C83D0C4}">
      <dgm:prSet custT="1"/>
      <dgm:spPr/>
      <dgm:t>
        <a:bodyPr/>
        <a:lstStyle/>
        <a:p>
          <a:r>
            <a:rPr lang="en-IN" sz="1600" dirty="0" smtClean="0"/>
            <a:t>Improved  thermal efficiency</a:t>
          </a:r>
          <a:endParaRPr lang="en-IN" sz="1600" dirty="0"/>
        </a:p>
      </dgm:t>
    </dgm:pt>
    <dgm:pt modelId="{F7015513-3605-44EF-95EA-98FD716F54AE}" type="parTrans" cxnId="{757DAB3E-B62D-43AD-9B5E-A5F22AC8CD63}">
      <dgm:prSet/>
      <dgm:spPr/>
      <dgm:t>
        <a:bodyPr/>
        <a:lstStyle/>
        <a:p>
          <a:endParaRPr lang="en-IN"/>
        </a:p>
      </dgm:t>
    </dgm:pt>
    <dgm:pt modelId="{50A5224D-D744-4755-BEB7-C0C8DEAEE558}" type="sibTrans" cxnId="{757DAB3E-B62D-43AD-9B5E-A5F22AC8CD63}">
      <dgm:prSet/>
      <dgm:spPr/>
      <dgm:t>
        <a:bodyPr/>
        <a:lstStyle/>
        <a:p>
          <a:endParaRPr lang="en-IN"/>
        </a:p>
      </dgm:t>
    </dgm:pt>
    <dgm:pt modelId="{A4928214-8597-46C5-B21C-614522F26A19}">
      <dgm:prSet phldrT="[Text]" custT="1"/>
      <dgm:spPr/>
      <dgm:t>
        <a:bodyPr/>
        <a:lstStyle/>
        <a:p>
          <a:r>
            <a:rPr lang="en-IN" sz="1600" dirty="0" smtClean="0"/>
            <a:t>Higher power output</a:t>
          </a:r>
          <a:endParaRPr lang="en-IN" sz="1600" dirty="0"/>
        </a:p>
      </dgm:t>
    </dgm:pt>
    <dgm:pt modelId="{8D551A67-D7A4-40A3-9326-CC1D6FD93A9F}" type="parTrans" cxnId="{1E8428A1-3380-4AD4-B553-03F1D953810E}">
      <dgm:prSet/>
      <dgm:spPr/>
      <dgm:t>
        <a:bodyPr/>
        <a:lstStyle/>
        <a:p>
          <a:endParaRPr lang="en-IN"/>
        </a:p>
      </dgm:t>
    </dgm:pt>
    <dgm:pt modelId="{100B1DF0-15BB-4345-BC85-B3F34782A62A}" type="sibTrans" cxnId="{1E8428A1-3380-4AD4-B553-03F1D953810E}">
      <dgm:prSet/>
      <dgm:spPr/>
      <dgm:t>
        <a:bodyPr/>
        <a:lstStyle/>
        <a:p>
          <a:endParaRPr lang="en-IN"/>
        </a:p>
      </dgm:t>
    </dgm:pt>
    <dgm:pt modelId="{04D066EA-5853-445A-A30A-7F282350ED8D}" type="pres">
      <dgm:prSet presAssocID="{3D8326C8-290C-4C95-B28B-93100E0EC21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03755C2B-AAF3-47BE-87B5-CB1224F25F99}" type="pres">
      <dgm:prSet presAssocID="{7E0D751B-67F7-44FC-AE8C-2538D18D5615}" presName="linNode" presStyleCnt="0"/>
      <dgm:spPr/>
    </dgm:pt>
    <dgm:pt modelId="{C15C7E07-BBA0-44AD-AF4F-395F487CDF86}" type="pres">
      <dgm:prSet presAssocID="{7E0D751B-67F7-44FC-AE8C-2538D18D561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64D251-0CD2-4665-ADF4-0C8DFA90210A}" type="pres">
      <dgm:prSet presAssocID="{7E0D751B-67F7-44FC-AE8C-2538D18D5615}" presName="childShp" presStyleLbl="bgAccFollowNode1" presStyleIdx="0" presStyleCnt="2" custLinFactNeighborX="-4605" custLinFactNeighborY="474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6E65FA-9DBC-4DF5-8097-DA4497F258E4}" type="pres">
      <dgm:prSet presAssocID="{F96CC36A-2DA0-4AAA-B600-635D4FBC97F2}" presName="spacing" presStyleCnt="0"/>
      <dgm:spPr/>
    </dgm:pt>
    <dgm:pt modelId="{B8703DFC-1020-48EF-A516-8BC8CAF58DBB}" type="pres">
      <dgm:prSet presAssocID="{31897F66-0A08-48CE-BD10-BF1AF9371E49}" presName="linNode" presStyleCnt="0"/>
      <dgm:spPr/>
    </dgm:pt>
    <dgm:pt modelId="{3FFBCFB0-A079-4193-8769-E117058F947E}" type="pres">
      <dgm:prSet presAssocID="{31897F66-0A08-48CE-BD10-BF1AF9371E4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6027131-12EF-4E39-8680-80E639A01E58}" type="pres">
      <dgm:prSet presAssocID="{31897F66-0A08-48CE-BD10-BF1AF9371E49}" presName="childShp" presStyleLbl="bgAccFollowNode1" presStyleIdx="1" presStyleCnt="2" custLinFactNeighborX="1974" custLinFactNeighborY="-22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E8428A1-3380-4AD4-B553-03F1D953810E}" srcId="{7E0D751B-67F7-44FC-AE8C-2538D18D5615}" destId="{A4928214-8597-46C5-B21C-614522F26A19}" srcOrd="2" destOrd="0" parTransId="{8D551A67-D7A4-40A3-9326-CC1D6FD93A9F}" sibTransId="{100B1DF0-15BB-4345-BC85-B3F34782A62A}"/>
    <dgm:cxn modelId="{CA5701E2-DCDE-47CC-B4FE-9F297EFF8B91}" srcId="{31897F66-0A08-48CE-BD10-BF1AF9371E49}" destId="{EFD10EEA-EFCE-4FCD-AE35-807059EF98AF}" srcOrd="0" destOrd="0" parTransId="{FBA28AB7-4576-4894-AD38-186A8947F829}" sibTransId="{8B34A1A5-E9D2-44C0-8990-A253F718C6FE}"/>
    <dgm:cxn modelId="{7A0D9C68-748B-4D85-B21A-44B73E94CB58}" type="presOf" srcId="{7E0D751B-67F7-44FC-AE8C-2538D18D5615}" destId="{C15C7E07-BBA0-44AD-AF4F-395F487CDF86}" srcOrd="0" destOrd="0" presId="urn:microsoft.com/office/officeart/2005/8/layout/vList6"/>
    <dgm:cxn modelId="{F4B0E7CA-878F-415A-BCFC-F49D953A9137}" srcId="{3D8326C8-290C-4C95-B28B-93100E0EC217}" destId="{7E0D751B-67F7-44FC-AE8C-2538D18D5615}" srcOrd="0" destOrd="0" parTransId="{82B49181-0A46-4F3E-8147-96FE9ED1C35C}" sibTransId="{F96CC36A-2DA0-4AAA-B600-635D4FBC97F2}"/>
    <dgm:cxn modelId="{AC341FB6-6F2A-49DA-B11D-8C16DBD4F425}" srcId="{7E0D751B-67F7-44FC-AE8C-2538D18D5615}" destId="{2C5E1645-AD16-4382-A605-A326E3152576}" srcOrd="0" destOrd="0" parTransId="{5F9F9DFE-20D1-4ED3-BC48-62AFC02E085A}" sibTransId="{4B794B35-8908-462A-B4CE-3CE699609F93}"/>
    <dgm:cxn modelId="{757DAB3E-B62D-43AD-9B5E-A5F22AC8CD63}" srcId="{31897F66-0A08-48CE-BD10-BF1AF9371E49}" destId="{88F32470-98AB-4011-B5DD-64475C83D0C4}" srcOrd="2" destOrd="0" parTransId="{F7015513-3605-44EF-95EA-98FD716F54AE}" sibTransId="{50A5224D-D744-4755-BEB7-C0C8DEAEE558}"/>
    <dgm:cxn modelId="{40FF4DA8-DAB2-49E1-BA8A-04547401EBBC}" type="presOf" srcId="{31897F66-0A08-48CE-BD10-BF1AF9371E49}" destId="{3FFBCFB0-A079-4193-8769-E117058F947E}" srcOrd="0" destOrd="0" presId="urn:microsoft.com/office/officeart/2005/8/layout/vList6"/>
    <dgm:cxn modelId="{F22575D9-4D08-46B1-BFDC-B026A053EA30}" type="presOf" srcId="{88F32470-98AB-4011-B5DD-64475C83D0C4}" destId="{76027131-12EF-4E39-8680-80E639A01E58}" srcOrd="0" destOrd="2" presId="urn:microsoft.com/office/officeart/2005/8/layout/vList6"/>
    <dgm:cxn modelId="{E7770FAF-E0F8-48EF-9343-9DC2231F3EDC}" type="presOf" srcId="{FDA99818-3FCF-4D55-B46F-0B96DE754947}" destId="{76027131-12EF-4E39-8680-80E639A01E58}" srcOrd="0" destOrd="1" presId="urn:microsoft.com/office/officeart/2005/8/layout/vList6"/>
    <dgm:cxn modelId="{B2BEA848-27D9-440D-AF66-64E5DAA7D333}" type="presOf" srcId="{2C5E1645-AD16-4382-A605-A326E3152576}" destId="{1764D251-0CD2-4665-ADF4-0C8DFA90210A}" srcOrd="0" destOrd="0" presId="urn:microsoft.com/office/officeart/2005/8/layout/vList6"/>
    <dgm:cxn modelId="{AD6435EE-87EE-42F6-8834-B928C360B0DA}" srcId="{7E0D751B-67F7-44FC-AE8C-2538D18D5615}" destId="{D459B3E3-5C8A-450A-AAF8-D8D5107A46D0}" srcOrd="1" destOrd="0" parTransId="{932E793B-9462-497F-97A6-EDEB2B6219F9}" sibTransId="{1A61B0D4-621C-454C-A460-83D78B82ECD3}"/>
    <dgm:cxn modelId="{B27D4D57-6D59-41A3-A64F-1819C71ED488}" srcId="{3D8326C8-290C-4C95-B28B-93100E0EC217}" destId="{31897F66-0A08-48CE-BD10-BF1AF9371E49}" srcOrd="1" destOrd="0" parTransId="{4D1F30F8-F357-432B-B54B-E66C961AFFF4}" sibTransId="{C91F0D77-56BC-4252-BFEB-7F8012BCA16E}"/>
    <dgm:cxn modelId="{22EB5724-BA18-4835-B8AB-9F2B4A211C27}" type="presOf" srcId="{D459B3E3-5C8A-450A-AAF8-D8D5107A46D0}" destId="{1764D251-0CD2-4665-ADF4-0C8DFA90210A}" srcOrd="0" destOrd="1" presId="urn:microsoft.com/office/officeart/2005/8/layout/vList6"/>
    <dgm:cxn modelId="{01B09C09-30BE-4EDF-AC5D-7F5E5B38FFF6}" type="presOf" srcId="{A4928214-8597-46C5-B21C-614522F26A19}" destId="{1764D251-0CD2-4665-ADF4-0C8DFA90210A}" srcOrd="0" destOrd="2" presId="urn:microsoft.com/office/officeart/2005/8/layout/vList6"/>
    <dgm:cxn modelId="{DAB31742-1641-4892-917D-BA48916EAA6F}" srcId="{31897F66-0A08-48CE-BD10-BF1AF9371E49}" destId="{FDA99818-3FCF-4D55-B46F-0B96DE754947}" srcOrd="1" destOrd="0" parTransId="{E57EB367-E628-4C05-AA57-B084BD1F50C6}" sibTransId="{60B31D6D-0D61-485B-ABF0-8F2066884803}"/>
    <dgm:cxn modelId="{D20E2404-BDD4-4CBA-A3BA-C8D241BF2A42}" type="presOf" srcId="{EFD10EEA-EFCE-4FCD-AE35-807059EF98AF}" destId="{76027131-12EF-4E39-8680-80E639A01E58}" srcOrd="0" destOrd="0" presId="urn:microsoft.com/office/officeart/2005/8/layout/vList6"/>
    <dgm:cxn modelId="{5CB7FE8F-6D77-47EE-B690-06B49B208317}" type="presOf" srcId="{3D8326C8-290C-4C95-B28B-93100E0EC217}" destId="{04D066EA-5853-445A-A30A-7F282350ED8D}" srcOrd="0" destOrd="0" presId="urn:microsoft.com/office/officeart/2005/8/layout/vList6"/>
    <dgm:cxn modelId="{02ED0ABA-1C66-40BE-8D9D-6DE0DE0C7066}" type="presParOf" srcId="{04D066EA-5853-445A-A30A-7F282350ED8D}" destId="{03755C2B-AAF3-47BE-87B5-CB1224F25F99}" srcOrd="0" destOrd="0" presId="urn:microsoft.com/office/officeart/2005/8/layout/vList6"/>
    <dgm:cxn modelId="{2E76B59E-1780-438C-A43A-06261FECD380}" type="presParOf" srcId="{03755C2B-AAF3-47BE-87B5-CB1224F25F99}" destId="{C15C7E07-BBA0-44AD-AF4F-395F487CDF86}" srcOrd="0" destOrd="0" presId="urn:microsoft.com/office/officeart/2005/8/layout/vList6"/>
    <dgm:cxn modelId="{D3318A13-332D-4057-8E65-72110A7A1C24}" type="presParOf" srcId="{03755C2B-AAF3-47BE-87B5-CB1224F25F99}" destId="{1764D251-0CD2-4665-ADF4-0C8DFA90210A}" srcOrd="1" destOrd="0" presId="urn:microsoft.com/office/officeart/2005/8/layout/vList6"/>
    <dgm:cxn modelId="{866FF652-A7B1-4DBD-B1E3-5224F8533B6A}" type="presParOf" srcId="{04D066EA-5853-445A-A30A-7F282350ED8D}" destId="{FD6E65FA-9DBC-4DF5-8097-DA4497F258E4}" srcOrd="1" destOrd="0" presId="urn:microsoft.com/office/officeart/2005/8/layout/vList6"/>
    <dgm:cxn modelId="{864DB1F1-DFFF-4400-9EA1-50E9DEE2E2F2}" type="presParOf" srcId="{04D066EA-5853-445A-A30A-7F282350ED8D}" destId="{B8703DFC-1020-48EF-A516-8BC8CAF58DBB}" srcOrd="2" destOrd="0" presId="urn:microsoft.com/office/officeart/2005/8/layout/vList6"/>
    <dgm:cxn modelId="{EE9C1CC4-6A1F-4074-8229-AB0D1580B0A3}" type="presParOf" srcId="{B8703DFC-1020-48EF-A516-8BC8CAF58DBB}" destId="{3FFBCFB0-A079-4193-8769-E117058F947E}" srcOrd="0" destOrd="0" presId="urn:microsoft.com/office/officeart/2005/8/layout/vList6"/>
    <dgm:cxn modelId="{C280639F-C4AE-46B6-AF49-A697A130270A}" type="presParOf" srcId="{B8703DFC-1020-48EF-A516-8BC8CAF58DBB}" destId="{76027131-12EF-4E39-8680-80E639A01E58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DE490-4244-4FF4-967B-0467B3BB1561}" type="datetimeFigureOut">
              <a:rPr lang="en-US" smtClean="0"/>
              <a:pPr/>
              <a:t>9/9/2019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1C6D8-4D4F-421E-8DE2-98D683FE19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8700911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9276B-7D0B-4EA0-999A-B373242F5FF4}" type="datetimeFigureOut">
              <a:rPr lang="en-US" smtClean="0"/>
              <a:pPr/>
              <a:t>9/9/2019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E429-E3E1-448D-8C64-B699C1AAD7E4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02971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572396" y="6400800"/>
            <a:ext cx="96012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785918" y="6400800"/>
            <a:ext cx="4730298" cy="457200"/>
          </a:xfrm>
        </p:spPr>
        <p:txBody>
          <a:bodyPr/>
          <a:lstStyle>
            <a:lvl1pPr>
              <a:defRPr sz="1000"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86314" y="1136"/>
            <a:ext cx="4281486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IN" dirty="0" smtClean="0"/>
              <a:t>Indian Institute of Technology | Madras </a:t>
            </a:r>
            <a:endParaRPr lang="en-IN" dirty="0"/>
          </a:p>
        </p:txBody>
      </p:sp>
      <p:pic>
        <p:nvPicPr>
          <p:cNvPr id="18" name="Picture 17" descr="300px-IIT_Madras_Logo.sv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8148" y="428604"/>
            <a:ext cx="1285852" cy="1285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32511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300px-IIT_Madra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58214" y="428604"/>
            <a:ext cx="642942" cy="64294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43372" y="0"/>
            <a:ext cx="4650488" cy="365760"/>
          </a:xfrm>
        </p:spPr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298382" cy="45720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7704" y="6400800"/>
            <a:ext cx="5154366" cy="45720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786" y="6400800"/>
            <a:ext cx="5658422" cy="45720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r>
              <a:rPr lang="en-IN" dirty="0" smtClean="0"/>
              <a:t>Indian Institute of Technology | Madras 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48" y="6400800"/>
            <a:ext cx="957264" cy="457200"/>
          </a:xfrm>
        </p:spPr>
        <p:txBody>
          <a:bodyPr/>
          <a:lstStyle/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7158" y="6400800"/>
            <a:ext cx="2786082" cy="457200"/>
          </a:xfrm>
        </p:spPr>
        <p:txBody>
          <a:bodyPr/>
          <a:lstStyle>
            <a:lvl1pPr>
              <a:defRPr b="0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14810" y="2272"/>
            <a:ext cx="4721926" cy="365760"/>
          </a:xfrm>
        </p:spPr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Energy and Emissions Lab | Department of Applied Mechanics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 smtClean="0"/>
              <a:t>Indian Institute of Technology | Madras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000628" y="0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7901014" cy="4037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206" y="6400800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5786" y="6400800"/>
            <a:ext cx="5298382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 b="1">
                <a:solidFill>
                  <a:srgbClr val="002060"/>
                </a:solidFill>
              </a:defRPr>
            </a:lvl1pPr>
          </a:lstStyle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286248" y="2272"/>
            <a:ext cx="4650488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r>
              <a:rPr lang="en-IN" dirty="0" smtClean="0"/>
              <a:t>Indian Institute of Technology | Madras</a:t>
            </a:r>
            <a:endParaRPr lang="en-IN" dirty="0"/>
          </a:p>
        </p:txBody>
      </p:sp>
      <p:pic>
        <p:nvPicPr>
          <p:cNvPr id="21" name="Picture 20" descr="300px-IIT_Madras_Logo.svg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358214" y="428604"/>
            <a:ext cx="642942" cy="642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40" y="1600392"/>
            <a:ext cx="8458200" cy="1470025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Performance Analysis and Optimization of R245fa-Cyclopentane Zeotropic Mixtures in Partial Evaporating Organic Rankine Cycles (PEORC) for Low Temperature Heat Recovery</a:t>
            </a:r>
            <a:endParaRPr lang="en-IN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4953000" cy="1752600"/>
          </a:xfrm>
        </p:spPr>
        <p:txBody>
          <a:bodyPr>
            <a:noAutofit/>
          </a:bodyPr>
          <a:lstStyle/>
          <a:p>
            <a:r>
              <a:rPr lang="en-IN" sz="1600" dirty="0" smtClean="0"/>
              <a:t>Anandu Surendran</a:t>
            </a:r>
          </a:p>
          <a:p>
            <a:r>
              <a:rPr lang="en-IN" sz="1600" dirty="0" err="1" smtClean="0"/>
              <a:t>Satyanarayanan</a:t>
            </a:r>
            <a:r>
              <a:rPr lang="en-IN" sz="1600" dirty="0" smtClean="0"/>
              <a:t> </a:t>
            </a:r>
            <a:r>
              <a:rPr lang="en-IN" sz="1600" dirty="0" err="1" smtClean="0"/>
              <a:t>Seshadri</a:t>
            </a:r>
            <a:r>
              <a:rPr lang="en-IN" sz="1600" dirty="0" smtClean="0"/>
              <a:t> </a:t>
            </a:r>
            <a:r>
              <a:rPr lang="en-IN" sz="1600" dirty="0" err="1" smtClean="0"/>
              <a:t>Ph.D</a:t>
            </a:r>
            <a:endParaRPr lang="en-IN" sz="1600" dirty="0" smtClean="0"/>
          </a:p>
          <a:p>
            <a:endParaRPr lang="en-IN" sz="1600" dirty="0" smtClean="0"/>
          </a:p>
          <a:p>
            <a:endParaRPr lang="en-IN" sz="1600" dirty="0" smtClean="0"/>
          </a:p>
          <a:p>
            <a:r>
              <a:rPr lang="en-IN" sz="1600" dirty="0" smtClean="0"/>
              <a:t>Energy and Emissions Lab</a:t>
            </a:r>
          </a:p>
          <a:p>
            <a:r>
              <a:rPr lang="en-IN" sz="1600" dirty="0" smtClean="0"/>
              <a:t>Department of Applied Mechanics</a:t>
            </a:r>
          </a:p>
          <a:p>
            <a:r>
              <a:rPr lang="en-IN" sz="1600" dirty="0" smtClean="0"/>
              <a:t>Indian Institute of Technology| Madras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50340" y="13189"/>
            <a:ext cx="4281486" cy="365760"/>
          </a:xfrm>
        </p:spPr>
        <p:txBody>
          <a:bodyPr/>
          <a:lstStyle/>
          <a:p>
            <a:r>
              <a:rPr lang="en-IN" sz="1600" dirty="0" smtClean="0">
                <a:solidFill>
                  <a:schemeClr val="bg1"/>
                </a:solidFill>
              </a:rPr>
              <a:t>Indian Institute of Technology | Madras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8" name="Picture 7" descr="E&amp;E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91820"/>
            <a:ext cx="1785950" cy="1004597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00232" y="6406402"/>
            <a:ext cx="4752528" cy="285909"/>
          </a:xfrm>
        </p:spPr>
        <p:txBody>
          <a:bodyPr/>
          <a:lstStyle/>
          <a:p>
            <a:r>
              <a:rPr lang="en-IN" sz="1000" b="1" dirty="0" smtClean="0">
                <a:solidFill>
                  <a:srgbClr val="002060"/>
                </a:solidFill>
              </a:rPr>
              <a:t>5</a:t>
            </a:r>
            <a:r>
              <a:rPr lang="en-IN" sz="1000" b="1" baseline="30000" dirty="0" smtClean="0">
                <a:solidFill>
                  <a:srgbClr val="002060"/>
                </a:solidFill>
              </a:rPr>
              <a:t>th</a:t>
            </a:r>
            <a:r>
              <a:rPr lang="en-IN" sz="1000" b="1" dirty="0" smtClean="0">
                <a:solidFill>
                  <a:srgbClr val="002060"/>
                </a:solidFill>
              </a:rPr>
              <a:t> </a:t>
            </a:r>
            <a:r>
              <a:rPr lang="en-IN" sz="1000" b="1" dirty="0">
                <a:solidFill>
                  <a:srgbClr val="002060"/>
                </a:solidFill>
              </a:rPr>
              <a:t>International Seminar on ORC Power Systems | Athens, </a:t>
            </a:r>
            <a:r>
              <a:rPr lang="en-IN" sz="1000" b="1" dirty="0" smtClean="0">
                <a:solidFill>
                  <a:srgbClr val="002060"/>
                </a:solidFill>
              </a:rPr>
              <a:t>Greece</a:t>
            </a:r>
            <a:endParaRPr lang="en-IN" sz="1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7504" y="388394"/>
            <a:ext cx="8064896" cy="64294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 and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Conclusions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0034" y="1000108"/>
            <a:ext cx="8072494" cy="53578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Font typeface="Wingdings" pitchFamily="2" charset="2"/>
              <a:buChar char="q"/>
            </a:pPr>
            <a:endParaRPr lang="en-IN" sz="1600" dirty="0" smtClean="0"/>
          </a:p>
          <a:p>
            <a:pPr lvl="0">
              <a:buFont typeface="Wingdings" pitchFamily="2" charset="2"/>
              <a:buChar char="q"/>
            </a:pPr>
            <a:r>
              <a:rPr lang="en-IN" sz="1600" dirty="0" smtClean="0"/>
              <a:t>At lower vapour fractions, PEORC with mixtures achieve the highest net power output and heat source utilization </a:t>
            </a:r>
            <a:r>
              <a:rPr lang="en-IN" sz="1600" dirty="0" smtClean="0"/>
              <a:t>rates</a:t>
            </a:r>
          </a:p>
          <a:p>
            <a:pPr lvl="0">
              <a:buFont typeface="Wingdings" pitchFamily="2" charset="2"/>
              <a:buChar char="q"/>
            </a:pPr>
            <a:endParaRPr lang="en-IN" sz="1600" dirty="0" smtClean="0"/>
          </a:p>
          <a:p>
            <a:pPr lvl="0">
              <a:buFont typeface="Wingdings" pitchFamily="2" charset="2"/>
              <a:buChar char="q"/>
            </a:pPr>
            <a:r>
              <a:rPr lang="en-IN" sz="1600" dirty="0" smtClean="0"/>
              <a:t>Heat exchanger requirements and expander economy of PEORC using mixtures is quite poor</a:t>
            </a:r>
            <a:r>
              <a:rPr lang="en-US" sz="1600" dirty="0" smtClean="0"/>
              <a:t> when compared with </a:t>
            </a:r>
            <a:r>
              <a:rPr lang="en-US" sz="1600" dirty="0" smtClean="0"/>
              <a:t>SORC</a:t>
            </a:r>
          </a:p>
          <a:p>
            <a:pPr lvl="0">
              <a:buFont typeface="Wingdings" pitchFamily="2" charset="2"/>
              <a:buChar char="q"/>
            </a:pPr>
            <a:endParaRPr lang="en-IN" sz="1600" dirty="0" smtClean="0"/>
          </a:p>
          <a:p>
            <a:pPr lvl="0">
              <a:buFont typeface="Wingdings" pitchFamily="2" charset="2"/>
              <a:buChar char="q"/>
            </a:pPr>
            <a:r>
              <a:rPr lang="en-IN" sz="1600" dirty="0" smtClean="0"/>
              <a:t>Under optimized conditions, PEORC with mixtures deliver 36-65% for more power output when compared with SORC with pure R245fa for the heat source temperatures </a:t>
            </a:r>
            <a:r>
              <a:rPr lang="en-IN" sz="1600" dirty="0" smtClean="0"/>
              <a:t>investigated</a:t>
            </a:r>
          </a:p>
          <a:p>
            <a:pPr lvl="0">
              <a:buFont typeface="Wingdings" pitchFamily="2" charset="2"/>
              <a:buChar char="q"/>
            </a:pPr>
            <a:endParaRPr lang="en-IN" sz="1600" dirty="0" smtClean="0"/>
          </a:p>
          <a:p>
            <a:pPr lvl="0">
              <a:buFont typeface="Wingdings" pitchFamily="2" charset="2"/>
              <a:buChar char="q"/>
            </a:pPr>
            <a:r>
              <a:rPr lang="en-IN" sz="1600" dirty="0" smtClean="0"/>
              <a:t> As heat source temperature increases, PEORC with mixtures show a decrease in relative performance over SORC with R245fa</a:t>
            </a:r>
            <a:r>
              <a:rPr lang="en-IN" sz="16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endParaRPr lang="en-IN" sz="1600" dirty="0" smtClean="0"/>
          </a:p>
          <a:p>
            <a:pPr lvl="0">
              <a:buFont typeface="Wingdings" pitchFamily="2" charset="2"/>
              <a:buChar char="q"/>
            </a:pPr>
            <a:r>
              <a:rPr lang="en-IN" sz="1600" dirty="0" smtClean="0"/>
              <a:t>Furthermore, PEORC with mixtures present only 3-5% higher power output than PEORC with pure R245fa. PEORC with pure R245fa also exhibits intermediate KA values, 7-8% and 4-18% lower than PEORC and TLC using </a:t>
            </a:r>
            <a:r>
              <a:rPr lang="en-IN" sz="1600" dirty="0" smtClean="0"/>
              <a:t>mixtures</a:t>
            </a:r>
          </a:p>
          <a:p>
            <a:pPr lvl="0">
              <a:buFont typeface="Wingdings" pitchFamily="2" charset="2"/>
              <a:buChar char="q"/>
            </a:pPr>
            <a:endParaRPr lang="en-IN" sz="1600" dirty="0" smtClean="0"/>
          </a:p>
          <a:p>
            <a:pPr lvl="0">
              <a:buFont typeface="Wingdings" pitchFamily="2" charset="2"/>
              <a:buChar char="q"/>
            </a:pPr>
            <a:r>
              <a:rPr lang="en-IN" sz="1600" dirty="0" smtClean="0"/>
              <a:t>Overall, PEORC with R245fa shows promising system performance than that of </a:t>
            </a:r>
            <a:r>
              <a:rPr lang="en-IN" sz="1600" dirty="0" smtClean="0"/>
              <a:t>mixtures</a:t>
            </a:r>
          </a:p>
          <a:p>
            <a:pPr lvl="0">
              <a:buFont typeface="Wingdings" pitchFamily="2" charset="2"/>
              <a:buChar char="q"/>
            </a:pPr>
            <a:endParaRPr lang="en-IN" sz="1600" dirty="0" smtClean="0"/>
          </a:p>
          <a:p>
            <a:pPr lvl="0">
              <a:buFont typeface="Wingdings" pitchFamily="2" charset="2"/>
              <a:buChar char="q"/>
            </a:pP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066800"/>
          </a:xfrm>
        </p:spPr>
        <p:txBody>
          <a:bodyPr>
            <a:normAutofit/>
          </a:bodyPr>
          <a:lstStyle/>
          <a:p>
            <a:r>
              <a:rPr lang="en-IN" sz="4800" b="1" dirty="0" smtClean="0"/>
              <a:t>Thank you....</a:t>
            </a:r>
            <a:endParaRPr lang="en-IN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pic>
        <p:nvPicPr>
          <p:cNvPr id="6" name="Picture 5" descr="E&amp;E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786190"/>
            <a:ext cx="3563962" cy="2004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14353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G. </a:t>
            </a:r>
            <a:r>
              <a:rPr lang="en-US" dirty="0" err="1" smtClean="0"/>
              <a:t>Shu</a:t>
            </a:r>
            <a:r>
              <a:rPr lang="en-US" dirty="0" smtClean="0"/>
              <a:t>, Y. </a:t>
            </a:r>
            <a:r>
              <a:rPr lang="en-US" dirty="0" err="1" smtClean="0"/>
              <a:t>Gao</a:t>
            </a:r>
            <a:r>
              <a:rPr lang="en-US" dirty="0" smtClean="0"/>
              <a:t>, H. </a:t>
            </a:r>
            <a:r>
              <a:rPr lang="en-US" dirty="0" err="1" smtClean="0"/>
              <a:t>Tian</a:t>
            </a:r>
            <a:r>
              <a:rPr lang="en-US" dirty="0" smtClean="0"/>
              <a:t>, H. Wei, and X. Liang, “Study of mixtures based on hydrocarbons used in ORC (Organic Rankine Cycle) for engine waste heat recovery,” 2014           </a:t>
            </a:r>
            <a:endParaRPr lang="en-IN" dirty="0" smtClean="0"/>
          </a:p>
          <a:p>
            <a:r>
              <a:rPr lang="en-US" dirty="0" smtClean="0"/>
              <a:t> H. </a:t>
            </a:r>
            <a:r>
              <a:rPr lang="en-US" dirty="0" err="1" smtClean="0"/>
              <a:t>Zhai</a:t>
            </a:r>
            <a:r>
              <a:rPr lang="en-US" dirty="0" smtClean="0"/>
              <a:t>, Q. An, L. Shi, V. </a:t>
            </a:r>
            <a:r>
              <a:rPr lang="en-US" dirty="0" err="1" smtClean="0"/>
              <a:t>Lemort</a:t>
            </a:r>
            <a:r>
              <a:rPr lang="en-US" dirty="0" smtClean="0"/>
              <a:t>, and S. </a:t>
            </a:r>
            <a:r>
              <a:rPr lang="en-US" dirty="0" err="1" smtClean="0"/>
              <a:t>Quoilin</a:t>
            </a:r>
            <a:r>
              <a:rPr lang="en-US" dirty="0" smtClean="0"/>
              <a:t>, “Categorization and analysis of heat sources for organic Rankine cycle systems,” </a:t>
            </a:r>
            <a:r>
              <a:rPr lang="en-US" i="1" dirty="0" smtClean="0"/>
              <a:t>Renew. Sustain. Energy Rev.</a:t>
            </a:r>
            <a:r>
              <a:rPr lang="en-US" dirty="0" smtClean="0"/>
              <a:t>, vol. 64, pp. 790–805, 2016.</a:t>
            </a:r>
            <a:endParaRPr lang="en-IN" dirty="0" smtClean="0"/>
          </a:p>
          <a:p>
            <a:r>
              <a:rPr lang="en-US" dirty="0" smtClean="0"/>
              <a:t>J.-C. Chang, T.-C. Hung, Y.-L. He, and W. Zhang, “Experimental study on low-temperature organic Rankine cycle utilizing scroll type expander,” </a:t>
            </a:r>
            <a:r>
              <a:rPr lang="en-US" i="1" dirty="0" smtClean="0"/>
              <a:t>Appl. Energy</a:t>
            </a:r>
            <a:r>
              <a:rPr lang="en-US" dirty="0" smtClean="0"/>
              <a:t>, vol. 155, pp. 150–159, 2015.</a:t>
            </a:r>
            <a:endParaRPr lang="en-IN" dirty="0" smtClean="0"/>
          </a:p>
          <a:p>
            <a:r>
              <a:rPr lang="en-US" dirty="0" smtClean="0"/>
              <a:t>J. G. </a:t>
            </a:r>
            <a:r>
              <a:rPr lang="en-US" dirty="0" err="1" smtClean="0"/>
              <a:t>Andreasen</a:t>
            </a:r>
            <a:r>
              <a:rPr lang="en-US" dirty="0" smtClean="0"/>
              <a:t>, U. Larsen, T. Knudsen, L. </a:t>
            </a:r>
            <a:r>
              <a:rPr lang="en-US" dirty="0" err="1" smtClean="0"/>
              <a:t>Pierobon</a:t>
            </a:r>
            <a:r>
              <a:rPr lang="en-US" dirty="0" smtClean="0"/>
              <a:t>, and F. </a:t>
            </a:r>
            <a:r>
              <a:rPr lang="en-US" dirty="0" err="1" smtClean="0"/>
              <a:t>Haglind</a:t>
            </a:r>
            <a:r>
              <a:rPr lang="en-US" dirty="0" smtClean="0"/>
              <a:t>, “Selection and optimization of pure and mixed working fluids for low grade heat utilization using organic </a:t>
            </a:r>
            <a:r>
              <a:rPr lang="en-US" dirty="0" err="1" smtClean="0"/>
              <a:t>rankine</a:t>
            </a:r>
            <a:r>
              <a:rPr lang="en-US" dirty="0" smtClean="0"/>
              <a:t> cycles,” </a:t>
            </a:r>
            <a:r>
              <a:rPr lang="en-US" i="1" dirty="0" smtClean="0"/>
              <a:t>Energy</a:t>
            </a:r>
            <a:r>
              <a:rPr lang="en-US" dirty="0" smtClean="0"/>
              <a:t>, vol. 73, pp. 204–213, 2014.</a:t>
            </a:r>
            <a:endParaRPr lang="en-IN" dirty="0" smtClean="0"/>
          </a:p>
          <a:p>
            <a:r>
              <a:rPr lang="en-US" dirty="0" smtClean="0"/>
              <a:t>L. S. * Van Den </a:t>
            </a:r>
            <a:r>
              <a:rPr lang="en-US" dirty="0" err="1" smtClean="0"/>
              <a:t>Broek</a:t>
            </a:r>
            <a:r>
              <a:rPr lang="en-US" dirty="0" smtClean="0"/>
              <a:t> and D. </a:t>
            </a:r>
            <a:r>
              <a:rPr lang="en-US" dirty="0" err="1" smtClean="0"/>
              <a:t>Paepe</a:t>
            </a:r>
            <a:r>
              <a:rPr lang="en-US" dirty="0" smtClean="0"/>
              <a:t>, “Thermodynamic analysis of the partially evaporating trilateral cycle.”</a:t>
            </a:r>
            <a:endParaRPr lang="en-IN" dirty="0" smtClean="0"/>
          </a:p>
          <a:p>
            <a:r>
              <a:rPr lang="en-US" dirty="0" smtClean="0"/>
              <a:t>M. </a:t>
            </a:r>
            <a:r>
              <a:rPr lang="en-US" dirty="0" err="1" smtClean="0"/>
              <a:t>Imran</a:t>
            </a:r>
            <a:r>
              <a:rPr lang="en-US" dirty="0" smtClean="0"/>
              <a:t>, M. </a:t>
            </a:r>
            <a:r>
              <a:rPr lang="en-US" dirty="0" err="1" smtClean="0"/>
              <a:t>Usman</a:t>
            </a:r>
            <a:r>
              <a:rPr lang="en-US" dirty="0" smtClean="0"/>
              <a:t>, B. Park, and D. Lee, “Volumetric expanders for low grade heat and waste heat recovery applications,” </a:t>
            </a:r>
            <a:r>
              <a:rPr lang="en-US" i="1" dirty="0" smtClean="0"/>
              <a:t>Renew. Sustain. Energy Rev.</a:t>
            </a:r>
            <a:r>
              <a:rPr lang="en-US" dirty="0" smtClean="0"/>
              <a:t>, vol. 57, pp. 1090–1109, 2016.</a:t>
            </a:r>
            <a:endParaRPr lang="en-IN" dirty="0" smtClean="0"/>
          </a:p>
          <a:p>
            <a:r>
              <a:rPr lang="en-US" dirty="0" smtClean="0"/>
              <a:t>R. </a:t>
            </a:r>
            <a:r>
              <a:rPr lang="en-US" dirty="0" err="1" smtClean="0"/>
              <a:t>Radermacher</a:t>
            </a:r>
            <a:r>
              <a:rPr lang="en-US" dirty="0" smtClean="0"/>
              <a:t> and Y. Hwang, </a:t>
            </a:r>
            <a:r>
              <a:rPr lang="en-US" i="1" dirty="0" smtClean="0"/>
              <a:t>Vapor Compression Heat Pumps with Refrigerant Mixtures</a:t>
            </a:r>
            <a:r>
              <a:rPr lang="en-US" dirty="0" smtClean="0"/>
              <a:t>. 2005.</a:t>
            </a:r>
            <a:endParaRPr lang="en-IN" dirty="0" smtClean="0"/>
          </a:p>
          <a:p>
            <a:r>
              <a:rPr lang="en-US" dirty="0" smtClean="0"/>
              <a:t>S. </a:t>
            </a:r>
            <a:r>
              <a:rPr lang="en-US" dirty="0" err="1" smtClean="0"/>
              <a:t>Lecompte</a:t>
            </a:r>
            <a:r>
              <a:rPr lang="en-US" dirty="0" smtClean="0"/>
              <a:t>, H. </a:t>
            </a:r>
            <a:r>
              <a:rPr lang="en-US" dirty="0" err="1" smtClean="0"/>
              <a:t>Huisseune</a:t>
            </a:r>
            <a:r>
              <a:rPr lang="en-US" dirty="0" smtClean="0"/>
              <a:t>, M. Van Den </a:t>
            </a:r>
            <a:r>
              <a:rPr lang="en-US" dirty="0" err="1" smtClean="0"/>
              <a:t>Broek</a:t>
            </a:r>
            <a:r>
              <a:rPr lang="en-US" dirty="0" smtClean="0"/>
              <a:t>, and M. De </a:t>
            </a:r>
            <a:r>
              <a:rPr lang="en-US" dirty="0" err="1" smtClean="0"/>
              <a:t>Paepe</a:t>
            </a:r>
            <a:r>
              <a:rPr lang="en-US" dirty="0" smtClean="0"/>
              <a:t>, “Methodical thermodynamic analysis and regression models of organic Rankine cycle architectures for waste heat recovery,” </a:t>
            </a:r>
            <a:r>
              <a:rPr lang="en-US" i="1" dirty="0" smtClean="0"/>
              <a:t>Energy</a:t>
            </a:r>
            <a:r>
              <a:rPr lang="en-US" dirty="0" smtClean="0"/>
              <a:t>, vol. 87, pp. 60–76, 2015.</a:t>
            </a:r>
            <a:endParaRPr lang="en-IN" dirty="0" smtClean="0"/>
          </a:p>
          <a:p>
            <a:r>
              <a:rPr lang="en-US" dirty="0" smtClean="0"/>
              <a:t>Y. Zhou, F. Zhang, and L. Yu, “Performance analysis of the partial evaporating organic Rankine cycle (PEORC) using zeotropic mixtures,” </a:t>
            </a:r>
            <a:r>
              <a:rPr lang="en-US" i="1" dirty="0" smtClean="0"/>
              <a:t>Energy </a:t>
            </a:r>
            <a:r>
              <a:rPr lang="en-US" i="1" dirty="0" err="1" smtClean="0"/>
              <a:t>Convers</a:t>
            </a:r>
            <a:r>
              <a:rPr lang="en-US" i="1" dirty="0" smtClean="0"/>
              <a:t>. </a:t>
            </a:r>
            <a:r>
              <a:rPr lang="en-US" i="1" dirty="0" err="1" smtClean="0"/>
              <a:t>Manag</a:t>
            </a:r>
            <a:r>
              <a:rPr lang="en-US" i="1" dirty="0" smtClean="0"/>
              <a:t>.</a:t>
            </a:r>
            <a:r>
              <a:rPr lang="en-US" dirty="0" smtClean="0"/>
              <a:t>, vol. 129, pp. 89–99, 2016.</a:t>
            </a: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857256"/>
          </a:xfrm>
        </p:spPr>
        <p:txBody>
          <a:bodyPr/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5</a:t>
            </a:r>
            <a:r>
              <a:rPr lang="en-IN" baseline="30000" smtClean="0"/>
              <a:t>th</a:t>
            </a:r>
            <a:r>
              <a:rPr lang="en-IN" smtClean="0"/>
              <a:t> International Seminar on ORC Power Systems | Athens, Greece</a:t>
            </a:r>
            <a:endParaRPr lang="en-IN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7504" y="388394"/>
            <a:ext cx="8064896" cy="64294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Appendix 1: Modeling equations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0034" y="4643446"/>
            <a:ext cx="8072494" cy="171451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 Steady state model  developed in MATLAB using thermodynamic properties of fluids from REFPROP</a:t>
            </a:r>
            <a:r>
              <a:rPr lang="en-IN" sz="1600" baseline="30000" dirty="0" smtClean="0"/>
              <a:t>®</a:t>
            </a:r>
            <a:r>
              <a:rPr lang="en-IN" sz="1600" dirty="0" smtClean="0"/>
              <a:t> 9.1 software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The vapour quality q can be between 0 and 1, with 0 being TLC and 1 being SORC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Also the mass fraction of R245fa can vary between 0 and 1, with 0 being pure cyclopentane and 1 being pure R245fa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For the PEORC with mixture, both vapour fraction and mass fraction would assume values between 0 and 1</a:t>
            </a:r>
            <a:endParaRPr kumimoji="0" lang="en-IN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6858048" cy="261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928670"/>
            <a:ext cx="60388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142984"/>
            <a:ext cx="7643866" cy="5182368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800" dirty="0" smtClean="0"/>
          </a:p>
          <a:p>
            <a:pPr marL="109728" indent="0" algn="just">
              <a:buClr>
                <a:schemeClr val="tx2"/>
              </a:buClr>
              <a:buNone/>
            </a:pPr>
            <a:endParaRPr lang="en-IN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6429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is proposed ?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dirty="0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691680" y="6400800"/>
            <a:ext cx="4782951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1026" name="AutoShape 2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500034" y="1285860"/>
            <a:ext cx="8029660" cy="164307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For low temperature ORC applications, maximum heat recovery and power output are critical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Recent developments in highly efficient screw, scroll and other volumetric expanders makes partial evaporation possible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 Hydrocarbons like </a:t>
            </a:r>
            <a:r>
              <a:rPr lang="en-IN" sz="1600" dirty="0" smtClean="0"/>
              <a:t>cyclopentane </a:t>
            </a:r>
            <a:r>
              <a:rPr lang="en-IN" sz="1600" dirty="0" smtClean="0"/>
              <a:t>used in medium to high temperature applications present excellent heat absorbing characteristics but are limited by their flammability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US" sz="16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US" sz="16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US" sz="1600" dirty="0" smtClean="0"/>
          </a:p>
        </p:txBody>
      </p:sp>
      <p:graphicFrame>
        <p:nvGraphicFramePr>
          <p:cNvPr id="15" name="Diagram 14"/>
          <p:cNvGraphicFramePr/>
          <p:nvPr/>
        </p:nvGraphicFramePr>
        <p:xfrm>
          <a:off x="571472" y="3214686"/>
          <a:ext cx="5429288" cy="314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6572264" y="3643314"/>
            <a:ext cx="2143140" cy="20002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IN" sz="1600" dirty="0" smtClean="0"/>
              <a:t>Higher power output</a:t>
            </a:r>
          </a:p>
          <a:p>
            <a:pPr algn="ctr">
              <a:buFont typeface="Arial" pitchFamily="34" charset="0"/>
              <a:buChar char="•"/>
            </a:pPr>
            <a:r>
              <a:rPr lang="en-IN" sz="1600" dirty="0" smtClean="0"/>
              <a:t>Higher thermal efficiency</a:t>
            </a:r>
          </a:p>
          <a:p>
            <a:pPr algn="ctr">
              <a:buFont typeface="Arial" pitchFamily="34" charset="0"/>
              <a:buChar char="•"/>
            </a:pPr>
            <a:r>
              <a:rPr lang="en-IN" sz="1600" dirty="0" smtClean="0"/>
              <a:t>Improved heat source utilization</a:t>
            </a:r>
            <a:endParaRPr lang="en-IN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421481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smtClean="0"/>
              <a:t>+</a:t>
            </a:r>
            <a:endParaRPr lang="en-IN" sz="4000" b="1" dirty="0"/>
          </a:p>
        </p:txBody>
      </p:sp>
    </p:spTree>
    <p:extLst>
      <p:ext uri="{BB962C8B-B14F-4D97-AF65-F5344CB8AC3E}">
        <p14:creationId xmlns="" xmlns:p14="http://schemas.microsoft.com/office/powerpoint/2010/main" val="39864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142984"/>
            <a:ext cx="7643866" cy="5182368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800" dirty="0" smtClean="0"/>
          </a:p>
          <a:p>
            <a:pPr marL="109728" indent="0" algn="just">
              <a:buClr>
                <a:schemeClr val="tx2"/>
              </a:buClr>
              <a:buNone/>
            </a:pPr>
            <a:endParaRPr lang="en-IN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4876" y="428604"/>
            <a:ext cx="3643338" cy="571504"/>
          </a:xfrm>
        </p:spPr>
        <p:txBody>
          <a:bodyPr>
            <a:normAutofit fontScale="90000"/>
          </a:bodyPr>
          <a:lstStyle/>
          <a:p>
            <a:r>
              <a:rPr lang="en-IN" sz="2000" b="1" dirty="0" smtClean="0">
                <a:solidFill>
                  <a:schemeClr val="accent2"/>
                </a:solidFill>
                <a:latin typeface="+mn-lt"/>
              </a:rPr>
              <a:t>Working fluid characteristics</a:t>
            </a:r>
            <a:endParaRPr lang="en-IN" sz="20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691680" y="6400800"/>
            <a:ext cx="4782951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1026" name="AutoShape 2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Image result for waste heat from indus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14282" y="500042"/>
            <a:ext cx="4239615" cy="15716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Clr>
                <a:schemeClr val="tx2"/>
              </a:buClr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Partial evaporating ORC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400" dirty="0" smtClean="0"/>
              <a:t>Working fluid is not fully evaporated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400" dirty="0" smtClean="0"/>
              <a:t>Exits the evaporator as a 2 –phase mixture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400" dirty="0" smtClean="0"/>
              <a:t>Uses scroll, screw and  other volumetric expanders</a:t>
            </a:r>
          </a:p>
          <a:p>
            <a:pPr algn="just">
              <a:buClr>
                <a:schemeClr val="tx2"/>
              </a:buClr>
              <a:buNone/>
            </a:pPr>
            <a:endParaRPr lang="en-US" sz="1400" dirty="0"/>
          </a:p>
          <a:p>
            <a:pPr marL="109728" indent="0" algn="just">
              <a:buClr>
                <a:schemeClr val="tx2"/>
              </a:buClr>
              <a:buNone/>
            </a:pP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5000636"/>
            <a:ext cx="18312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T-s diagram of PEORC</a:t>
            </a:r>
            <a:endParaRPr lang="en-IN" sz="1100" dirty="0"/>
          </a:p>
        </p:txBody>
      </p:sp>
      <p:sp>
        <p:nvSpPr>
          <p:cNvPr id="7" name="Rectangle 6"/>
          <p:cNvSpPr/>
          <p:nvPr/>
        </p:nvSpPr>
        <p:spPr>
          <a:xfrm>
            <a:off x="5000628" y="4929198"/>
            <a:ext cx="39290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1100" dirty="0" smtClean="0"/>
              <a:t>Temperature glide and latent heat variation with mass fraction of R245fa</a:t>
            </a:r>
            <a:endParaRPr lang="en-IN" sz="1100" dirty="0"/>
          </a:p>
        </p:txBody>
      </p:sp>
      <p:pic>
        <p:nvPicPr>
          <p:cNvPr id="15" name="Picture 1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572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85918" y="5456632"/>
          <a:ext cx="5357850" cy="901326"/>
        </p:xfrm>
        <a:graphic>
          <a:graphicData uri="http://schemas.openxmlformats.org/drawingml/2006/table">
            <a:tbl>
              <a:tblPr/>
              <a:tblGrid>
                <a:gridCol w="965069"/>
                <a:gridCol w="720957"/>
                <a:gridCol w="896137"/>
                <a:gridCol w="806966"/>
                <a:gridCol w="705075"/>
                <a:gridCol w="727860"/>
                <a:gridCol w="535786"/>
              </a:tblGrid>
              <a:tr h="458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Working fluid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Molecular mass (g/mol)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Normal boiling point(K)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Critical </a:t>
                      </a:r>
                      <a:r>
                        <a:rPr lang="en-IN" sz="1100" dirty="0" err="1">
                          <a:latin typeface="Times New Roman"/>
                          <a:ea typeface="Times New Roman"/>
                        </a:rPr>
                        <a:t>temperatureT</a:t>
                      </a:r>
                      <a:r>
                        <a:rPr lang="en-IN" sz="1100" baseline="-25000" dirty="0" err="1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Critical pressure P</a:t>
                      </a:r>
                      <a:r>
                        <a:rPr lang="en-IN" sz="1100" baseline="-25000" dirty="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IN" sz="1100" dirty="0" err="1">
                          <a:latin typeface="Times New Roman"/>
                          <a:ea typeface="Times New Roman"/>
                        </a:rPr>
                        <a:t>MPa</a:t>
                      </a: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GWP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ODP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R245fa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134.05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288.29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427.16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3.651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1030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0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Cyclopentane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70.133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322.40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511.69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4.515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en-IN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IN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857364"/>
            <a:ext cx="4071966" cy="312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"/>
          <p:cNvSpPr txBox="1">
            <a:spLocks/>
          </p:cNvSpPr>
          <p:nvPr/>
        </p:nvSpPr>
        <p:spPr>
          <a:xfrm>
            <a:off x="4643438" y="928670"/>
            <a:ext cx="4286280" cy="92869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400" dirty="0" smtClean="0"/>
              <a:t>Cyclopentane- high latent heat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400" dirty="0" smtClean="0"/>
              <a:t>R245fa has lower condensing temperatures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400" dirty="0" smtClean="0"/>
              <a:t>R245fa-cyclopentane mixture has high temperature glide and latent heat</a:t>
            </a:r>
          </a:p>
          <a:p>
            <a:pPr marL="109728" indent="0" algn="just">
              <a:buClr>
                <a:schemeClr val="tx2"/>
              </a:buCl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13227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31" y="365761"/>
            <a:ext cx="7888390" cy="705786"/>
          </a:xfrm>
        </p:spPr>
        <p:txBody>
          <a:bodyPr>
            <a:noAutofit/>
          </a:bodyPr>
          <a:lstStyle/>
          <a:p>
            <a:r>
              <a:rPr lang="en-IN" sz="2000" dirty="0" smtClean="0"/>
              <a:t>Heat source and Cycle parameters</a:t>
            </a:r>
            <a:endParaRPr lang="en-IN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619672" y="6387125"/>
            <a:ext cx="5500726" cy="457200"/>
          </a:xfrm>
        </p:spPr>
        <p:txBody>
          <a:bodyPr/>
          <a:lstStyle/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International Seminar on ORC Power Systems | Athens, Greece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500034" y="3786190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The influence of vapour fraction and mixture composition on the performance of PEORC is analysed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The condensing dew point temperature is fixed at 318K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 The evaporating bubble point temperature T</a:t>
            </a:r>
            <a:r>
              <a:rPr lang="en-IN" sz="1600" baseline="-25000" dirty="0" smtClean="0"/>
              <a:t>2</a:t>
            </a:r>
            <a:r>
              <a:rPr lang="en-IN" sz="1600" dirty="0" smtClean="0"/>
              <a:t> is optimized in each case for maximum power output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 </a:t>
            </a:r>
            <a:r>
              <a:rPr lang="en-US" sz="1600" dirty="0" smtClean="0"/>
              <a:t>For mixtures and pure R245fa, the maximum evaporating bubble point temperature is restricted to 0.9T</a:t>
            </a:r>
            <a:r>
              <a:rPr lang="en-US" sz="1600" baseline="-25000" dirty="0" smtClean="0"/>
              <a:t>c </a:t>
            </a:r>
            <a:r>
              <a:rPr lang="en-US" sz="1600" dirty="0" smtClean="0"/>
              <a:t>of R245fa. For pure cyclopentane, this constraint is set to 0.90T</a:t>
            </a:r>
            <a:r>
              <a:rPr lang="en-US" sz="1600" baseline="-25000" dirty="0" smtClean="0"/>
              <a:t>c </a:t>
            </a:r>
            <a:r>
              <a:rPr lang="en-US" sz="1600" dirty="0" smtClean="0"/>
              <a:t>of cyclopentane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600" dirty="0" smtClean="0"/>
              <a:t>PEORC performance is compared </a:t>
            </a:r>
            <a:r>
              <a:rPr lang="en-US" sz="1600" dirty="0" smtClean="0"/>
              <a:t>with </a:t>
            </a:r>
            <a:r>
              <a:rPr lang="en-US" sz="1600" dirty="0" smtClean="0"/>
              <a:t>Trilateral cycle (TLC) and subcritical ORC (SORC)</a:t>
            </a:r>
            <a:endParaRPr lang="en-IN" sz="1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57290" y="1000108"/>
          <a:ext cx="6000792" cy="2643201"/>
        </p:xfrm>
        <a:graphic>
          <a:graphicData uri="http://schemas.openxmlformats.org/drawingml/2006/table">
            <a:tbl>
              <a:tblPr/>
              <a:tblGrid>
                <a:gridCol w="2916149"/>
                <a:gridCol w="1233390"/>
                <a:gridCol w="1851253"/>
              </a:tblGrid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b="1" dirty="0">
                          <a:latin typeface="Times New Roman"/>
                          <a:ea typeface="Times New Roman"/>
                        </a:rPr>
                        <a:t>Parameter</a:t>
                      </a:r>
                      <a:endParaRPr lang="en-IN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b="1">
                          <a:latin typeface="Times New Roman"/>
                          <a:ea typeface="Times New Roman"/>
                        </a:rPr>
                        <a:t>Value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Heat source (water) inlet temperatures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s,in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363-423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Times New Roman"/>
                        </a:rPr>
                        <a:t>Heat source mass flow rate</a:t>
                      </a:r>
                      <a:endParaRPr lang="en-IN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 (kg/s)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1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ΔT pinch evaporator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ΔT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evap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5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ΔT pinch condenser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latin typeface="Times New Roman"/>
                          <a:ea typeface="Times New Roman"/>
                        </a:rPr>
                        <a:t>ΔT</a:t>
                      </a:r>
                      <a:r>
                        <a:rPr lang="en-IN" sz="1200" baseline="-25000" dirty="0" err="1">
                          <a:latin typeface="Times New Roman"/>
                          <a:ea typeface="Times New Roman"/>
                        </a:rPr>
                        <a:t>cond</a:t>
                      </a:r>
                      <a:r>
                        <a:rPr lang="en-IN" sz="1200" dirty="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5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Isentropic expander efficiency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en-IN" sz="1200" baseline="-25000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en-IN" sz="1200" dirty="0">
                          <a:latin typeface="Times New Roman"/>
                          <a:ea typeface="Times New Roman"/>
                        </a:rPr>
                        <a:t> (%)</a:t>
                      </a:r>
                      <a:endParaRPr lang="en-IN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70 (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Lecompte </a:t>
                      </a:r>
                      <a:r>
                        <a:rPr lang="en-US" sz="1200" i="1">
                          <a:latin typeface="Times New Roman"/>
                          <a:ea typeface="Times New Roman"/>
                        </a:rPr>
                        <a:t>et al.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, 2013)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Isentropic pump efficiency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 (%)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Times New Roman"/>
                        </a:rPr>
                        <a:t>80 (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Shu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</a:rPr>
                        <a:t>et al</a:t>
                      </a:r>
                      <a:r>
                        <a:rPr lang="en-US" sz="1200" i="1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, 2014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IN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Inlet temperature cooling water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sink, in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298 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Outlet temperature cooling water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sink, out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Times New Roman"/>
                        </a:rPr>
                        <a:t>303</a:t>
                      </a:r>
                      <a:endParaRPr lang="en-IN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Ambient temperature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 (K)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298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Ambient pressure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IN" sz="1200" baseline="-25000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en-IN" sz="1200">
                          <a:latin typeface="Times New Roman"/>
                          <a:ea typeface="Times New Roman"/>
                        </a:rPr>
                        <a:t>(MPa)</a:t>
                      </a:r>
                      <a:endParaRPr lang="en-IN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Times New Roman"/>
                        </a:rPr>
                        <a:t>0.1</a:t>
                      </a:r>
                      <a:endParaRPr lang="en-IN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4000504"/>
            <a:ext cx="8072494" cy="2357454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6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The thermal efficiency of PEORC using mixtures exceeds that of SORC and TLC for certain mass fractions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 </a:t>
            </a:r>
            <a:r>
              <a:rPr lang="en-IN" sz="1600" dirty="0" smtClean="0"/>
              <a:t>Also, the thermal efficiency of mixtures is higher than that of pure fluids for certain mass fractions of R245fa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Mixtures </a:t>
            </a:r>
            <a:r>
              <a:rPr lang="en-IN" sz="1600" dirty="0" smtClean="0"/>
              <a:t>achieve the highest heat source utilization, more than pure fluids in PEORC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Mixtures in PEORC mode also achieve the highest power output</a:t>
            </a:r>
          </a:p>
          <a:p>
            <a:pPr algn="just">
              <a:buClr>
                <a:schemeClr val="tx2"/>
              </a:buClr>
              <a:buNone/>
            </a:pPr>
            <a:endParaRPr lang="en-IN" sz="1600" dirty="0" smtClean="0"/>
          </a:p>
          <a:p>
            <a:pPr algn="just">
              <a:buClr>
                <a:schemeClr val="tx2"/>
              </a:buClr>
              <a:buNone/>
            </a:pPr>
            <a:endParaRPr lang="en-IN" sz="16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600" dirty="0" smtClean="0"/>
          </a:p>
          <a:p>
            <a:pPr marL="109728" indent="0" algn="just">
              <a:buClr>
                <a:schemeClr val="tx2"/>
              </a:buClr>
              <a:buNone/>
            </a:pPr>
            <a:endParaRPr lang="en-IN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571480"/>
            <a:ext cx="7729566" cy="64294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Energy Analysis </a:t>
            </a:r>
            <a:endParaRPr lang="en-IN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12" name="Content Placeholder 12"/>
          <p:cNvSpPr txBox="1">
            <a:spLocks/>
          </p:cNvSpPr>
          <p:nvPr/>
        </p:nvSpPr>
        <p:spPr>
          <a:xfrm>
            <a:off x="500034" y="3714752"/>
            <a:ext cx="7929618" cy="378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200" dirty="0" smtClean="0"/>
              <a:t>Effect of vapour quality and mass fraction of R245fa on (a) Thermal efficiency (b) Heat source utilization rate and (c) Net power output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4005" y="1000108"/>
            <a:ext cx="3709995" cy="266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142984"/>
            <a:ext cx="3143272" cy="258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3428992" cy="257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1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3857628"/>
            <a:ext cx="5000660" cy="250033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800" dirty="0" smtClean="0"/>
              <a:t>At lower vapour fractions, mixtures exhibit high internal second law efficiencies than that of pure fluids.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800" dirty="0" smtClean="0"/>
              <a:t>High external second law efficiencies are obtained for mixtures and pure fluids owing to the shift in temperature pinch point in the evaporator, which allows for increased heat extraction.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800" dirty="0" smtClean="0"/>
              <a:t>There is a vapour fraction that minimises the evaporator irreversibility, thereby leading to high internal second law efficiencies.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800" dirty="0" smtClean="0"/>
              <a:t>Both mass fraction and vapour quality can be optimized</a:t>
            </a:r>
          </a:p>
          <a:p>
            <a:pPr algn="just">
              <a:buClr>
                <a:schemeClr val="tx2"/>
              </a:buClr>
              <a:buNone/>
            </a:pPr>
            <a:endParaRPr lang="en-IN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571480"/>
            <a:ext cx="7729566" cy="64294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Exergy Analysis </a:t>
            </a:r>
            <a:endParaRPr lang="en-IN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8596" y="1000108"/>
            <a:ext cx="4000528" cy="2700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29124" y="928670"/>
            <a:ext cx="4071966" cy="271464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ontent Placeholder 12"/>
          <p:cNvSpPr txBox="1">
            <a:spLocks/>
          </p:cNvSpPr>
          <p:nvPr/>
        </p:nvSpPr>
        <p:spPr>
          <a:xfrm>
            <a:off x="928662" y="3571876"/>
            <a:ext cx="7200800" cy="307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lang="en-IN" sz="1200" dirty="0" smtClean="0"/>
              <a:t>Internal second law efficiency</a:t>
            </a: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 	</a:t>
            </a:r>
            <a:r>
              <a:rPr lang="en-IN" sz="1200" dirty="0" smtClean="0"/>
              <a:t>External second law efficiency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714752"/>
            <a:ext cx="3643338" cy="2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1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4572008"/>
            <a:ext cx="8001056" cy="1928826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Mixtures in PEORC mode show the highest KA requirements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SORC shows the minimum overall KA requirement for all the cases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The higher specific volumes when using mixtures containing cyclopentane contribute to higher expander coefficients than pure R254fa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IN" sz="1600" dirty="0" smtClean="0"/>
              <a:t>The two phase expanders used in mixtures based PEORCs are associated with higher sizes and costs than the turbine expanders used in SORCs</a:t>
            </a:r>
          </a:p>
          <a:p>
            <a:pPr marL="109728" indent="0" algn="just">
              <a:buClr>
                <a:schemeClr val="tx2"/>
              </a:buClr>
              <a:buNone/>
            </a:pPr>
            <a:endParaRPr lang="en-IN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7729566" cy="64294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Heat exchanger and expander size requirements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sp>
        <p:nvSpPr>
          <p:cNvPr id="12" name="Content Placeholder 12"/>
          <p:cNvSpPr txBox="1">
            <a:spLocks/>
          </p:cNvSpPr>
          <p:nvPr/>
        </p:nvSpPr>
        <p:spPr>
          <a:xfrm>
            <a:off x="1000100" y="4000504"/>
            <a:ext cx="7200800" cy="307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lang="en-IN" sz="1200" dirty="0" smtClean="0"/>
              <a:t>Variation in KA</a:t>
            </a: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 	</a:t>
            </a:r>
            <a:r>
              <a:rPr lang="en-IN" sz="1200" dirty="0" smtClean="0"/>
              <a:t>Variation in expander volume  coefficient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4286280" cy="288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928670"/>
            <a:ext cx="3786214" cy="312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1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4000504"/>
            <a:ext cx="8072494" cy="2357454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200" dirty="0" smtClean="0"/>
              <a:t>For the PEORC with mixtures, the optimization parameters are the evaporating bubble point temperature T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the vapor quality q, mass fraction of R245fa x and condensing dew point temperature </a:t>
            </a:r>
            <a:r>
              <a:rPr lang="en-US" sz="1200" dirty="0" smtClean="0"/>
              <a:t>T</a:t>
            </a:r>
            <a:r>
              <a:rPr lang="en-US" sz="1200" baseline="-25000" dirty="0" smtClean="0"/>
              <a:t>6</a:t>
            </a:r>
            <a:endParaRPr lang="en-US" sz="12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200" dirty="0" smtClean="0"/>
              <a:t>For mixtures and pure R245fa, the maximum evaporating bubble point temperature is restricted to 0.9 </a:t>
            </a:r>
            <a:r>
              <a:rPr lang="en-US" sz="1200" dirty="0" err="1" smtClean="0"/>
              <a:t>T</a:t>
            </a:r>
            <a:r>
              <a:rPr lang="en-US" sz="1200" baseline="-25000" dirty="0" err="1" smtClean="0"/>
              <a:t>c</a:t>
            </a:r>
            <a:r>
              <a:rPr lang="en-US" sz="1200" baseline="-25000" dirty="0" smtClean="0"/>
              <a:t> </a:t>
            </a:r>
            <a:r>
              <a:rPr lang="en-US" sz="1200" dirty="0" smtClean="0"/>
              <a:t>of R245fa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200" dirty="0" smtClean="0"/>
              <a:t>For pure cyclopentane, this constraint is set to 0.9 </a:t>
            </a:r>
            <a:r>
              <a:rPr lang="en-US" sz="1200" dirty="0" err="1" smtClean="0"/>
              <a:t>T</a:t>
            </a:r>
            <a:r>
              <a:rPr lang="en-US" sz="1200" baseline="-25000" dirty="0" err="1" smtClean="0"/>
              <a:t>c</a:t>
            </a:r>
            <a:r>
              <a:rPr lang="en-US" sz="1200" baseline="-25000" dirty="0" smtClean="0"/>
              <a:t> </a:t>
            </a:r>
            <a:r>
              <a:rPr lang="en-US" sz="1200" dirty="0" smtClean="0"/>
              <a:t>of cyclopentane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200" dirty="0" smtClean="0"/>
              <a:t> The condenser pressure is kept above atmospheric pressure to prevent air leakage into the system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200" dirty="0" smtClean="0"/>
              <a:t>The cycle parameters are optimized using Genetic Algorithm (GA). Net power output is selected as the objective function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200" dirty="0" smtClean="0"/>
              <a:t> The optimized cycle performance is then compared with optimized performance of SORC and TLC operating with pure R245fa  for three typical low heat source temperatures of 363K, 393K and 423K</a:t>
            </a:r>
            <a:endParaRPr lang="en-IN" sz="1200" dirty="0" smtClean="0"/>
          </a:p>
          <a:p>
            <a:pPr algn="just">
              <a:buClr>
                <a:schemeClr val="tx2"/>
              </a:buClr>
              <a:buNone/>
            </a:pPr>
            <a:endParaRPr lang="en-IN" sz="1200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en-IN" sz="1200" dirty="0" smtClean="0"/>
          </a:p>
          <a:p>
            <a:pPr marL="109728" indent="0" algn="just">
              <a:buClr>
                <a:schemeClr val="tx2"/>
              </a:buClr>
              <a:buNone/>
            </a:pPr>
            <a:endParaRPr lang="en-IN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7729566" cy="64294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Optimization : range and constraints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3042" y="1214422"/>
          <a:ext cx="4714908" cy="2571770"/>
        </p:xfrm>
        <a:graphic>
          <a:graphicData uri="http://schemas.openxmlformats.org/drawingml/2006/table">
            <a:tbl>
              <a:tblPr/>
              <a:tblGrid>
                <a:gridCol w="2695197"/>
                <a:gridCol w="2019711"/>
              </a:tblGrid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Cycle Parameters/ constraints</a:t>
                      </a:r>
                      <a:endParaRPr lang="en-IN" sz="1100" dirty="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Range/Value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Evaporating bubble point temperature T</a:t>
                      </a:r>
                      <a:r>
                        <a:rPr lang="en-US" sz="11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323-393K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Condenser dew point temperature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100" baseline="-25000" dirty="0" err="1">
                          <a:latin typeface="Times New Roman"/>
                          <a:ea typeface="Times New Roman"/>
                        </a:rPr>
                        <a:t>cond</a:t>
                      </a:r>
                      <a:endParaRPr lang="en-IN" sz="1100" dirty="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308K – 333K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Mass fraction of R245fa x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0.01-0.99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Vapor quality  q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IN" sz="1100">
                          <a:latin typeface="Times New Roman"/>
                          <a:ea typeface="Times New Roman"/>
                        </a:rPr>
                        <a:t>0.01-0.99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100" baseline="-25000">
                          <a:latin typeface="Times New Roman"/>
                          <a:ea typeface="Times New Roman"/>
                        </a:rPr>
                        <a:t>cond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&gt;= 1.50 bar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GA parameters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Population size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40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Maximum generations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400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Function tolerance</a:t>
                      </a:r>
                      <a:endParaRPr lang="en-IN" sz="110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0.001</a:t>
                      </a:r>
                      <a:endParaRPr lang="en-IN" sz="1100" dirty="0"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88394"/>
            <a:ext cx="8064896" cy="642942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Genetic Algorithm Optimization: Results for </a:t>
            </a:r>
            <a:r>
              <a:rPr lang="en-US" sz="2000" dirty="0" smtClean="0"/>
              <a:t>363-423K heat sources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IN" smtClean="0"/>
              <a:t>Indian Institute of Technology | Madras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5786" y="6400800"/>
            <a:ext cx="5500726" cy="457200"/>
          </a:xfrm>
        </p:spPr>
        <p:txBody>
          <a:bodyPr/>
          <a:lstStyle/>
          <a:p>
            <a:r>
              <a:rPr lang="en-IN" dirty="0"/>
              <a:t>5</a:t>
            </a:r>
            <a:r>
              <a:rPr lang="en-IN" baseline="30000" dirty="0"/>
              <a:t>th</a:t>
            </a:r>
            <a:r>
              <a:rPr lang="en-IN" dirty="0"/>
              <a:t> International Seminar on ORC Power Systems | Athens, Greece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4143404" cy="320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000108"/>
            <a:ext cx="392905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34" y="3286124"/>
            <a:ext cx="4071966" cy="32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28596" y="3786190"/>
            <a:ext cx="47149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1400" dirty="0" smtClean="0"/>
              <a:t>36-65% for more power compared to SORC with pure R245fa </a:t>
            </a:r>
          </a:p>
          <a:p>
            <a:pPr algn="just">
              <a:buFont typeface="Wingdings" pitchFamily="2" charset="2"/>
              <a:buChar char="q"/>
            </a:pPr>
            <a:r>
              <a:rPr lang="en-IN" sz="1400" dirty="0" smtClean="0"/>
              <a:t>3-5% higher power output than PEORC with pure R245fa </a:t>
            </a:r>
          </a:p>
          <a:p>
            <a:pPr algn="just">
              <a:buFont typeface="Wingdings" pitchFamily="2" charset="2"/>
              <a:buChar char="q"/>
            </a:pPr>
            <a:r>
              <a:rPr lang="en-IN" sz="1400" dirty="0" smtClean="0"/>
              <a:t>PEORC with pure R245fa exhibits intermediate KA values, 7-8% and 4-18% lower than PEORC and TLC using mixtures </a:t>
            </a:r>
          </a:p>
          <a:p>
            <a:pPr algn="just">
              <a:buFont typeface="Wingdings" pitchFamily="2" charset="2"/>
              <a:buChar char="q"/>
            </a:pPr>
            <a:r>
              <a:rPr lang="en-IN" sz="1400" dirty="0" smtClean="0"/>
              <a:t>The VC values associated with pure R245fa in PEORC are also lower (7-12% and 15-43% lower than that of PEORC using mixtures and TLC using mixtures)</a:t>
            </a:r>
          </a:p>
          <a:p>
            <a:pPr algn="just"/>
            <a:endParaRPr lang="en-IN" sz="1400" dirty="0"/>
          </a:p>
        </p:txBody>
      </p:sp>
    </p:spTree>
    <p:extLst>
      <p:ext uri="{BB962C8B-B14F-4D97-AF65-F5344CB8AC3E}">
        <p14:creationId xmlns="" xmlns:p14="http://schemas.microsoft.com/office/powerpoint/2010/main" val="6760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17295</TotalTime>
  <Words>1771</Words>
  <Application>Microsoft Office PowerPoint</Application>
  <PresentationFormat>On-screen Show (4:3)</PresentationFormat>
  <Paragraphs>202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Performance Analysis and Optimization of R245fa-Cyclopentane Zeotropic Mixtures in Partial Evaporating Organic Rankine Cycles (PEORC) for Low Temperature Heat Recovery</vt:lpstr>
      <vt:lpstr>What is proposed ?</vt:lpstr>
      <vt:lpstr>Working fluid characteristics</vt:lpstr>
      <vt:lpstr>Heat source and Cycle parameters</vt:lpstr>
      <vt:lpstr>Energy Analysis </vt:lpstr>
      <vt:lpstr>Exergy Analysis </vt:lpstr>
      <vt:lpstr>Heat exchanger and expander size requirements</vt:lpstr>
      <vt:lpstr>Optimization : range and constraints</vt:lpstr>
      <vt:lpstr>Genetic Algorithm Optimization: Results for 363-423K heat sources</vt:lpstr>
      <vt:lpstr>Slide 10</vt:lpstr>
      <vt:lpstr>Thank you....</vt:lpstr>
      <vt:lpstr>References</vt:lpstr>
      <vt:lpstr>Slide 13</vt:lpstr>
    </vt:vector>
  </TitlesOfParts>
  <Company>office2007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Anandu Surendran</cp:lastModifiedBy>
  <cp:revision>140</cp:revision>
  <dcterms:created xsi:type="dcterms:W3CDTF">2017-04-12T09:01:58Z</dcterms:created>
  <dcterms:modified xsi:type="dcterms:W3CDTF">2019-09-09T07:52:18Z</dcterms:modified>
</cp:coreProperties>
</file>