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9" r:id="rId3"/>
    <p:sldId id="368" r:id="rId4"/>
    <p:sldId id="384" r:id="rId5"/>
    <p:sldId id="369" r:id="rId6"/>
    <p:sldId id="354" r:id="rId7"/>
    <p:sldId id="370" r:id="rId8"/>
    <p:sldId id="386" r:id="rId9"/>
    <p:sldId id="391" r:id="rId10"/>
    <p:sldId id="373" r:id="rId11"/>
    <p:sldId id="374" r:id="rId12"/>
    <p:sldId id="376" r:id="rId13"/>
    <p:sldId id="377" r:id="rId14"/>
    <p:sldId id="379" r:id="rId15"/>
    <p:sldId id="375" r:id="rId16"/>
    <p:sldId id="380" r:id="rId17"/>
    <p:sldId id="388" r:id="rId18"/>
    <p:sldId id="392" r:id="rId19"/>
    <p:sldId id="395" r:id="rId20"/>
    <p:sldId id="393" r:id="rId21"/>
    <p:sldId id="3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3F177-864F-44F3-B7EF-EAF317F39C69}" type="doc">
      <dgm:prSet loTypeId="urn:microsoft.com/office/officeart/2005/8/layout/cycle5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IN"/>
        </a:p>
      </dgm:t>
    </dgm:pt>
    <dgm:pt modelId="{D52A38F1-1773-4FCC-84DD-A538B15C0890}">
      <dgm:prSet phldrT="[Text]" custT="1"/>
      <dgm:spPr/>
      <dgm:t>
        <a:bodyPr/>
        <a:lstStyle/>
        <a:p>
          <a:r>
            <a:rPr lang="en-IN" sz="1050" dirty="0" smtClean="0"/>
            <a:t>Supercritical evaporation</a:t>
          </a:r>
          <a:endParaRPr lang="en-IN" sz="1050" dirty="0"/>
        </a:p>
      </dgm:t>
    </dgm:pt>
    <dgm:pt modelId="{99E1E35D-C897-4CD4-B595-343CAC2BB25F}" type="parTrans" cxnId="{7295591A-29DE-4A8F-81FA-C713D8EA3D3E}">
      <dgm:prSet/>
      <dgm:spPr/>
      <dgm:t>
        <a:bodyPr/>
        <a:lstStyle/>
        <a:p>
          <a:endParaRPr lang="en-IN" sz="2400"/>
        </a:p>
      </dgm:t>
    </dgm:pt>
    <dgm:pt modelId="{DDC3FDFC-4123-4C2A-8BA6-594F95EDC29D}" type="sibTrans" cxnId="{7295591A-29DE-4A8F-81FA-C713D8EA3D3E}">
      <dgm:prSet/>
      <dgm:spPr/>
      <dgm:t>
        <a:bodyPr/>
        <a:lstStyle/>
        <a:p>
          <a:endParaRPr lang="en-IN" sz="2400"/>
        </a:p>
      </dgm:t>
    </dgm:pt>
    <dgm:pt modelId="{B2AED957-0967-458E-A4F6-526579F398F7}">
      <dgm:prSet phldrT="[Text]" custT="1"/>
      <dgm:spPr/>
      <dgm:t>
        <a:bodyPr/>
        <a:lstStyle/>
        <a:p>
          <a:r>
            <a:rPr lang="en-IN" sz="1050" dirty="0" smtClean="0"/>
            <a:t>Partial evaporation</a:t>
          </a:r>
          <a:endParaRPr lang="en-IN" sz="1050" dirty="0"/>
        </a:p>
      </dgm:t>
    </dgm:pt>
    <dgm:pt modelId="{7D914B3A-76CF-49B0-AE93-A2BF4A12F99E}" type="parTrans" cxnId="{C66EFD93-7A53-4053-B41A-19E5E2DD0F32}">
      <dgm:prSet/>
      <dgm:spPr/>
      <dgm:t>
        <a:bodyPr/>
        <a:lstStyle/>
        <a:p>
          <a:endParaRPr lang="en-IN" sz="2400"/>
        </a:p>
      </dgm:t>
    </dgm:pt>
    <dgm:pt modelId="{9D66C54F-F673-4B8B-96FB-4E5212DAC518}" type="sibTrans" cxnId="{C66EFD93-7A53-4053-B41A-19E5E2DD0F32}">
      <dgm:prSet/>
      <dgm:spPr/>
      <dgm:t>
        <a:bodyPr/>
        <a:lstStyle/>
        <a:p>
          <a:endParaRPr lang="en-IN" sz="2400"/>
        </a:p>
      </dgm:t>
    </dgm:pt>
    <dgm:pt modelId="{706480EE-9E9A-4FB5-9680-701A05CC5AAE}">
      <dgm:prSet phldrT="[Text]" custT="1"/>
      <dgm:spPr/>
      <dgm:t>
        <a:bodyPr/>
        <a:lstStyle/>
        <a:p>
          <a:r>
            <a:rPr lang="en-IN" sz="1050" dirty="0" smtClean="0"/>
            <a:t>Utilizing superheat after expansion</a:t>
          </a:r>
          <a:endParaRPr lang="en-IN" sz="1050" dirty="0"/>
        </a:p>
      </dgm:t>
    </dgm:pt>
    <dgm:pt modelId="{B3E389E3-822D-4EB3-9BF7-D0135FD04D4E}" type="parTrans" cxnId="{B49AF79A-7DD6-4097-8B26-8B2822ECBBD7}">
      <dgm:prSet/>
      <dgm:spPr/>
      <dgm:t>
        <a:bodyPr/>
        <a:lstStyle/>
        <a:p>
          <a:endParaRPr lang="en-IN" sz="2400"/>
        </a:p>
      </dgm:t>
    </dgm:pt>
    <dgm:pt modelId="{CA1C8DEC-F2CB-426C-BF74-31EC3E1A8809}" type="sibTrans" cxnId="{B49AF79A-7DD6-4097-8B26-8B2822ECBBD7}">
      <dgm:prSet/>
      <dgm:spPr/>
      <dgm:t>
        <a:bodyPr/>
        <a:lstStyle/>
        <a:p>
          <a:endParaRPr lang="en-IN" sz="2400"/>
        </a:p>
      </dgm:t>
    </dgm:pt>
    <dgm:pt modelId="{ECF43946-2DC6-4B32-9473-CFECE50841FA}">
      <dgm:prSet phldrT="[Text]" custT="1"/>
      <dgm:spPr/>
      <dgm:t>
        <a:bodyPr/>
        <a:lstStyle/>
        <a:p>
          <a:r>
            <a:rPr lang="en-IN" sz="1050" dirty="0" smtClean="0"/>
            <a:t>Reducing heat exchanger requirements</a:t>
          </a:r>
          <a:endParaRPr lang="en-IN" sz="1050" dirty="0"/>
        </a:p>
      </dgm:t>
    </dgm:pt>
    <dgm:pt modelId="{EE9F627E-D846-4194-A355-D1D936336619}" type="parTrans" cxnId="{A2689686-E992-4CD8-853B-B8520DFD52A1}">
      <dgm:prSet/>
      <dgm:spPr/>
      <dgm:t>
        <a:bodyPr/>
        <a:lstStyle/>
        <a:p>
          <a:endParaRPr lang="en-IN" sz="2400"/>
        </a:p>
      </dgm:t>
    </dgm:pt>
    <dgm:pt modelId="{55530006-8BD6-46B4-9E74-23E7C56561F4}" type="sibTrans" cxnId="{A2689686-E992-4CD8-853B-B8520DFD52A1}">
      <dgm:prSet/>
      <dgm:spPr/>
      <dgm:t>
        <a:bodyPr/>
        <a:lstStyle/>
        <a:p>
          <a:endParaRPr lang="en-IN" sz="2400"/>
        </a:p>
      </dgm:t>
    </dgm:pt>
    <dgm:pt modelId="{1F09F508-5BC0-415D-A59F-ECC1D6FE0578}">
      <dgm:prSet phldrT="[Text]" custT="1"/>
      <dgm:spPr/>
      <dgm:t>
        <a:bodyPr/>
        <a:lstStyle/>
        <a:p>
          <a:r>
            <a:rPr lang="en-IN" sz="1050" dirty="0" smtClean="0"/>
            <a:t>Stream splitting</a:t>
          </a:r>
          <a:endParaRPr lang="en-IN" sz="1050" dirty="0"/>
        </a:p>
      </dgm:t>
    </dgm:pt>
    <dgm:pt modelId="{A193653F-1F2F-4FF8-BCD3-15550673998B}" type="parTrans" cxnId="{D52728C5-3A86-4C29-8331-1E4087BABBED}">
      <dgm:prSet/>
      <dgm:spPr/>
      <dgm:t>
        <a:bodyPr/>
        <a:lstStyle/>
        <a:p>
          <a:endParaRPr lang="en-IN" sz="2400"/>
        </a:p>
      </dgm:t>
    </dgm:pt>
    <dgm:pt modelId="{122E9F9C-295E-4DD4-81B0-B67E5339C3F6}" type="sibTrans" cxnId="{D52728C5-3A86-4C29-8331-1E4087BABBED}">
      <dgm:prSet/>
      <dgm:spPr/>
      <dgm:t>
        <a:bodyPr/>
        <a:lstStyle/>
        <a:p>
          <a:endParaRPr lang="en-IN" sz="2400"/>
        </a:p>
      </dgm:t>
    </dgm:pt>
    <dgm:pt modelId="{4DFF5505-9885-4382-B450-5188E037C4F8}" type="pres">
      <dgm:prSet presAssocID="{71E3F177-864F-44F3-B7EF-EAF317F39C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82EE28E-8B62-4982-BE13-18E26293C6F5}" type="pres">
      <dgm:prSet presAssocID="{D52A38F1-1773-4FCC-84DD-A538B15C08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890FC2-75B0-4D70-9FE6-5F8010E403F8}" type="pres">
      <dgm:prSet presAssocID="{D52A38F1-1773-4FCC-84DD-A538B15C0890}" presName="spNode" presStyleCnt="0"/>
      <dgm:spPr/>
    </dgm:pt>
    <dgm:pt modelId="{E7C12BEA-4183-4B1D-958A-8EAFF84A0F4A}" type="pres">
      <dgm:prSet presAssocID="{DDC3FDFC-4123-4C2A-8BA6-594F95EDC29D}" presName="sibTrans" presStyleLbl="sibTrans1D1" presStyleIdx="0" presStyleCnt="5"/>
      <dgm:spPr/>
      <dgm:t>
        <a:bodyPr/>
        <a:lstStyle/>
        <a:p>
          <a:endParaRPr lang="en-IN"/>
        </a:p>
      </dgm:t>
    </dgm:pt>
    <dgm:pt modelId="{8AEBBDEA-18A0-4206-9CED-44D6516054B1}" type="pres">
      <dgm:prSet presAssocID="{B2AED957-0967-458E-A4F6-526579F398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5E48AB-B89C-4FBE-BC33-B3F25FFC6B2E}" type="pres">
      <dgm:prSet presAssocID="{B2AED957-0967-458E-A4F6-526579F398F7}" presName="spNode" presStyleCnt="0"/>
      <dgm:spPr/>
    </dgm:pt>
    <dgm:pt modelId="{68FBB970-EC6D-4ECB-8C2B-9527100E3225}" type="pres">
      <dgm:prSet presAssocID="{9D66C54F-F673-4B8B-96FB-4E5212DAC518}" presName="sibTrans" presStyleLbl="sibTrans1D1" presStyleIdx="1" presStyleCnt="5"/>
      <dgm:spPr/>
      <dgm:t>
        <a:bodyPr/>
        <a:lstStyle/>
        <a:p>
          <a:endParaRPr lang="en-IN"/>
        </a:p>
      </dgm:t>
    </dgm:pt>
    <dgm:pt modelId="{78B4EE96-D0BF-461E-8768-9F5C867D3342}" type="pres">
      <dgm:prSet presAssocID="{706480EE-9E9A-4FB5-9680-701A05CC5A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7904FA1-FDBC-47F9-BA27-40D370DDC8A3}" type="pres">
      <dgm:prSet presAssocID="{706480EE-9E9A-4FB5-9680-701A05CC5AAE}" presName="spNode" presStyleCnt="0"/>
      <dgm:spPr/>
    </dgm:pt>
    <dgm:pt modelId="{31391008-4415-42A8-8369-237740542379}" type="pres">
      <dgm:prSet presAssocID="{CA1C8DEC-F2CB-426C-BF74-31EC3E1A8809}" presName="sibTrans" presStyleLbl="sibTrans1D1" presStyleIdx="2" presStyleCnt="5"/>
      <dgm:spPr/>
      <dgm:t>
        <a:bodyPr/>
        <a:lstStyle/>
        <a:p>
          <a:endParaRPr lang="en-IN"/>
        </a:p>
      </dgm:t>
    </dgm:pt>
    <dgm:pt modelId="{849877DD-DF69-47A3-8242-E26F9C8754CD}" type="pres">
      <dgm:prSet presAssocID="{ECF43946-2DC6-4B32-9473-CFECE50841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2F864E-5C78-4082-9DF9-81204380E726}" type="pres">
      <dgm:prSet presAssocID="{ECF43946-2DC6-4B32-9473-CFECE50841FA}" presName="spNode" presStyleCnt="0"/>
      <dgm:spPr/>
    </dgm:pt>
    <dgm:pt modelId="{DAB2DEFA-AFEE-46E5-9F47-7D365AA34E30}" type="pres">
      <dgm:prSet presAssocID="{55530006-8BD6-46B4-9E74-23E7C56561F4}" presName="sibTrans" presStyleLbl="sibTrans1D1" presStyleIdx="3" presStyleCnt="5"/>
      <dgm:spPr/>
      <dgm:t>
        <a:bodyPr/>
        <a:lstStyle/>
        <a:p>
          <a:endParaRPr lang="en-IN"/>
        </a:p>
      </dgm:t>
    </dgm:pt>
    <dgm:pt modelId="{5D4F59F3-2B67-43E7-9719-081667FC5E51}" type="pres">
      <dgm:prSet presAssocID="{1F09F508-5BC0-415D-A59F-ECC1D6FE05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7A3924-38CD-4432-9171-270455AC566F}" type="pres">
      <dgm:prSet presAssocID="{1F09F508-5BC0-415D-A59F-ECC1D6FE0578}" presName="spNode" presStyleCnt="0"/>
      <dgm:spPr/>
    </dgm:pt>
    <dgm:pt modelId="{73FA913F-2623-4F01-B653-E3AA14F7FA2F}" type="pres">
      <dgm:prSet presAssocID="{122E9F9C-295E-4DD4-81B0-B67E5339C3F6}" presName="sibTrans" presStyleLbl="sibTrans1D1" presStyleIdx="4" presStyleCnt="5"/>
      <dgm:spPr/>
      <dgm:t>
        <a:bodyPr/>
        <a:lstStyle/>
        <a:p>
          <a:endParaRPr lang="en-IN"/>
        </a:p>
      </dgm:t>
    </dgm:pt>
  </dgm:ptLst>
  <dgm:cxnLst>
    <dgm:cxn modelId="{77F59FD8-4F80-44F0-981E-F309BB20CD96}" type="presOf" srcId="{CA1C8DEC-F2CB-426C-BF74-31EC3E1A8809}" destId="{31391008-4415-42A8-8369-237740542379}" srcOrd="0" destOrd="0" presId="urn:microsoft.com/office/officeart/2005/8/layout/cycle5"/>
    <dgm:cxn modelId="{BBFAA6CD-2F75-4C51-A6A4-ECC2B8729BF4}" type="presOf" srcId="{B2AED957-0967-458E-A4F6-526579F398F7}" destId="{8AEBBDEA-18A0-4206-9CED-44D6516054B1}" srcOrd="0" destOrd="0" presId="urn:microsoft.com/office/officeart/2005/8/layout/cycle5"/>
    <dgm:cxn modelId="{C0E9B78B-BCD8-46B7-8096-0DCB78C9BB84}" type="presOf" srcId="{55530006-8BD6-46B4-9E74-23E7C56561F4}" destId="{DAB2DEFA-AFEE-46E5-9F47-7D365AA34E30}" srcOrd="0" destOrd="0" presId="urn:microsoft.com/office/officeart/2005/8/layout/cycle5"/>
    <dgm:cxn modelId="{7295591A-29DE-4A8F-81FA-C713D8EA3D3E}" srcId="{71E3F177-864F-44F3-B7EF-EAF317F39C69}" destId="{D52A38F1-1773-4FCC-84DD-A538B15C0890}" srcOrd="0" destOrd="0" parTransId="{99E1E35D-C897-4CD4-B595-343CAC2BB25F}" sibTransId="{DDC3FDFC-4123-4C2A-8BA6-594F95EDC29D}"/>
    <dgm:cxn modelId="{17D581B0-D22C-46F2-AF2C-F63183975DBB}" type="presOf" srcId="{71E3F177-864F-44F3-B7EF-EAF317F39C69}" destId="{4DFF5505-9885-4382-B450-5188E037C4F8}" srcOrd="0" destOrd="0" presId="urn:microsoft.com/office/officeart/2005/8/layout/cycle5"/>
    <dgm:cxn modelId="{50491313-86B6-432E-A71D-D7CFC208FD86}" type="presOf" srcId="{706480EE-9E9A-4FB5-9680-701A05CC5AAE}" destId="{78B4EE96-D0BF-461E-8768-9F5C867D3342}" srcOrd="0" destOrd="0" presId="urn:microsoft.com/office/officeart/2005/8/layout/cycle5"/>
    <dgm:cxn modelId="{770DCF9A-9F73-42DB-9073-A36ED21144D2}" type="presOf" srcId="{ECF43946-2DC6-4B32-9473-CFECE50841FA}" destId="{849877DD-DF69-47A3-8242-E26F9C8754CD}" srcOrd="0" destOrd="0" presId="urn:microsoft.com/office/officeart/2005/8/layout/cycle5"/>
    <dgm:cxn modelId="{0F5C560C-5AC1-45F9-BE9F-1BE369005B30}" type="presOf" srcId="{D52A38F1-1773-4FCC-84DD-A538B15C0890}" destId="{082EE28E-8B62-4982-BE13-18E26293C6F5}" srcOrd="0" destOrd="0" presId="urn:microsoft.com/office/officeart/2005/8/layout/cycle5"/>
    <dgm:cxn modelId="{3131BD9D-C197-43E2-A749-C3EFAE1507B6}" type="presOf" srcId="{9D66C54F-F673-4B8B-96FB-4E5212DAC518}" destId="{68FBB970-EC6D-4ECB-8C2B-9527100E3225}" srcOrd="0" destOrd="0" presId="urn:microsoft.com/office/officeart/2005/8/layout/cycle5"/>
    <dgm:cxn modelId="{A2689686-E992-4CD8-853B-B8520DFD52A1}" srcId="{71E3F177-864F-44F3-B7EF-EAF317F39C69}" destId="{ECF43946-2DC6-4B32-9473-CFECE50841FA}" srcOrd="3" destOrd="0" parTransId="{EE9F627E-D846-4194-A355-D1D936336619}" sibTransId="{55530006-8BD6-46B4-9E74-23E7C56561F4}"/>
    <dgm:cxn modelId="{5EC2548C-967C-45DB-8066-3A18DF3341AF}" type="presOf" srcId="{122E9F9C-295E-4DD4-81B0-B67E5339C3F6}" destId="{73FA913F-2623-4F01-B653-E3AA14F7FA2F}" srcOrd="0" destOrd="0" presId="urn:microsoft.com/office/officeart/2005/8/layout/cycle5"/>
    <dgm:cxn modelId="{B3BC5A3C-3AC9-4DFA-9AFA-34767E108BA4}" type="presOf" srcId="{1F09F508-5BC0-415D-A59F-ECC1D6FE0578}" destId="{5D4F59F3-2B67-43E7-9719-081667FC5E51}" srcOrd="0" destOrd="0" presId="urn:microsoft.com/office/officeart/2005/8/layout/cycle5"/>
    <dgm:cxn modelId="{DB1465F3-5C04-4F7A-87C3-553940E58DBB}" type="presOf" srcId="{DDC3FDFC-4123-4C2A-8BA6-594F95EDC29D}" destId="{E7C12BEA-4183-4B1D-958A-8EAFF84A0F4A}" srcOrd="0" destOrd="0" presId="urn:microsoft.com/office/officeart/2005/8/layout/cycle5"/>
    <dgm:cxn modelId="{D52728C5-3A86-4C29-8331-1E4087BABBED}" srcId="{71E3F177-864F-44F3-B7EF-EAF317F39C69}" destId="{1F09F508-5BC0-415D-A59F-ECC1D6FE0578}" srcOrd="4" destOrd="0" parTransId="{A193653F-1F2F-4FF8-BCD3-15550673998B}" sibTransId="{122E9F9C-295E-4DD4-81B0-B67E5339C3F6}"/>
    <dgm:cxn modelId="{B49AF79A-7DD6-4097-8B26-8B2822ECBBD7}" srcId="{71E3F177-864F-44F3-B7EF-EAF317F39C69}" destId="{706480EE-9E9A-4FB5-9680-701A05CC5AAE}" srcOrd="2" destOrd="0" parTransId="{B3E389E3-822D-4EB3-9BF7-D0135FD04D4E}" sibTransId="{CA1C8DEC-F2CB-426C-BF74-31EC3E1A8809}"/>
    <dgm:cxn modelId="{C66EFD93-7A53-4053-B41A-19E5E2DD0F32}" srcId="{71E3F177-864F-44F3-B7EF-EAF317F39C69}" destId="{B2AED957-0967-458E-A4F6-526579F398F7}" srcOrd="1" destOrd="0" parTransId="{7D914B3A-76CF-49B0-AE93-A2BF4A12F99E}" sibTransId="{9D66C54F-F673-4B8B-96FB-4E5212DAC518}"/>
    <dgm:cxn modelId="{3D827B6C-2D80-498F-95D4-0CBA9C25DD25}" type="presParOf" srcId="{4DFF5505-9885-4382-B450-5188E037C4F8}" destId="{082EE28E-8B62-4982-BE13-18E26293C6F5}" srcOrd="0" destOrd="0" presId="urn:microsoft.com/office/officeart/2005/8/layout/cycle5"/>
    <dgm:cxn modelId="{5B47009D-3633-46FF-843F-9FC2D8D21B38}" type="presParOf" srcId="{4DFF5505-9885-4382-B450-5188E037C4F8}" destId="{EE890FC2-75B0-4D70-9FE6-5F8010E403F8}" srcOrd="1" destOrd="0" presId="urn:microsoft.com/office/officeart/2005/8/layout/cycle5"/>
    <dgm:cxn modelId="{D6ED76EF-1A6D-491D-A42D-D4966BC99B76}" type="presParOf" srcId="{4DFF5505-9885-4382-B450-5188E037C4F8}" destId="{E7C12BEA-4183-4B1D-958A-8EAFF84A0F4A}" srcOrd="2" destOrd="0" presId="urn:microsoft.com/office/officeart/2005/8/layout/cycle5"/>
    <dgm:cxn modelId="{C493298D-D237-479C-8723-A832440E6201}" type="presParOf" srcId="{4DFF5505-9885-4382-B450-5188E037C4F8}" destId="{8AEBBDEA-18A0-4206-9CED-44D6516054B1}" srcOrd="3" destOrd="0" presId="urn:microsoft.com/office/officeart/2005/8/layout/cycle5"/>
    <dgm:cxn modelId="{7B02A5C4-FD6A-49CB-9A1A-23B030E08F35}" type="presParOf" srcId="{4DFF5505-9885-4382-B450-5188E037C4F8}" destId="{875E48AB-B89C-4FBE-BC33-B3F25FFC6B2E}" srcOrd="4" destOrd="0" presId="urn:microsoft.com/office/officeart/2005/8/layout/cycle5"/>
    <dgm:cxn modelId="{224CCF1B-5C35-4820-8DC9-DC1380F64D0F}" type="presParOf" srcId="{4DFF5505-9885-4382-B450-5188E037C4F8}" destId="{68FBB970-EC6D-4ECB-8C2B-9527100E3225}" srcOrd="5" destOrd="0" presId="urn:microsoft.com/office/officeart/2005/8/layout/cycle5"/>
    <dgm:cxn modelId="{3A10B9FF-7778-44F8-B764-4C00ED69FE55}" type="presParOf" srcId="{4DFF5505-9885-4382-B450-5188E037C4F8}" destId="{78B4EE96-D0BF-461E-8768-9F5C867D3342}" srcOrd="6" destOrd="0" presId="urn:microsoft.com/office/officeart/2005/8/layout/cycle5"/>
    <dgm:cxn modelId="{ADF00852-E9DF-45A6-A9FF-4C658CE8F525}" type="presParOf" srcId="{4DFF5505-9885-4382-B450-5188E037C4F8}" destId="{57904FA1-FDBC-47F9-BA27-40D370DDC8A3}" srcOrd="7" destOrd="0" presId="urn:microsoft.com/office/officeart/2005/8/layout/cycle5"/>
    <dgm:cxn modelId="{9537BEE7-FB16-4CD2-8960-547827F6BF1F}" type="presParOf" srcId="{4DFF5505-9885-4382-B450-5188E037C4F8}" destId="{31391008-4415-42A8-8369-237740542379}" srcOrd="8" destOrd="0" presId="urn:microsoft.com/office/officeart/2005/8/layout/cycle5"/>
    <dgm:cxn modelId="{A0A9FE88-257B-4946-B52C-4882484BB458}" type="presParOf" srcId="{4DFF5505-9885-4382-B450-5188E037C4F8}" destId="{849877DD-DF69-47A3-8242-E26F9C8754CD}" srcOrd="9" destOrd="0" presId="urn:microsoft.com/office/officeart/2005/8/layout/cycle5"/>
    <dgm:cxn modelId="{56422C71-E35C-4C63-8DBA-73E0B1476265}" type="presParOf" srcId="{4DFF5505-9885-4382-B450-5188E037C4F8}" destId="{8C2F864E-5C78-4082-9DF9-81204380E726}" srcOrd="10" destOrd="0" presId="urn:microsoft.com/office/officeart/2005/8/layout/cycle5"/>
    <dgm:cxn modelId="{A2DA2880-1572-495D-916D-AAA26FB85317}" type="presParOf" srcId="{4DFF5505-9885-4382-B450-5188E037C4F8}" destId="{DAB2DEFA-AFEE-46E5-9F47-7D365AA34E30}" srcOrd="11" destOrd="0" presId="urn:microsoft.com/office/officeart/2005/8/layout/cycle5"/>
    <dgm:cxn modelId="{CC132192-A8B0-4EB2-8258-EB16469CFAB3}" type="presParOf" srcId="{4DFF5505-9885-4382-B450-5188E037C4F8}" destId="{5D4F59F3-2B67-43E7-9719-081667FC5E51}" srcOrd="12" destOrd="0" presId="urn:microsoft.com/office/officeart/2005/8/layout/cycle5"/>
    <dgm:cxn modelId="{6BED4B83-E662-430A-B6EC-198075F5A4C2}" type="presParOf" srcId="{4DFF5505-9885-4382-B450-5188E037C4F8}" destId="{647A3924-38CD-4432-9171-270455AC566F}" srcOrd="13" destOrd="0" presId="urn:microsoft.com/office/officeart/2005/8/layout/cycle5"/>
    <dgm:cxn modelId="{091C75D9-EEA5-4DCD-BD57-602DAAD79A17}" type="presParOf" srcId="{4DFF5505-9885-4382-B450-5188E037C4F8}" destId="{73FA913F-2623-4F01-B653-E3AA14F7FA2F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DE490-4244-4FF4-967B-0467B3BB1561}" type="datetimeFigureOut">
              <a:rPr lang="en-US" smtClean="0"/>
              <a:pPr/>
              <a:t>9/11/2019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1C6D8-4D4F-421E-8DE2-98D683FE19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70091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9276B-7D0B-4EA0-999A-B373242F5FF4}" type="datetimeFigureOut">
              <a:rPr lang="en-US" smtClean="0"/>
              <a:pPr/>
              <a:t>9/11/2019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E429-E3E1-448D-8C64-B699C1AAD7E4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02971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572396" y="6400800"/>
            <a:ext cx="96012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785918" y="6400800"/>
            <a:ext cx="4730298" cy="457200"/>
          </a:xfrm>
        </p:spPr>
        <p:txBody>
          <a:bodyPr/>
          <a:lstStyle>
            <a:lvl1pPr>
              <a:defRPr sz="1000"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86314" y="1136"/>
            <a:ext cx="4281486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IN" dirty="0" smtClean="0"/>
              <a:t>Indian Institute of Technology | Madras </a:t>
            </a:r>
            <a:endParaRPr lang="en-IN" dirty="0"/>
          </a:p>
        </p:txBody>
      </p:sp>
      <p:pic>
        <p:nvPicPr>
          <p:cNvPr id="18" name="Picture 17" descr="300px-IIT_Madras_Logo.sv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8148" y="428604"/>
            <a:ext cx="1285852" cy="1285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32511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300px-IIT_Madra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58214" y="428604"/>
            <a:ext cx="642942" cy="64294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43372" y="0"/>
            <a:ext cx="4650488" cy="365760"/>
          </a:xfrm>
        </p:spPr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298382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400800"/>
            <a:ext cx="5154366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6" y="6400800"/>
            <a:ext cx="5658422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r>
              <a:rPr lang="en-IN" dirty="0" smtClean="0"/>
              <a:t>Indian Institute of Technology | Madras 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48" y="6400800"/>
            <a:ext cx="957264" cy="457200"/>
          </a:xfrm>
        </p:spPr>
        <p:txBody>
          <a:bodyPr/>
          <a:lstStyle/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158" y="6400800"/>
            <a:ext cx="2786082" cy="457200"/>
          </a:xfrm>
        </p:spPr>
        <p:txBody>
          <a:bodyPr/>
          <a:lstStyle>
            <a:lvl1pPr>
              <a:defRPr b="0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14810" y="2272"/>
            <a:ext cx="4721926" cy="365760"/>
          </a:xfrm>
        </p:spPr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000628" y="0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7901014" cy="4037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206" y="640080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5786" y="6400800"/>
            <a:ext cx="5298382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286248" y="2272"/>
            <a:ext cx="4650488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r>
              <a:rPr lang="en-IN" dirty="0" smtClean="0"/>
              <a:t>Indian Institute of Technology | Madras</a:t>
            </a:r>
            <a:endParaRPr lang="en-IN" dirty="0"/>
          </a:p>
        </p:txBody>
      </p:sp>
      <p:pic>
        <p:nvPicPr>
          <p:cNvPr id="21" name="Picture 20" descr="300px-IIT_Madras_Logo.svg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358214" y="428604"/>
            <a:ext cx="642942" cy="642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40" y="1600392"/>
            <a:ext cx="8458200" cy="1470025"/>
          </a:xfrm>
        </p:spPr>
        <p:txBody>
          <a:bodyPr>
            <a:noAutofit/>
          </a:bodyPr>
          <a:lstStyle/>
          <a:p>
            <a:r>
              <a:rPr lang="en-US" sz="2400" dirty="0" smtClean="0"/>
              <a:t>Potential of </a:t>
            </a:r>
            <a:r>
              <a:rPr lang="en-US" sz="2400" dirty="0"/>
              <a:t>a</a:t>
            </a:r>
            <a:r>
              <a:rPr lang="en-US" sz="2400" dirty="0" smtClean="0"/>
              <a:t> Transcritical Regenerative Series Two Stage Organic Rankine Cycle for Dual Source Waste Heat Recovery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en-IN" sz="1800" dirty="0" smtClean="0"/>
              <a:t>Anandu Surendran</a:t>
            </a:r>
          </a:p>
          <a:p>
            <a:r>
              <a:rPr lang="en-IN" sz="1800" dirty="0" err="1" smtClean="0"/>
              <a:t>Satyanarayanan</a:t>
            </a:r>
            <a:r>
              <a:rPr lang="en-IN" sz="1800" dirty="0" smtClean="0"/>
              <a:t> </a:t>
            </a:r>
            <a:r>
              <a:rPr lang="en-IN" sz="1800" dirty="0" err="1" smtClean="0"/>
              <a:t>Seshadri</a:t>
            </a:r>
            <a:r>
              <a:rPr lang="en-IN" sz="1800" dirty="0" smtClean="0"/>
              <a:t> </a:t>
            </a:r>
            <a:r>
              <a:rPr lang="en-IN" sz="1800" dirty="0" err="1" smtClean="0"/>
              <a:t>Ph.D</a:t>
            </a:r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r>
              <a:rPr lang="en-IN" sz="1800" dirty="0" smtClean="0"/>
              <a:t>Energy and Emissions Lab</a:t>
            </a:r>
          </a:p>
          <a:p>
            <a:r>
              <a:rPr lang="en-IN" sz="1800" dirty="0" smtClean="0"/>
              <a:t>Department of Applied Mechanics</a:t>
            </a:r>
          </a:p>
          <a:p>
            <a:r>
              <a:rPr lang="en-IN" sz="1800" dirty="0" smtClean="0"/>
              <a:t>Indian Institute of Technology| Madras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50340" y="13189"/>
            <a:ext cx="4281486" cy="365760"/>
          </a:xfrm>
        </p:spPr>
        <p:txBody>
          <a:bodyPr/>
          <a:lstStyle/>
          <a:p>
            <a:r>
              <a:rPr lang="en-IN" sz="1600" dirty="0" smtClean="0">
                <a:solidFill>
                  <a:schemeClr val="bg1"/>
                </a:solidFill>
              </a:rPr>
              <a:t>Indian Institute of Technology | Madras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8" name="Picture 7" descr="E&amp;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1820"/>
            <a:ext cx="1785950" cy="100459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00232" y="6406402"/>
            <a:ext cx="4752528" cy="285909"/>
          </a:xfrm>
        </p:spPr>
        <p:txBody>
          <a:bodyPr/>
          <a:lstStyle/>
          <a:p>
            <a:r>
              <a:rPr lang="en-IN" sz="1000" b="1" dirty="0" smtClean="0">
                <a:solidFill>
                  <a:srgbClr val="002060"/>
                </a:solidFill>
              </a:rPr>
              <a:t>5</a:t>
            </a:r>
            <a:r>
              <a:rPr lang="en-IN" sz="1000" b="1" baseline="30000" dirty="0" smtClean="0">
                <a:solidFill>
                  <a:srgbClr val="002060"/>
                </a:solidFill>
              </a:rPr>
              <a:t>th</a:t>
            </a:r>
            <a:r>
              <a:rPr lang="en-IN" sz="1000" b="1" dirty="0" smtClean="0">
                <a:solidFill>
                  <a:srgbClr val="002060"/>
                </a:solidFill>
              </a:rPr>
              <a:t> </a:t>
            </a:r>
            <a:r>
              <a:rPr lang="en-IN" sz="1000" b="1" dirty="0">
                <a:solidFill>
                  <a:srgbClr val="002060"/>
                </a:solidFill>
              </a:rPr>
              <a:t>International Seminar on ORC Power Systems | Athens, </a:t>
            </a:r>
            <a:r>
              <a:rPr lang="en-IN" sz="1000" b="1" dirty="0" smtClean="0">
                <a:solidFill>
                  <a:srgbClr val="002060"/>
                </a:solidFill>
              </a:rPr>
              <a:t>Greece</a:t>
            </a:r>
            <a:endParaRPr lang="en-IN" sz="1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00042"/>
            <a:ext cx="8250710" cy="642942"/>
          </a:xfrm>
        </p:spPr>
        <p:txBody>
          <a:bodyPr>
            <a:noAutofit/>
          </a:bodyPr>
          <a:lstStyle/>
          <a:p>
            <a:r>
              <a:rPr lang="en-US" sz="2000" dirty="0" smtClean="0"/>
              <a:t>Influence </a:t>
            </a:r>
            <a:r>
              <a:rPr lang="en-US" sz="2000" dirty="0"/>
              <a:t>of HP evaporation pressure and </a:t>
            </a:r>
            <a:r>
              <a:rPr lang="en-US" sz="2000" dirty="0" smtClean="0"/>
              <a:t>vapor </a:t>
            </a:r>
            <a:r>
              <a:rPr lang="en-US" sz="2000" dirty="0"/>
              <a:t>outlet temperature 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967890" y="6472056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928670"/>
            <a:ext cx="5072066" cy="38811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32"/>
            <a:ext cx="5146399" cy="3938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4643446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At lower HP evaporator pressures, lower values of vapor outlet temperatures lead to maximum work output</a:t>
            </a:r>
          </a:p>
          <a:p>
            <a:endParaRPr lang="en-IN" dirty="0" smtClean="0"/>
          </a:p>
          <a:p>
            <a:r>
              <a:rPr lang="en-IN" dirty="0" smtClean="0"/>
              <a:t>For higher HP stage pressures ,the optimum vapor fraction is higher for a given vapour outlet temperature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094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8839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dirty="0" smtClean="0"/>
              <a:t>Influence of HP evaporation pressure and vapor outlet temperature 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857232"/>
            <a:ext cx="5119771" cy="39176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888337"/>
            <a:ext cx="5143536" cy="39358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4714884"/>
            <a:ext cx="8715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IN" dirty="0" smtClean="0"/>
              <a:t>U</a:t>
            </a:r>
            <a:r>
              <a:rPr lang="en-IN" sz="1200" dirty="0" smtClean="0"/>
              <a:t>p</a:t>
            </a:r>
            <a:r>
              <a:rPr lang="en-IN" dirty="0" smtClean="0"/>
              <a:t> remains almost constant with vapour outlet temperature</a:t>
            </a:r>
          </a:p>
          <a:p>
            <a:pPr>
              <a:buClr>
                <a:schemeClr val="accent2"/>
              </a:buClr>
            </a:pPr>
            <a:r>
              <a:rPr lang="en-IN" dirty="0" smtClean="0"/>
              <a:t>The peaks in U</a:t>
            </a:r>
            <a:r>
              <a:rPr lang="en-IN" sz="1200" dirty="0" smtClean="0"/>
              <a:t>s</a:t>
            </a:r>
            <a:r>
              <a:rPr lang="en-IN" dirty="0" smtClean="0"/>
              <a:t> correspond to maximum mass flow rates in the pre-heater section of LP evaporator</a:t>
            </a:r>
          </a:p>
          <a:p>
            <a:pPr>
              <a:buClr>
                <a:schemeClr val="accent2"/>
              </a:buClr>
            </a:pPr>
            <a:r>
              <a:rPr lang="en-IN" dirty="0" smtClean="0"/>
              <a:t>The variation in thermal efficiency is a direct result of the variation in net power output and heat source utilization rates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67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8839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dirty="0" smtClean="0"/>
              <a:t>Influence </a:t>
            </a:r>
            <a:r>
              <a:rPr lang="en-US" sz="2000" dirty="0"/>
              <a:t>of </a:t>
            </a:r>
            <a:r>
              <a:rPr lang="en-US" sz="2000" dirty="0" smtClean="0"/>
              <a:t>LP </a:t>
            </a:r>
            <a:r>
              <a:rPr lang="en-US" sz="2000" dirty="0"/>
              <a:t>evaporation </a:t>
            </a:r>
            <a:r>
              <a:rPr lang="en-US" sz="2000" dirty="0" smtClean="0"/>
              <a:t>temperature (pressure)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785794"/>
            <a:ext cx="492919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1071546"/>
            <a:ext cx="5214942" cy="371477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500034" y="4714884"/>
            <a:ext cx="8072494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IN" sz="1600" dirty="0" smtClean="0"/>
              <a:t>At lower values of T</a:t>
            </a:r>
            <a:r>
              <a:rPr lang="en-IN" sz="1600" baseline="-25000" dirty="0" smtClean="0"/>
              <a:t>3</a:t>
            </a:r>
            <a:r>
              <a:rPr lang="en-IN" sz="1600" dirty="0" smtClean="0"/>
              <a:t>,  higher utilization of secondary heat is seen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IN" sz="1600" dirty="0" smtClean="0"/>
              <a:t>At lower values of T</a:t>
            </a:r>
            <a:r>
              <a:rPr lang="en-IN" sz="1600" baseline="-25000" dirty="0" smtClean="0"/>
              <a:t>3</a:t>
            </a:r>
            <a:r>
              <a:rPr lang="en-IN" sz="1600" dirty="0" smtClean="0"/>
              <a:t>, the thermal efficiency of the LP stage decreases resulting in lower power outputs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IN" sz="1600" dirty="0" smtClean="0"/>
              <a:t>An intermediate value of T</a:t>
            </a:r>
            <a:r>
              <a:rPr lang="en-IN" sz="1600" baseline="-25000" dirty="0" smtClean="0"/>
              <a:t>3 </a:t>
            </a:r>
            <a:r>
              <a:rPr lang="en-IN" sz="1600" dirty="0" smtClean="0"/>
              <a:t> exists that maximizes the net power output of the TR-STORC.</a:t>
            </a:r>
            <a:endParaRPr kumimoji="0" lang="en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8839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Cycle optimization : Parameters and Constraints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00034" y="4143380"/>
            <a:ext cx="8072494" cy="22145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The maximum operating temperature of the working fluid is set as the upper limit on the vapor outlet temperature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Condenser pressure is kept above atmospheric pressure to prevent air leakage into the system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Volumetric flow ratios (VFR) of both HP and LP turbines are constrained within 50 so that single stage turbines with can be used (</a:t>
            </a:r>
            <a:r>
              <a:rPr lang="en-US" sz="1600" dirty="0" err="1" smtClean="0"/>
              <a:t>Invernizzi</a:t>
            </a:r>
            <a:r>
              <a:rPr lang="en-US" sz="1600" i="1" dirty="0" err="1" smtClean="0"/>
              <a:t>et</a:t>
            </a:r>
            <a:r>
              <a:rPr lang="en-US" sz="1600" i="1" dirty="0" smtClean="0"/>
              <a:t> al.</a:t>
            </a:r>
            <a:r>
              <a:rPr lang="en-US" sz="1600" dirty="0" smtClean="0"/>
              <a:t>, 2007)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The cooling limit on the primary heat source is set to 373K to prevent acid droplet formation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Genetic Algorithm (GA) with net power output as the objective function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Compared with an optimized STORC and pre-heated ORC for various cases</a:t>
            </a:r>
            <a:endParaRPr kumimoji="0" lang="en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00298" y="928672"/>
          <a:ext cx="3571900" cy="3176159"/>
        </p:xfrm>
        <a:graphic>
          <a:graphicData uri="http://schemas.openxmlformats.org/drawingml/2006/table">
            <a:tbl>
              <a:tblPr/>
              <a:tblGrid>
                <a:gridCol w="1553000"/>
                <a:gridCol w="2018900"/>
              </a:tblGrid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n-lt"/>
                          <a:ea typeface="Times New Roman"/>
                          <a:cs typeface="Times New Roman"/>
                        </a:rPr>
                        <a:t>Parameter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endParaRPr lang="en-IN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000" baseline="-2500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560-600K</a:t>
                      </a:r>
                      <a:endParaRPr lang="en-IN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000" baseline="-250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323K –(T</a:t>
                      </a:r>
                      <a:r>
                        <a:rPr lang="en-US" sz="1000" baseline="-25000">
                          <a:latin typeface="+mn-lt"/>
                          <a:ea typeface="Times New Roman"/>
                          <a:cs typeface="Times New Roman"/>
                        </a:rPr>
                        <a:t>s,in</a:t>
                      </a: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en-IN" sz="1100">
                          <a:latin typeface="+mn-lt"/>
                          <a:ea typeface="Times New Roman"/>
                          <a:cs typeface="Times New Roman"/>
                        </a:rPr>
                        <a:t>ΔT</a:t>
                      </a:r>
                      <a:r>
                        <a:rPr lang="en-IN" sz="1100" baseline="-25000">
                          <a:latin typeface="+mn-lt"/>
                          <a:ea typeface="Times New Roman"/>
                          <a:cs typeface="Times New Roman"/>
                        </a:rPr>
                        <a:t>evap,LP</a:t>
                      </a: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)K</a:t>
                      </a:r>
                      <a:endParaRPr lang="en-IN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000" baseline="-25000" dirty="0">
                          <a:latin typeface="+mn-lt"/>
                          <a:ea typeface="Times New Roman"/>
                          <a:cs typeface="Times New Roman"/>
                        </a:rPr>
                        <a:t>HP </a:t>
                      </a:r>
                      <a:r>
                        <a:rPr lang="en-US" sz="1000" baseline="-25000" dirty="0" err="1">
                          <a:latin typeface="+mn-lt"/>
                          <a:ea typeface="Times New Roman"/>
                          <a:cs typeface="Times New Roman"/>
                        </a:rPr>
                        <a:t>evap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1.1 P</a:t>
                      </a:r>
                      <a:r>
                        <a:rPr lang="en-US" sz="1000" baseline="-2500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000">
                          <a:latin typeface="+mn-lt"/>
                          <a:ea typeface="Times New Roman"/>
                          <a:cs typeface="Times New Roman"/>
                        </a:rPr>
                        <a:t>- 8MPa</a:t>
                      </a:r>
                      <a:endParaRPr lang="en-IN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000" baseline="-25000" dirty="0" err="1">
                          <a:latin typeface="+mn-lt"/>
                          <a:ea typeface="Times New Roman"/>
                          <a:cs typeface="Times New Roman"/>
                        </a:rPr>
                        <a:t>cond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+mn-lt"/>
                          <a:ea typeface="Times New Roman"/>
                          <a:cs typeface="Times New Roman"/>
                        </a:rPr>
                        <a:t>313K-333K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n-lt"/>
                          <a:ea typeface="Times New Roman"/>
                          <a:cs typeface="Times New Roman"/>
                        </a:rPr>
                        <a:t>Constraints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000" baseline="-25000" dirty="0" err="1">
                          <a:latin typeface="+mn-lt"/>
                          <a:ea typeface="Times New Roman"/>
                          <a:cs typeface="Times New Roman"/>
                        </a:rPr>
                        <a:t>cond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1.20 bar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VFR HP turbine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&lt;= 50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VFR LP turbine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&lt;= 50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Degree of sub cooling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5K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000" baseline="-25000" dirty="0" err="1">
                          <a:latin typeface="+mn-lt"/>
                          <a:ea typeface="Times New Roman"/>
                          <a:cs typeface="Times New Roman"/>
                        </a:rPr>
                        <a:t>p,out</a:t>
                      </a:r>
                      <a:r>
                        <a:rPr lang="en-US" sz="1000" baseline="-25000" dirty="0">
                          <a:latin typeface="+mn-lt"/>
                          <a:ea typeface="Times New Roman"/>
                          <a:cs typeface="Times New Roman"/>
                        </a:rPr>
                        <a:t> min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373K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n-lt"/>
                          <a:ea typeface="Times New Roman"/>
                          <a:cs typeface="Times New Roman"/>
                        </a:rPr>
                        <a:t>GA parameters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Population size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Maximum generations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Function tolerance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Times New Roman"/>
                        </a:rPr>
                        <a:t>0.01kW</a:t>
                      </a:r>
                      <a:endParaRPr lang="en-IN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8839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Optimization results : At engine design point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00034" y="4714884"/>
            <a:ext cx="8072494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400" dirty="0" smtClean="0"/>
              <a:t>TR-STORC delivers the highest power output which is 16% higher than STORC and 23% than pre-heated ORC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400" dirty="0" smtClean="0"/>
              <a:t>TR-STORC also has the highest thermal efficiency, 6% higher than pre-heated ORC and 25% higher than STORC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400" dirty="0" smtClean="0"/>
              <a:t>U</a:t>
            </a:r>
            <a:r>
              <a:rPr lang="en-US" sz="1200" dirty="0" smtClean="0"/>
              <a:t>s</a:t>
            </a:r>
            <a:r>
              <a:rPr lang="en-US" sz="1400" dirty="0" smtClean="0"/>
              <a:t> increased by 2.6 times than pre-heated ORC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400" dirty="0" smtClean="0"/>
              <a:t>Comparable mass flow rates and UA requirements with STORC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14546" y="928676"/>
          <a:ext cx="5072098" cy="3643337"/>
        </p:xfrm>
        <a:graphic>
          <a:graphicData uri="http://schemas.openxmlformats.org/drawingml/2006/table">
            <a:tbl>
              <a:tblPr/>
              <a:tblGrid>
                <a:gridCol w="1285884"/>
                <a:gridCol w="1500198"/>
                <a:gridCol w="1071570"/>
                <a:gridCol w="1214446"/>
              </a:tblGrid>
              <a:tr h="381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Parameters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Pre-heated ORC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STORC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TR-STORC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400" baseline="-25000" dirty="0" err="1">
                          <a:latin typeface="Times New Roman"/>
                          <a:ea typeface="Times New Roman"/>
                        </a:rPr>
                        <a:t>net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(kW)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280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297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344</a:t>
                      </a:r>
                      <a:endParaRPr lang="en-IN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14.4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12.2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15.3</a:t>
                      </a:r>
                      <a:endParaRPr lang="en-IN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ex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(%)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14.2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15.0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17.4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81.5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81.6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81.6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5.20</a:t>
                      </a:r>
                      <a:endParaRPr lang="en-IN" sz="14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18.4</a:t>
                      </a:r>
                      <a:endParaRPr lang="en-IN" sz="14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13.3</a:t>
                      </a:r>
                      <a:endParaRPr lang="en-IN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wf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(kg/s)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3.50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4.85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4.84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evap,LP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344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347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evap,HP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460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460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582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evap,HP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(MPa)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2.18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2.18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6.83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VFR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LP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1.7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VFR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HP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21.6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13.5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45.2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UA (kW/K)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117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147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149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W/UA 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2.46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2.02</a:t>
                      </a:r>
                      <a:endParaRPr lang="en-IN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2.31</a:t>
                      </a:r>
                      <a:endParaRPr lang="en-IN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42860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dirty="0" smtClean="0"/>
              <a:t>Optimization results : Influence </a:t>
            </a:r>
            <a:r>
              <a:rPr lang="en-US" sz="2000" dirty="0"/>
              <a:t>of </a:t>
            </a:r>
            <a:r>
              <a:rPr lang="en-US" sz="2000" dirty="0" smtClean="0"/>
              <a:t>heat source temperatures and heat content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4830187" cy="3696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54" y="714356"/>
            <a:ext cx="4786346" cy="3662515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57158" y="5000636"/>
            <a:ext cx="8429684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14%-20% more power output than STORC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As the secondary heat source temperature increases, the relative increase in power output of TR-STORC and STORC exceeds that of pre-heated</a:t>
            </a:r>
          </a:p>
          <a:p>
            <a:pPr marL="36576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IN" sz="1600" dirty="0" smtClean="0"/>
              <a:t>For the heat ratios investigated, TR-STORC delivers 4.8-5.5% increased power output than STORC.</a:t>
            </a:r>
          </a:p>
          <a:p>
            <a:pPr marL="365760" lvl="0" indent="-256032" algn="just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q"/>
              <a:defRPr/>
            </a:pPr>
            <a:endParaRPr kumimoji="0" lang="en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185736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tx2"/>
                </a:solidFill>
              </a:rPr>
              <a:t>Tp</a:t>
            </a:r>
            <a:r>
              <a:rPr lang="en-GB" dirty="0" smtClean="0">
                <a:solidFill>
                  <a:schemeClr val="tx2"/>
                </a:solidFill>
              </a:rPr>
              <a:t>= 673K , Ts= 363K 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6153" name="Equation" r:id="rId5" imgW="914400" imgH="21564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85786" y="4286256"/>
          <a:ext cx="5429288" cy="347475"/>
        </p:xfrm>
        <a:graphic>
          <a:graphicData uri="http://schemas.openxmlformats.org/presentationml/2006/ole">
            <p:oleObj spid="_x0000_s6154" name="Equation" r:id="rId6" imgW="317484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57884" y="457200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Baseline : Pre-heated single stage ORC 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9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504" y="388394"/>
            <a:ext cx="8064896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and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Conclusions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034" y="1000108"/>
            <a:ext cx="8072494" cy="53578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A two stage cycle architecture that improves on the existing STORC architecture by combining supercritical heating in the HP stage and partial evaporation and regeneration in the LP stage is proposed</a:t>
            </a:r>
          </a:p>
          <a:p>
            <a:pPr algn="just">
              <a:buClr>
                <a:schemeClr val="tx2"/>
              </a:buClr>
            </a:pPr>
            <a:endParaRPr lang="en-IN" sz="1600" dirty="0" smtClean="0"/>
          </a:p>
          <a:p>
            <a:pPr algn="just">
              <a:buClr>
                <a:schemeClr val="tx2"/>
              </a:buClr>
            </a:pPr>
            <a:r>
              <a:rPr lang="en-IN" sz="1600" dirty="0" smtClean="0"/>
              <a:t>2.9MW Stationary gas engine  is selected as the heat source</a:t>
            </a:r>
          </a:p>
          <a:p>
            <a:pPr algn="just">
              <a:buClr>
                <a:schemeClr val="tx2"/>
              </a:buClr>
            </a:pPr>
            <a:endParaRPr lang="en-IN" sz="1600" dirty="0" smtClean="0"/>
          </a:p>
          <a:p>
            <a:pPr algn="just">
              <a:buClr>
                <a:schemeClr val="tx2"/>
              </a:buClr>
            </a:pPr>
            <a:r>
              <a:rPr lang="en-IN" sz="1600" dirty="0" smtClean="0"/>
              <a:t>Results are compared with optimized pre-heated ORC and STORC</a:t>
            </a:r>
          </a:p>
          <a:p>
            <a:pPr algn="just">
              <a:buClr>
                <a:schemeClr val="tx2"/>
              </a:buClr>
            </a:pPr>
            <a:endParaRPr lang="en-IN" sz="1600" dirty="0" smtClean="0"/>
          </a:p>
          <a:p>
            <a:pPr algn="just">
              <a:buClr>
                <a:schemeClr val="tx2"/>
              </a:buClr>
            </a:pPr>
            <a:endParaRPr lang="en-IN" sz="1600" dirty="0" smtClean="0"/>
          </a:p>
          <a:p>
            <a:pPr algn="just">
              <a:buClr>
                <a:schemeClr val="tx2"/>
              </a:buClr>
            </a:pPr>
            <a:r>
              <a:rPr lang="en-IN" sz="2000" dirty="0" smtClean="0">
                <a:solidFill>
                  <a:schemeClr val="accent2"/>
                </a:solidFill>
              </a:rPr>
              <a:t>The main conclusions are:</a:t>
            </a:r>
          </a:p>
          <a:p>
            <a:pPr algn="just">
              <a:buClr>
                <a:schemeClr val="tx2"/>
              </a:buClr>
            </a:pPr>
            <a:endParaRPr lang="en-IN" sz="1600" dirty="0" smtClean="0"/>
          </a:p>
          <a:p>
            <a:pPr lvl="0"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For a 2.9MW natural gas engine, TR-STORC delivers </a:t>
            </a:r>
            <a:r>
              <a:rPr lang="en-US" sz="1600" dirty="0" smtClean="0"/>
              <a:t>16% and 23% higher power output than STORC and pre-heated ORC respectively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q"/>
            </a:pPr>
            <a:endParaRPr lang="en-US" sz="16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600" dirty="0" smtClean="0"/>
              <a:t>U</a:t>
            </a:r>
            <a:r>
              <a:rPr lang="en-US" sz="1400" dirty="0" smtClean="0"/>
              <a:t>s</a:t>
            </a:r>
            <a:r>
              <a:rPr lang="en-US" sz="1600" dirty="0" smtClean="0"/>
              <a:t> increased by 2.6 times than pre-heated ORC</a:t>
            </a:r>
          </a:p>
          <a:p>
            <a:pPr lvl="0" algn="just">
              <a:buClr>
                <a:schemeClr val="tx2"/>
              </a:buClr>
            </a:pPr>
            <a:endParaRPr lang="en-US" sz="1600" dirty="0" smtClean="0"/>
          </a:p>
          <a:p>
            <a:pPr lvl="0" algn="just">
              <a:buClr>
                <a:schemeClr val="tx2"/>
              </a:buClr>
            </a:pPr>
            <a:r>
              <a:rPr lang="en-US" sz="1600" dirty="0" smtClean="0"/>
              <a:t>TR-STORC has 6% and 25&amp; higher thermal efficiency than pre-heated ORC and STORC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q"/>
            </a:pPr>
            <a:endParaRPr lang="en-IN" sz="1600" dirty="0" smtClean="0"/>
          </a:p>
          <a:p>
            <a:pPr lvl="0"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TR-STORC presents excellent exergetic performance for dual source heat recovery over STORC and pre-heated ORC</a:t>
            </a:r>
            <a:endParaRPr kumimoji="0" lang="en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504" y="388394"/>
            <a:ext cx="8064896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Future works and leads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8596" y="1142984"/>
            <a:ext cx="8072494" cy="5143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 Experimental validation of heat exchanger loop – using throttle valves (in progress at IIT M)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Experimental validation – using </a:t>
            </a:r>
            <a:r>
              <a:rPr lang="en-IN" dirty="0" smtClean="0"/>
              <a:t>expanders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Study </a:t>
            </a:r>
            <a:r>
              <a:rPr lang="en-IN" dirty="0" smtClean="0"/>
              <a:t>of supercritical nature of refrigerants, siloxanes and other alkanes</a:t>
            </a:r>
          </a:p>
          <a:p>
            <a:pPr algn="just">
              <a:buClr>
                <a:schemeClr val="tx2"/>
              </a:buClr>
            </a:pPr>
            <a:endParaRPr lang="en-IN" dirty="0" smtClean="0"/>
          </a:p>
          <a:p>
            <a:pPr algn="just">
              <a:buClr>
                <a:schemeClr val="tx2"/>
              </a:buClr>
            </a:pPr>
            <a:endParaRPr lang="en-IN" dirty="0" smtClean="0"/>
          </a:p>
          <a:p>
            <a:pPr algn="just">
              <a:buClr>
                <a:schemeClr val="tx2"/>
              </a:buClr>
            </a:pPr>
            <a:r>
              <a:rPr lang="en-IN" sz="2800" dirty="0" smtClean="0">
                <a:solidFill>
                  <a:srgbClr val="002060"/>
                </a:solidFill>
              </a:rPr>
              <a:t>Other possibilities</a:t>
            </a:r>
          </a:p>
          <a:p>
            <a:pPr algn="just">
              <a:buClr>
                <a:schemeClr val="tx2"/>
              </a:buClr>
            </a:pPr>
            <a:endParaRPr lang="en-IN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WHR for petroleum refineries with multiple heat streams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Combined solar+ geothermal applications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Single heat source applications such as geothermal by temperature splitting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Compete against supercritical CO2 systems at higher source temperatures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325112"/>
          </a:xfrm>
        </p:spPr>
        <p:txBody>
          <a:bodyPr/>
          <a:lstStyle/>
          <a:p>
            <a:pPr>
              <a:buNone/>
            </a:pPr>
            <a:r>
              <a:rPr lang="en-IN" sz="4000" b="1" dirty="0" smtClean="0">
                <a:solidFill>
                  <a:srgbClr val="002060"/>
                </a:solidFill>
              </a:rPr>
              <a:t>Thank you..</a:t>
            </a:r>
          </a:p>
          <a:p>
            <a:pPr>
              <a:buNone/>
            </a:pPr>
            <a:endParaRPr lang="en-IN" sz="40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en-IN" dirty="0" smtClean="0"/>
          </a:p>
          <a:p>
            <a:pPr algn="r">
              <a:buNone/>
            </a:pPr>
            <a:endParaRPr lang="en-IN" dirty="0" smtClean="0"/>
          </a:p>
          <a:p>
            <a:pPr algn="r">
              <a:buNone/>
            </a:pPr>
            <a:endParaRPr lang="en-IN" sz="2400" dirty="0" smtClean="0"/>
          </a:p>
          <a:p>
            <a:pPr algn="r">
              <a:buNone/>
            </a:pPr>
            <a:r>
              <a:rPr lang="en-IN" sz="1800" b="1" dirty="0" smtClean="0">
                <a:solidFill>
                  <a:srgbClr val="002060"/>
                </a:solidFill>
              </a:rPr>
              <a:t>Energy and Emissions Lab</a:t>
            </a:r>
          </a:p>
          <a:p>
            <a:pPr algn="r">
              <a:buNone/>
            </a:pPr>
            <a:r>
              <a:rPr lang="en-IN" sz="1800" b="1" dirty="0" smtClean="0">
                <a:solidFill>
                  <a:srgbClr val="002060"/>
                </a:solidFill>
              </a:rPr>
              <a:t>Indian Institute of Technology (IIT), Madras</a:t>
            </a:r>
            <a:endParaRPr lang="en-IN" sz="18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pic>
        <p:nvPicPr>
          <p:cNvPr id="6" name="Picture 5" descr="E&amp;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500438"/>
            <a:ext cx="2039952" cy="1147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Anandu Surendran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Research Scholar (</a:t>
            </a:r>
            <a:r>
              <a:rPr lang="en-IN" sz="1800" dirty="0" err="1" smtClean="0"/>
              <a:t>Ph.D</a:t>
            </a:r>
            <a:r>
              <a:rPr lang="en-IN" sz="1800" dirty="0" smtClean="0"/>
              <a:t>)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FMB #121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Energy and Emissions Lab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Fluid Mechanics Division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Department of Applied Mechanics , IIT M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Email:</a:t>
            </a:r>
            <a:r>
              <a:rPr lang="en-IN" sz="1800" dirty="0" smtClean="0">
                <a:solidFill>
                  <a:schemeClr val="tx2"/>
                </a:solidFill>
              </a:rPr>
              <a:t> </a:t>
            </a:r>
            <a:r>
              <a:rPr lang="en-IN" sz="1800" dirty="0" smtClean="0">
                <a:solidFill>
                  <a:schemeClr val="accent2">
                    <a:lumMod val="75000"/>
                  </a:schemeClr>
                </a:solidFill>
              </a:rPr>
              <a:t>anandusurendran@smail.iitm.ac.in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Ph no: 9446525291, 7550160214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Dr. </a:t>
            </a:r>
            <a:r>
              <a:rPr lang="en-IN" sz="1800" dirty="0" err="1" smtClean="0"/>
              <a:t>Satyanarayanan</a:t>
            </a:r>
            <a:r>
              <a:rPr lang="en-IN" sz="1800" dirty="0" smtClean="0"/>
              <a:t> </a:t>
            </a:r>
            <a:r>
              <a:rPr lang="en-IN" sz="1800" dirty="0" err="1" smtClean="0"/>
              <a:t>Seshadri</a:t>
            </a: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Assistant Professor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FMB #201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Fluid Mechanics Division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Department of Applied Mechanics , IIT M</a:t>
            </a:r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Email: </a:t>
            </a:r>
            <a:r>
              <a:rPr lang="en-IN" sz="1800" dirty="0" smtClean="0">
                <a:solidFill>
                  <a:schemeClr val="accent2">
                    <a:lumMod val="75000"/>
                  </a:schemeClr>
                </a:solidFill>
              </a:rPr>
              <a:t>satya@iitm.ac.in</a:t>
            </a: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r>
              <a:rPr lang="en-IN" sz="1800" dirty="0" smtClean="0"/>
              <a:t>Ph no: 044-2257-4078, 9845068998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Contact details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4786346" cy="457200"/>
          </a:xfrm>
        </p:spPr>
        <p:txBody>
          <a:bodyPr/>
          <a:lstStyle/>
          <a:p>
            <a:r>
              <a:rPr lang="en-IN" dirty="0" smtClean="0"/>
              <a:t>Energy and Emissions Lab | Department of Applied Mechanics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Existing ORC architectures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Proposed architecture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Heat source and modelling conditions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Parameter studies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Optimization and comparison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IN" sz="2400" dirty="0" smtClean="0"/>
              <a:t>Conclusion and future works</a:t>
            </a:r>
          </a:p>
          <a:p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066800"/>
          </a:xfrm>
        </p:spPr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753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000" dirty="0" smtClean="0"/>
              <a:t>At design point</a:t>
            </a:r>
          </a:p>
          <a:p>
            <a:r>
              <a:rPr lang="en-IN" sz="2000" dirty="0" smtClean="0"/>
              <a:t>Pressure ratio across HP turbine : 68 bar to 2.2 bar approx : 31 </a:t>
            </a:r>
          </a:p>
          <a:p>
            <a:r>
              <a:rPr lang="en-IN" sz="2000" dirty="0" smtClean="0"/>
              <a:t>Pressure ratio across LP turbine : 2.2 bar to 1.2 bar approx : 1.8</a:t>
            </a:r>
          </a:p>
          <a:p>
            <a:endParaRPr lang="en-IN" sz="2000" dirty="0" smtClean="0"/>
          </a:p>
          <a:p>
            <a:r>
              <a:rPr lang="en-IN" sz="2000" dirty="0" smtClean="0"/>
              <a:t>Pressure limit: 80 bar</a:t>
            </a:r>
          </a:p>
          <a:p>
            <a:endParaRPr lang="en-IN" sz="2000" dirty="0" smtClean="0"/>
          </a:p>
          <a:p>
            <a:pPr>
              <a:buNone/>
            </a:pP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066800"/>
          </a:xfrm>
        </p:spPr>
        <p:txBody>
          <a:bodyPr/>
          <a:lstStyle/>
          <a:p>
            <a:r>
              <a:rPr lang="en-IN" dirty="0" smtClean="0"/>
              <a:t>Appendix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143536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L. Shi, G. </a:t>
            </a:r>
            <a:r>
              <a:rPr lang="en-US" dirty="0" err="1" smtClean="0"/>
              <a:t>Shu</a:t>
            </a:r>
            <a:r>
              <a:rPr lang="en-US" dirty="0" smtClean="0"/>
              <a:t>, H. </a:t>
            </a:r>
            <a:r>
              <a:rPr lang="en-US" dirty="0" err="1" smtClean="0"/>
              <a:t>Tian</a:t>
            </a:r>
            <a:r>
              <a:rPr lang="en-US" dirty="0" smtClean="0"/>
              <a:t>, and S. Deng, “A review of modified Organic Rankine cycles (ORCs) for internal combustion engine waste heat recovery (ICE-WHR),” </a:t>
            </a:r>
            <a:r>
              <a:rPr lang="en-US" i="1" dirty="0" smtClean="0"/>
              <a:t>Renew. Sustain. Energy Rev.</a:t>
            </a:r>
            <a:r>
              <a:rPr lang="en-US" dirty="0" smtClean="0"/>
              <a:t>, vol. 92, pp. 95–110, Sep. 2018.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I. </a:t>
            </a:r>
            <a:r>
              <a:rPr lang="en-US" dirty="0" err="1" smtClean="0"/>
              <a:t>Vaja</a:t>
            </a:r>
            <a:r>
              <a:rPr lang="en-US" dirty="0" smtClean="0"/>
              <a:t> and A. </a:t>
            </a:r>
            <a:r>
              <a:rPr lang="en-US" dirty="0" err="1" smtClean="0"/>
              <a:t>Gambarotta</a:t>
            </a:r>
            <a:r>
              <a:rPr lang="en-US" dirty="0" smtClean="0"/>
              <a:t>, “Internal Combustion Engine ( ICE ) bottoming with Organic Rankine Cycles ( ORCs ),” </a:t>
            </a:r>
            <a:r>
              <a:rPr lang="en-US" i="1" dirty="0" smtClean="0"/>
              <a:t>Energy</a:t>
            </a:r>
            <a:r>
              <a:rPr lang="en-US" dirty="0" smtClean="0"/>
              <a:t>, vol. 35, no. 2, pp. 1084–1093, 2010.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G. </a:t>
            </a:r>
            <a:r>
              <a:rPr lang="en-US" dirty="0" err="1" smtClean="0"/>
              <a:t>Shu</a:t>
            </a:r>
            <a:r>
              <a:rPr lang="en-US" dirty="0" smtClean="0"/>
              <a:t>, L. Liu, H. </a:t>
            </a:r>
            <a:r>
              <a:rPr lang="en-US" dirty="0" err="1" smtClean="0"/>
              <a:t>Tian</a:t>
            </a:r>
            <a:r>
              <a:rPr lang="en-US" dirty="0" smtClean="0"/>
              <a:t>, H. Wei, and G. Yu, “Parametric and working fluid analysis of a dual-loop organic Rankine cycle (DORC) used in engine waste heat recovery,” </a:t>
            </a:r>
            <a:r>
              <a:rPr lang="en-US" i="1" dirty="0" smtClean="0"/>
              <a:t>Appl. Energy</a:t>
            </a:r>
            <a:r>
              <a:rPr lang="en-US" dirty="0" smtClean="0"/>
              <a:t>, vol. 113, 2014.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G. </a:t>
            </a:r>
            <a:r>
              <a:rPr lang="en-US" dirty="0" err="1" smtClean="0"/>
              <a:t>Manente</a:t>
            </a:r>
            <a:r>
              <a:rPr lang="en-US" dirty="0" smtClean="0"/>
              <a:t>, A. </a:t>
            </a:r>
            <a:r>
              <a:rPr lang="en-US" dirty="0" err="1" smtClean="0"/>
              <a:t>Lazzaretto</a:t>
            </a:r>
            <a:r>
              <a:rPr lang="en-US" dirty="0" smtClean="0"/>
              <a:t>, and E. </a:t>
            </a:r>
            <a:r>
              <a:rPr lang="en-US" dirty="0" err="1" smtClean="0"/>
              <a:t>Bonamico</a:t>
            </a:r>
            <a:r>
              <a:rPr lang="en-US" dirty="0" smtClean="0"/>
              <a:t>, “Design guidelines for the choice between single and dual pressure layouts in organic Rankine cycle (ORC) systems,” </a:t>
            </a:r>
            <a:r>
              <a:rPr lang="en-US" i="1" dirty="0" smtClean="0"/>
              <a:t>Energy</a:t>
            </a:r>
            <a:r>
              <a:rPr lang="en-US" dirty="0" smtClean="0"/>
              <a:t>, vol. 123, pp. 413–431, 2017.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J. Li, Z. </a:t>
            </a:r>
            <a:r>
              <a:rPr lang="en-US" dirty="0" err="1" smtClean="0"/>
              <a:t>Ge</a:t>
            </a:r>
            <a:r>
              <a:rPr lang="en-US" dirty="0" smtClean="0"/>
              <a:t>, Y. </a:t>
            </a:r>
            <a:r>
              <a:rPr lang="en-US" dirty="0" err="1" smtClean="0"/>
              <a:t>Duan</a:t>
            </a:r>
            <a:r>
              <a:rPr lang="en-US" dirty="0" smtClean="0"/>
              <a:t>, and Z. Yang, “Design and performance analyses for a novel organic Rankine cycle with supercritical-subcritical heat absorption process coupling,” </a:t>
            </a:r>
            <a:r>
              <a:rPr lang="en-US" i="1" dirty="0" smtClean="0"/>
              <a:t>Appl. Energy</a:t>
            </a:r>
            <a:r>
              <a:rPr lang="en-US" dirty="0" smtClean="0"/>
              <a:t>, vol. 235, pp. 1400–1414, Feb. 2019.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S. </a:t>
            </a:r>
            <a:r>
              <a:rPr lang="en-US" dirty="0" err="1" smtClean="0"/>
              <a:t>Rech</a:t>
            </a:r>
            <a:r>
              <a:rPr lang="en-US" dirty="0" smtClean="0"/>
              <a:t>, S. </a:t>
            </a:r>
            <a:r>
              <a:rPr lang="en-US" dirty="0" err="1" smtClean="0"/>
              <a:t>Zandarin</a:t>
            </a:r>
            <a:r>
              <a:rPr lang="en-US" dirty="0" smtClean="0"/>
              <a:t>, A. </a:t>
            </a:r>
            <a:r>
              <a:rPr lang="en-US" dirty="0" err="1" smtClean="0"/>
              <a:t>Lazzaretto</a:t>
            </a:r>
            <a:r>
              <a:rPr lang="en-US" dirty="0" smtClean="0"/>
              <a:t>, and C. A. Frangopoulos, “Design and off-design models of single and two-stage ORC systems on board a LNG carrier for the search of the optimal performance and control strategy,” </a:t>
            </a:r>
            <a:r>
              <a:rPr lang="en-US" i="1" dirty="0" smtClean="0"/>
              <a:t>Appl. Energy</a:t>
            </a:r>
            <a:r>
              <a:rPr lang="en-US" dirty="0" smtClean="0"/>
              <a:t>, vol. 204, pp. 221–241, Oct. 2017.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T. Chen, W. </a:t>
            </a:r>
            <a:r>
              <a:rPr lang="en-US" dirty="0" err="1" smtClean="0"/>
              <a:t>Zhuge</a:t>
            </a:r>
            <a:r>
              <a:rPr lang="en-US" dirty="0" smtClean="0"/>
              <a:t>, Y. Zhang, and L. Zhang, “A novel cascade organic Rankine cycle (ORC) system for waste heat recovery of truck diesel engines,” </a:t>
            </a:r>
            <a:r>
              <a:rPr lang="en-US" i="1" dirty="0" smtClean="0"/>
              <a:t>Energy </a:t>
            </a:r>
            <a:r>
              <a:rPr lang="en-US" i="1" dirty="0" err="1" smtClean="0"/>
              <a:t>Convers</a:t>
            </a:r>
            <a:r>
              <a:rPr lang="en-US" i="1" dirty="0" smtClean="0"/>
              <a:t>. </a:t>
            </a:r>
            <a:r>
              <a:rPr lang="en-US" i="1" dirty="0" err="1" smtClean="0"/>
              <a:t>Manag</a:t>
            </a:r>
            <a:r>
              <a:rPr lang="en-US" i="1" dirty="0" smtClean="0"/>
              <a:t>.</a:t>
            </a:r>
            <a:r>
              <a:rPr lang="en-US" dirty="0" smtClean="0"/>
              <a:t>, vol. 138, pp. 210–223, 2017.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T. Li, Z. Zhang, J. Lu, J. Yang, and Y. </a:t>
            </a:r>
            <a:r>
              <a:rPr lang="en-US" dirty="0" err="1" smtClean="0"/>
              <a:t>Hu</a:t>
            </a:r>
            <a:r>
              <a:rPr lang="en-US" dirty="0" smtClean="0"/>
              <a:t>, “Two-stage evaporation strategy to improve system performance for organic Rankine cycle,” </a:t>
            </a:r>
            <a:r>
              <a:rPr lang="en-US" i="1" dirty="0" smtClean="0"/>
              <a:t>Appl. Energy</a:t>
            </a:r>
            <a:r>
              <a:rPr lang="en-US" dirty="0" smtClean="0"/>
              <a:t>, vol. 150, pp. 323–334, 2015.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S. </a:t>
            </a:r>
            <a:r>
              <a:rPr lang="en-US" dirty="0" err="1" smtClean="0"/>
              <a:t>Lecompte</a:t>
            </a:r>
            <a:r>
              <a:rPr lang="en-US" dirty="0" smtClean="0"/>
              <a:t>, H. </a:t>
            </a:r>
            <a:r>
              <a:rPr lang="en-US" dirty="0" err="1" smtClean="0"/>
              <a:t>Huisseune</a:t>
            </a:r>
            <a:r>
              <a:rPr lang="en-US" dirty="0" smtClean="0"/>
              <a:t>, M. Van Den </a:t>
            </a:r>
            <a:r>
              <a:rPr lang="en-US" dirty="0" err="1" smtClean="0"/>
              <a:t>Broek</a:t>
            </a:r>
            <a:r>
              <a:rPr lang="en-US" dirty="0" smtClean="0"/>
              <a:t>, and M. De </a:t>
            </a:r>
            <a:r>
              <a:rPr lang="en-US" dirty="0" err="1" smtClean="0"/>
              <a:t>Paepe</a:t>
            </a:r>
            <a:r>
              <a:rPr lang="en-US" dirty="0" smtClean="0"/>
              <a:t>, “Methodical thermodynamic analysis and regression models of organic Rankine cycle architectures for waste heat recovery,” </a:t>
            </a:r>
            <a:r>
              <a:rPr lang="en-US" i="1" dirty="0" smtClean="0"/>
              <a:t>Energy</a:t>
            </a:r>
            <a:r>
              <a:rPr lang="en-US" dirty="0" smtClean="0"/>
              <a:t>, vol. 87, pp. 60–76, 2015.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U. Larsen, L. </a:t>
            </a:r>
            <a:r>
              <a:rPr lang="en-US" dirty="0" err="1" smtClean="0"/>
              <a:t>Pierobon</a:t>
            </a:r>
            <a:r>
              <a:rPr lang="en-US" dirty="0" smtClean="0"/>
              <a:t>, F. </a:t>
            </a:r>
            <a:r>
              <a:rPr lang="en-US" dirty="0" err="1" smtClean="0"/>
              <a:t>Haglind</a:t>
            </a:r>
            <a:r>
              <a:rPr lang="en-US" dirty="0" smtClean="0"/>
              <a:t>, and C. </a:t>
            </a:r>
            <a:r>
              <a:rPr lang="en-US" dirty="0" err="1" smtClean="0"/>
              <a:t>Gabrielii</a:t>
            </a:r>
            <a:r>
              <a:rPr lang="en-US" dirty="0" smtClean="0"/>
              <a:t>, “Design and </a:t>
            </a:r>
            <a:r>
              <a:rPr lang="en-US" dirty="0" err="1" smtClean="0"/>
              <a:t>optimisation</a:t>
            </a:r>
            <a:r>
              <a:rPr lang="en-US" dirty="0" smtClean="0"/>
              <a:t> of organic Rankine cycles for waste heat recovery in marine applications using the principles of natural selection,” </a:t>
            </a:r>
            <a:r>
              <a:rPr lang="en-US" i="1" dirty="0" smtClean="0"/>
              <a:t>Energy</a:t>
            </a:r>
            <a:r>
              <a:rPr lang="en-US" dirty="0" smtClean="0"/>
              <a:t>, vol. 55, pp. 803–812, 2013.</a:t>
            </a:r>
            <a:endParaRPr lang="en-IN" dirty="0" smtClean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 smtClean="0"/>
              <a:t>C. </a:t>
            </a:r>
            <a:r>
              <a:rPr lang="en-US" dirty="0" err="1" smtClean="0"/>
              <a:t>Invernizzi</a:t>
            </a:r>
            <a:r>
              <a:rPr lang="en-US" dirty="0" smtClean="0"/>
              <a:t>, P. </a:t>
            </a:r>
            <a:r>
              <a:rPr lang="en-US" dirty="0" err="1" smtClean="0"/>
              <a:t>Iora</a:t>
            </a:r>
            <a:r>
              <a:rPr lang="en-US" dirty="0" smtClean="0"/>
              <a:t>, and P. Silva, “Bottoming micro-Rankine cycles for micro-gas turbines,” vol. 27, pp. 100–110, 2007.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857256"/>
          </a:xfrm>
        </p:spPr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142984"/>
            <a:ext cx="7643866" cy="5182368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6429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Existing ORC solutions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dirty="0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91680" y="6400800"/>
            <a:ext cx="4782951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026" name="AutoShape 2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00109"/>
            <a:ext cx="3286148" cy="2678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923719"/>
            <a:ext cx="3286148" cy="23121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28728" y="3643314"/>
            <a:ext cx="2617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Pre-heated single stage ORC</a:t>
            </a:r>
            <a:endParaRPr lang="en-IN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6215082"/>
            <a:ext cx="1820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Dual-loop ORC</a:t>
            </a:r>
            <a:endParaRPr lang="en-IN" sz="1100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42868" y="1218432"/>
            <a:ext cx="8029660" cy="499202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8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8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800" dirty="0" smtClean="0"/>
          </a:p>
        </p:txBody>
      </p:sp>
      <p:pic>
        <p:nvPicPr>
          <p:cNvPr id="14" name="Picture 13" descr="Untitled Diagram (4)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4143372" y="928670"/>
            <a:ext cx="4214842" cy="2781077"/>
          </a:xfrm>
          <a:prstGeom prst="rect">
            <a:avLst/>
          </a:prstGeom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3643314"/>
            <a:ext cx="3671535" cy="27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864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2976" y="6072206"/>
            <a:ext cx="4071966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600" dirty="0" smtClean="0"/>
              <a:t>Series Two stage ORC (STORC)</a:t>
            </a:r>
            <a:endParaRPr lang="en-IN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pic>
        <p:nvPicPr>
          <p:cNvPr id="7" name="Picture 6" descr="storc_schematic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28662" y="3643314"/>
            <a:ext cx="3714776" cy="251758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29000"/>
            <a:ext cx="3429024" cy="26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torc_schematic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500034" y="571480"/>
            <a:ext cx="4000528" cy="2786082"/>
          </a:xfrm>
          <a:prstGeom prst="rect">
            <a:avLst/>
          </a:prstGeom>
        </p:spPr>
      </p:pic>
      <p:pic>
        <p:nvPicPr>
          <p:cNvPr id="10" name="Picture 9" descr="ptorc_ts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072066" y="642918"/>
            <a:ext cx="3286148" cy="2714644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000100" y="3214686"/>
            <a:ext cx="3714776" cy="2857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IN" sz="1600" dirty="0" smtClean="0"/>
              <a:t>Parallel </a:t>
            </a:r>
            <a:r>
              <a:rPr kumimoji="0" lang="en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stage ORC (PTORC)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7643866" cy="2214578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91680" y="6400800"/>
            <a:ext cx="4782951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026" name="AutoShape 2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85720" y="1000109"/>
            <a:ext cx="8143932" cy="17859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Clr>
                <a:schemeClr val="tx2"/>
              </a:buClr>
              <a:buNone/>
            </a:pPr>
            <a:endParaRPr lang="en-US" sz="1600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More often multiple heat sources exist concurrently 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Existing complex architectures are less economical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All existing architectures are of lower thermal efficiency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Inability to fully utilize all the heat sources when multiples heat sources are present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109728" indent="0" algn="just">
              <a:buClr>
                <a:schemeClr val="tx2"/>
              </a:buClr>
              <a:buNone/>
            </a:pPr>
            <a:endParaRPr lang="en-US" sz="1600" dirty="0"/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214282" y="500042"/>
            <a:ext cx="8229600" cy="64294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Why advanced ORC architectures for more than one heat source ?</a:t>
            </a:r>
            <a:endParaRPr lang="en-IN" sz="2400" dirty="0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357158" y="2428868"/>
            <a:ext cx="8229600" cy="64294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What could be done?</a:t>
            </a:r>
            <a:endParaRPr lang="en-IN" sz="24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1357290" y="2786058"/>
          <a:ext cx="6072230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Oval 18"/>
          <p:cNvSpPr/>
          <p:nvPr/>
        </p:nvSpPr>
        <p:spPr>
          <a:xfrm>
            <a:off x="3786182" y="3857628"/>
            <a:ext cx="1285884" cy="1428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dirty="0" smtClean="0"/>
              <a:t>ORC System</a:t>
            </a:r>
            <a:endParaRPr lang="en-IN" sz="1600" dirty="0"/>
          </a:p>
        </p:txBody>
      </p:sp>
    </p:spTree>
    <p:extLst>
      <p:ext uri="{BB962C8B-B14F-4D97-AF65-F5344CB8AC3E}">
        <p14:creationId xmlns="" xmlns:p14="http://schemas.microsoft.com/office/powerpoint/2010/main" val="13227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31" y="365760"/>
            <a:ext cx="7888390" cy="1044245"/>
          </a:xfrm>
        </p:spPr>
        <p:txBody>
          <a:bodyPr>
            <a:noAutofit/>
          </a:bodyPr>
          <a:lstStyle/>
          <a:p>
            <a:r>
              <a:rPr lang="en-IN" sz="2400" dirty="0" smtClean="0"/>
              <a:t>What is being proposed?</a:t>
            </a:r>
            <a:br>
              <a:rPr lang="en-IN" sz="2400" dirty="0" smtClean="0"/>
            </a:br>
            <a:r>
              <a:rPr lang="en-IN" sz="1800" dirty="0" smtClean="0"/>
              <a:t>An advanced ORC layout: Trans-critical Regenerative Series Two Stage Organic Rankine Cycle (TR-STORC)</a:t>
            </a: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19672" y="6387125"/>
            <a:ext cx="5500726" cy="457200"/>
          </a:xfrm>
        </p:spPr>
        <p:txBody>
          <a:bodyPr/>
          <a:lstStyle/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043608" y="5924346"/>
            <a:ext cx="7200800" cy="307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200" dirty="0" smtClean="0"/>
              <a:t>              TR-STORC layout			         	T-s diagram of TR-STORC</a:t>
            </a:r>
            <a:endParaRPr lang="en-IN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5" y="1893104"/>
            <a:ext cx="4681067" cy="40312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301" y="2556462"/>
            <a:ext cx="4034752" cy="33678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71934" y="1202899"/>
            <a:ext cx="48432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200" dirty="0"/>
              <a:t>Novel architecture that combines supercritical evaporation in high pressure (HP) stage and </a:t>
            </a:r>
            <a:r>
              <a:rPr lang="en-IN" sz="1200" dirty="0" smtClean="0"/>
              <a:t> partial </a:t>
            </a:r>
            <a:r>
              <a:rPr lang="en-IN" sz="1200" dirty="0"/>
              <a:t>evaporation in low pressure (LP) </a:t>
            </a:r>
            <a:r>
              <a:rPr lang="en-IN" sz="1200" dirty="0" smtClean="0"/>
              <a:t>stage</a:t>
            </a:r>
          </a:p>
          <a:p>
            <a:pPr algn="just">
              <a:buClr>
                <a:schemeClr val="tx2"/>
              </a:buClr>
            </a:pPr>
            <a:endParaRPr lang="en-IN" sz="1200" dirty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200" dirty="0"/>
              <a:t> Utilizes the  superheat of exhaust vapour from HP </a:t>
            </a:r>
            <a:r>
              <a:rPr lang="en-IN" sz="1200" dirty="0" smtClean="0"/>
              <a:t>turbine in the regenerator to fully </a:t>
            </a:r>
            <a:r>
              <a:rPr lang="en-IN" sz="1200" dirty="0"/>
              <a:t>evaporate </a:t>
            </a:r>
            <a:r>
              <a:rPr lang="en-IN" sz="1200" dirty="0" smtClean="0"/>
              <a:t>the </a:t>
            </a:r>
            <a:r>
              <a:rPr lang="en-IN" sz="1200" dirty="0"/>
              <a:t>working fluid in LP stage and boost power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785925"/>
            <a:ext cx="4140595" cy="356371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071546"/>
            <a:ext cx="7786742" cy="3571900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2.9 MW natural gas engine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Used as stationary power generation units in steel plants and other process industries</a:t>
            </a:r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>
              <a:buNone/>
            </a:pPr>
            <a:r>
              <a:rPr lang="en-IN" sz="1800" b="1" dirty="0" smtClean="0">
                <a:solidFill>
                  <a:schemeClr val="tx2"/>
                </a:solidFill>
              </a:rPr>
              <a:t>Heat Sources from a Gas Engine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Engine jacket cooling water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Engine lubrication oil cooling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First stage air intake intercooler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Engine exhaust gases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Engine generator radiated heat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1800" dirty="0" smtClean="0"/>
              <a:t>Heat from second stage intercooler</a:t>
            </a:r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7729566" cy="642942"/>
          </a:xfrm>
        </p:spPr>
        <p:txBody>
          <a:bodyPr>
            <a:noAutofit/>
          </a:bodyPr>
          <a:lstStyle/>
          <a:p>
            <a:r>
              <a:rPr lang="en-US" sz="2400" dirty="0" smtClean="0"/>
              <a:t>Heat source: Stationary IC Engine 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3718917" y="2853323"/>
            <a:ext cx="1728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Exhaust gases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76305" y="3496265"/>
            <a:ext cx="1728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Hot water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2149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  <a:buNone/>
            </a:pPr>
            <a:r>
              <a:rPr lang="en-IN" dirty="0" smtClean="0"/>
              <a:t>First three are recovered as hot water on a 70/90°C flow return basis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Primary heat source : </a:t>
            </a:r>
            <a:r>
              <a:rPr lang="en-IN" dirty="0" smtClean="0">
                <a:solidFill>
                  <a:srgbClr val="FF0000"/>
                </a:solidFill>
              </a:rPr>
              <a:t>Exhaust gases </a:t>
            </a:r>
            <a:r>
              <a:rPr lang="en-IN" dirty="0" smtClean="0"/>
              <a:t>(</a:t>
            </a:r>
            <a:r>
              <a:rPr lang="en-IN" dirty="0" err="1" smtClean="0"/>
              <a:t>Tp</a:t>
            </a:r>
            <a:r>
              <a:rPr lang="en-IN" dirty="0" smtClean="0"/>
              <a:t>= 432°C, mp=16,528 kg/h)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Secondary heat source : </a:t>
            </a:r>
            <a:r>
              <a:rPr lang="en-IN" dirty="0" smtClean="0">
                <a:solidFill>
                  <a:srgbClr val="FF0000"/>
                </a:solidFill>
              </a:rPr>
              <a:t>Hot water </a:t>
            </a:r>
            <a:r>
              <a:rPr lang="en-IN" dirty="0" smtClean="0"/>
              <a:t>(Ts= 90°C, ms=50,400 kg/h)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/>
              <a:t>Working fluid : Cyclopentane</a:t>
            </a: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23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504" y="388394"/>
            <a:ext cx="8064896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Cycle parameters 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034" y="3857628"/>
            <a:ext cx="8072494" cy="25003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dirty="0" smtClean="0"/>
              <a:t>All processes are at steady state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dirty="0" smtClean="0"/>
              <a:t>Pressure drop and heat transfer from the pipelines is neglected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dirty="0" smtClean="0"/>
              <a:t>Changes in kinetic and potential energy of the working fluid is negligible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dirty="0" smtClean="0"/>
              <a:t>All heat exchangers are counter flow type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dirty="0" smtClean="0"/>
              <a:t>Both LP and HP turbine stages have same isentropic efficiency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kumimoji="0" lang="en-I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dirty="0" smtClean="0"/>
              <a:t>MATLAB model integrated with REFPROP</a:t>
            </a:r>
            <a:endParaRPr kumimoji="0" lang="en-I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28794" y="1285860"/>
          <a:ext cx="4071966" cy="2357450"/>
        </p:xfrm>
        <a:graphic>
          <a:graphicData uri="http://schemas.openxmlformats.org/drawingml/2006/table">
            <a:tbl>
              <a:tblPr/>
              <a:tblGrid>
                <a:gridCol w="2071702"/>
                <a:gridCol w="1143008"/>
                <a:gridCol w="857256"/>
              </a:tblGrid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 b="1" dirty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Times New Roman"/>
                          <a:ea typeface="Times New Roman"/>
                        </a:rPr>
                        <a:t>Value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ΔT pinch HP evaporator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ΔT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evap,HP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20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ΔT pinch LP evaporator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ΔT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evap,LP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ΔT pinch condenser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latin typeface="Times New Roman"/>
                          <a:ea typeface="Times New Roman"/>
                        </a:rPr>
                        <a:t>ΔT</a:t>
                      </a:r>
                      <a:r>
                        <a:rPr lang="en-IN" sz="1100" baseline="-25000" dirty="0" err="1">
                          <a:latin typeface="Times New Roman"/>
                          <a:ea typeface="Times New Roman"/>
                        </a:rPr>
                        <a:t>cond</a:t>
                      </a: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Isentropic expander efficiency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70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Isentropic pump efficiency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80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Primary heat carrier pressure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(kPa)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101.325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Primary heat source cooling limit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P, outmin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373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Inlet temperature cooling water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sink, in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298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Outlet temperature cooling water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100" baseline="-25000">
                          <a:latin typeface="Times New Roman"/>
                          <a:ea typeface="Times New Roman"/>
                        </a:rPr>
                        <a:t>sink, out</a:t>
                      </a:r>
                      <a:r>
                        <a:rPr lang="en-IN" sz="11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303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4357694"/>
            <a:ext cx="8229600" cy="1753344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sz="1800" dirty="0" err="1" smtClean="0"/>
              <a:t>Discretized</a:t>
            </a:r>
            <a:r>
              <a:rPr lang="en-IN" sz="1800" dirty="0" smtClean="0"/>
              <a:t> heat exchanger model with N=50 in HP evaporator for capturing the cooling curve and pinch point location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sz="1800" dirty="0" smtClean="0"/>
              <a:t>N=30 for condenser and LP evaporator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sz="1800" dirty="0" smtClean="0"/>
              <a:t>Mass flow rate in HP and LP loops are calculated iteratively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IN" sz="1800" dirty="0" smtClean="0"/>
              <a:t>Search technique to find the optimum vapor fraction in LP evaporator outlet</a:t>
            </a:r>
          </a:p>
          <a:p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357166"/>
            <a:ext cx="8229600" cy="10668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Modelling equations and procedure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85720" y="1428736"/>
          <a:ext cx="5000618" cy="357187"/>
        </p:xfrm>
        <a:graphic>
          <a:graphicData uri="http://schemas.openxmlformats.org/presentationml/2006/ole">
            <p:oleObj spid="_x0000_s37891" name="Equation" r:id="rId3" imgW="2844720" imgH="20304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57158" y="1774367"/>
          <a:ext cx="2786082" cy="368746"/>
        </p:xfrm>
        <a:graphic>
          <a:graphicData uri="http://schemas.openxmlformats.org/presentationml/2006/ole">
            <p:oleObj spid="_x0000_s37892" name="Equation" r:id="rId4" imgW="927000" imgH="2030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57159" y="2245086"/>
          <a:ext cx="2214578" cy="398093"/>
        </p:xfrm>
        <a:graphic>
          <a:graphicData uri="http://schemas.openxmlformats.org/presentationml/2006/ole">
            <p:oleObj spid="_x0000_s37893" name="Equation" r:id="rId5" imgW="1130040" imgH="20304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57158" y="2688401"/>
          <a:ext cx="3714776" cy="383406"/>
        </p:xfrm>
        <a:graphic>
          <a:graphicData uri="http://schemas.openxmlformats.org/presentationml/2006/ole">
            <p:oleObj spid="_x0000_s37894" name="Equation" r:id="rId6" imgW="1968480" imgH="20304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57158" y="3071810"/>
          <a:ext cx="1928824" cy="355241"/>
        </p:xfrm>
        <a:graphic>
          <a:graphicData uri="http://schemas.openxmlformats.org/presentationml/2006/ole">
            <p:oleObj spid="_x0000_s37895" name="Equation" r:id="rId7" imgW="965160" imgH="17748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57158" y="3500438"/>
          <a:ext cx="2143140" cy="317823"/>
        </p:xfrm>
        <a:graphic>
          <a:graphicData uri="http://schemas.openxmlformats.org/presentationml/2006/ole">
            <p:oleObj spid="_x0000_s37897" name="Equation" r:id="rId8" imgW="990360" imgH="177480" progId="Equation.3">
              <p:embed/>
            </p:oleObj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4941" y="1142984"/>
            <a:ext cx="3777291" cy="315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26086</TotalTime>
  <Words>2227</Words>
  <Application>Microsoft Office PowerPoint</Application>
  <PresentationFormat>On-screen Show (4:3)</PresentationFormat>
  <Paragraphs>329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Urban</vt:lpstr>
      <vt:lpstr>Equation</vt:lpstr>
      <vt:lpstr>Potential of a Transcritical Regenerative Series Two Stage Organic Rankine Cycle for Dual Source Waste Heat Recovery</vt:lpstr>
      <vt:lpstr>Contents</vt:lpstr>
      <vt:lpstr>Existing ORC solutions</vt:lpstr>
      <vt:lpstr>Slide 4</vt:lpstr>
      <vt:lpstr>Slide 5</vt:lpstr>
      <vt:lpstr>What is being proposed? An advanced ORC layout: Trans-critical Regenerative Series Two Stage Organic Rankine Cycle (TR-STORC)</vt:lpstr>
      <vt:lpstr>Heat source: Stationary IC Engine </vt:lpstr>
      <vt:lpstr>Slide 8</vt:lpstr>
      <vt:lpstr>Modelling equations and procedure</vt:lpstr>
      <vt:lpstr>Influence of HP evaporation pressure and vapor outlet temperature </vt:lpstr>
      <vt:lpstr>Influence of HP evaporation pressure and vapor outlet temperature </vt:lpstr>
      <vt:lpstr>Influence of LP evaporation temperature (pressure)</vt:lpstr>
      <vt:lpstr>Cycle optimization : Parameters and Constraints</vt:lpstr>
      <vt:lpstr>Optimization results : At engine design point</vt:lpstr>
      <vt:lpstr>Optimization results : Influence of heat source temperatures and heat content</vt:lpstr>
      <vt:lpstr>Slide 16</vt:lpstr>
      <vt:lpstr>Slide 17</vt:lpstr>
      <vt:lpstr>Slide 18</vt:lpstr>
      <vt:lpstr>Contact details</vt:lpstr>
      <vt:lpstr>Appendix</vt:lpstr>
      <vt:lpstr>References</vt:lpstr>
    </vt:vector>
  </TitlesOfParts>
  <Company>office2007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Anandu Surendran</cp:lastModifiedBy>
  <cp:revision>132</cp:revision>
  <dcterms:created xsi:type="dcterms:W3CDTF">2017-04-12T09:01:58Z</dcterms:created>
  <dcterms:modified xsi:type="dcterms:W3CDTF">2019-09-17T06:07:59Z</dcterms:modified>
</cp:coreProperties>
</file>