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7" r:id="rId9"/>
    <p:sldId id="273" r:id="rId10"/>
    <p:sldId id="265" r:id="rId11"/>
    <p:sldId id="266" r:id="rId12"/>
    <p:sldId id="274" r:id="rId13"/>
    <p:sldId id="276" r:id="rId14"/>
    <p:sldId id="270" r:id="rId15"/>
    <p:sldId id="271" r:id="rId16"/>
    <p:sldId id="272" r:id="rId17"/>
    <p:sldId id="268" r:id="rId18"/>
    <p:sldId id="275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88E"/>
    <a:srgbClr val="2FAAE1"/>
    <a:srgbClr val="507D3C"/>
    <a:srgbClr val="E69B19"/>
    <a:srgbClr val="FF9933"/>
    <a:srgbClr val="F67B00"/>
    <a:srgbClr val="FFA521"/>
    <a:srgbClr val="FFB03B"/>
    <a:srgbClr val="F15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6" autoAdjust="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676" y="-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6F879-F4F7-4375-8ECC-B06B1B3CE5CC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E3819-156E-48A1-AF5F-2B964A3C34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261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1A705-37A4-40F4-8896-918C15C7F757}" type="datetimeFigureOut">
              <a:rPr lang="el-GR" smtClean="0"/>
              <a:pPr/>
              <a:t>13/9/2019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F1F0E-36AE-446A-8C82-306119B973E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877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F1F0E-36AE-446A-8C82-306119B973E6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670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F1F0E-36AE-446A-8C82-306119B973E6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60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5792688" cy="35283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5620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784" y="6376243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13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5620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784" y="6376243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46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784" y="6376243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F9F6-5F15-43B4-A709-A781D0AD05D2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2050" name="Picture 2" descr="D:\DATA\ΚΑΡΕΛΛΑΣ\ORC\ORC-Jockey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72" y="188640"/>
            <a:ext cx="2027302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-11827" y="0"/>
            <a:ext cx="323528" cy="6858000"/>
          </a:xfrm>
          <a:prstGeom prst="rect">
            <a:avLst/>
          </a:prstGeom>
          <a:solidFill>
            <a:srgbClr val="2FAA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141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praim@central.ntua.g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8750" y="2924944"/>
            <a:ext cx="4297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FAAE1"/>
                </a:solidFill>
              </a:rPr>
              <a:t>5th International Seminar on</a:t>
            </a:r>
          </a:p>
          <a:p>
            <a:pPr algn="ctr"/>
            <a:r>
              <a:rPr lang="en-US" sz="2400" b="1" dirty="0">
                <a:solidFill>
                  <a:srgbClr val="2FAAE1"/>
                </a:solidFill>
              </a:rPr>
              <a:t>ORC Power Systems</a:t>
            </a:r>
          </a:p>
          <a:p>
            <a:pPr algn="ctr"/>
            <a:r>
              <a:rPr lang="en-US" sz="2400" b="1" dirty="0">
                <a:solidFill>
                  <a:srgbClr val="2FAAE1"/>
                </a:solidFill>
              </a:rPr>
              <a:t>Athens Greece</a:t>
            </a:r>
            <a:endParaRPr lang="el-GR" sz="2400" b="1" dirty="0">
              <a:solidFill>
                <a:srgbClr val="2FAAE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5" y="4581128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ULTRA-LOW GWP REFRIGERANT MIXTURES AS WORKING FLUIDS IN ORC FOR WASTE HEAT RECOVERY</a:t>
            </a:r>
          </a:p>
          <a:p>
            <a:pPr algn="ctr"/>
            <a:endParaRPr lang="de-DE" sz="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Athens, 09 September 2019</a:t>
            </a:r>
          </a:p>
          <a:p>
            <a:pPr algn="ctr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Konstantinos Braimakis*, Angelos Mikelis, Antonios Charalampidis </a:t>
            </a:r>
          </a:p>
          <a:p>
            <a:pPr algn="ctr"/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 Sotirios Karellas</a:t>
            </a:r>
          </a:p>
          <a:p>
            <a:pPr algn="ctr"/>
            <a:r>
              <a:rPr lang="de-DE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National Technical University of Athens (NTUA)</a:t>
            </a:r>
            <a:endParaRPr lang="el-G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98" name="AutoShape 2" descr="Αποτέλεσμα εικόνας για ΕΜΠ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0" name="AutoShape 4" descr="Αποτέλεσμα εικόνας για ΕΜΠ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2" name="AutoShape 6" descr="Αποτέλεσμα εικόνας για ΕΜΠ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D:\DATA\ΚΑΡΕΛΛΑΣ\ORC\ORC-Jock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03040"/>
            <a:ext cx="5883151" cy="20896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rgbClr val="2FAA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15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Results and discussion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10</a:t>
            </a:fld>
            <a:endParaRPr lang="el-GR"/>
          </a:p>
        </p:txBody>
      </p:sp>
      <p:grpSp>
        <p:nvGrpSpPr>
          <p:cNvPr id="32" name="Group 31"/>
          <p:cNvGrpSpPr/>
          <p:nvPr/>
        </p:nvGrpSpPr>
        <p:grpSpPr>
          <a:xfrm>
            <a:off x="395536" y="1556792"/>
            <a:ext cx="3994173" cy="2448272"/>
            <a:chOff x="395536" y="1285829"/>
            <a:chExt cx="3994173" cy="2448272"/>
          </a:xfrm>
        </p:grpSpPr>
        <p:pic>
          <p:nvPicPr>
            <p:cNvPr id="25" name="Picture 2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285829"/>
              <a:ext cx="3994173" cy="2448272"/>
            </a:xfrm>
            <a:prstGeom prst="rect">
              <a:avLst/>
            </a:prstGeom>
            <a:noFill/>
          </p:spPr>
        </p:pic>
        <p:cxnSp>
          <p:nvCxnSpPr>
            <p:cNvPr id="4" name="Straight Connector 3"/>
            <p:cNvCxnSpPr/>
            <p:nvPr/>
          </p:nvCxnSpPr>
          <p:spPr>
            <a:xfrm>
              <a:off x="1187624" y="2356763"/>
              <a:ext cx="2952328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67544" y="3963289"/>
            <a:ext cx="3996000" cy="2448000"/>
            <a:chOff x="467544" y="3908350"/>
            <a:chExt cx="3996000" cy="2448000"/>
          </a:xfrm>
        </p:grpSpPr>
        <p:pic>
          <p:nvPicPr>
            <p:cNvPr id="27" name="Picture 2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3908350"/>
              <a:ext cx="3996000" cy="2448000"/>
            </a:xfrm>
            <a:prstGeom prst="rect">
              <a:avLst/>
            </a:prstGeom>
            <a:noFill/>
          </p:spPr>
        </p:pic>
        <p:cxnSp>
          <p:nvCxnSpPr>
            <p:cNvPr id="29" name="Straight Connector 28"/>
            <p:cNvCxnSpPr/>
            <p:nvPr/>
          </p:nvCxnSpPr>
          <p:spPr>
            <a:xfrm>
              <a:off x="1195507" y="5325918"/>
              <a:ext cx="3088461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870288" y="1556792"/>
            <a:ext cx="3994173" cy="2448272"/>
            <a:chOff x="4870288" y="1286270"/>
            <a:chExt cx="3994173" cy="2448272"/>
          </a:xfrm>
        </p:grpSpPr>
        <p:pic>
          <p:nvPicPr>
            <p:cNvPr id="26" name="Picture 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288" y="1286270"/>
              <a:ext cx="3994173" cy="2448272"/>
            </a:xfrm>
            <a:prstGeom prst="rect">
              <a:avLst/>
            </a:prstGeom>
            <a:noFill/>
          </p:spPr>
        </p:pic>
        <p:cxnSp>
          <p:nvCxnSpPr>
            <p:cNvPr id="30" name="Straight Connector 29"/>
            <p:cNvCxnSpPr/>
            <p:nvPr/>
          </p:nvCxnSpPr>
          <p:spPr>
            <a:xfrm>
              <a:off x="5603898" y="2444537"/>
              <a:ext cx="3088461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900497" y="3963289"/>
            <a:ext cx="3996000" cy="2448000"/>
            <a:chOff x="4900497" y="3908350"/>
            <a:chExt cx="3996000" cy="2448000"/>
          </a:xfrm>
        </p:grpSpPr>
        <p:pic>
          <p:nvPicPr>
            <p:cNvPr id="28" name="Picture 27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0497" y="3908350"/>
              <a:ext cx="3996000" cy="2448000"/>
            </a:xfrm>
            <a:prstGeom prst="rect">
              <a:avLst/>
            </a:prstGeom>
            <a:noFill/>
          </p:spPr>
        </p:pic>
        <p:cxnSp>
          <p:nvCxnSpPr>
            <p:cNvPr id="31" name="Straight Connector 30"/>
            <p:cNvCxnSpPr/>
            <p:nvPr/>
          </p:nvCxnSpPr>
          <p:spPr>
            <a:xfrm>
              <a:off x="5636354" y="5318035"/>
              <a:ext cx="3088461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23528" y="980728"/>
            <a:ext cx="806489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200" dirty="0" smtClean="0">
                <a:solidFill>
                  <a:srgbClr val="2F388E"/>
                </a:solidFill>
              </a:rPr>
              <a:t>Relative exergetic efficiency difference optimised PORCs vs ZORCs</a:t>
            </a:r>
            <a:endParaRPr lang="el-GR" sz="2200" dirty="0">
              <a:solidFill>
                <a:srgbClr val="2F38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Results and discussion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11</a:t>
            </a:fld>
            <a:endParaRPr lang="el-GR"/>
          </a:p>
        </p:txBody>
      </p:sp>
      <p:grpSp>
        <p:nvGrpSpPr>
          <p:cNvPr id="32" name="Group 31"/>
          <p:cNvGrpSpPr/>
          <p:nvPr/>
        </p:nvGrpSpPr>
        <p:grpSpPr>
          <a:xfrm>
            <a:off x="395536" y="1556792"/>
            <a:ext cx="3994173" cy="2448272"/>
            <a:chOff x="395536" y="1285829"/>
            <a:chExt cx="3994173" cy="2448272"/>
          </a:xfrm>
        </p:grpSpPr>
        <p:pic>
          <p:nvPicPr>
            <p:cNvPr id="25" name="Picture 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285829"/>
              <a:ext cx="3994173" cy="2448272"/>
            </a:xfrm>
            <a:prstGeom prst="rect">
              <a:avLst/>
            </a:prstGeom>
            <a:noFill/>
          </p:spPr>
        </p:pic>
        <p:cxnSp>
          <p:nvCxnSpPr>
            <p:cNvPr id="4" name="Straight Connector 3"/>
            <p:cNvCxnSpPr/>
            <p:nvPr/>
          </p:nvCxnSpPr>
          <p:spPr>
            <a:xfrm>
              <a:off x="1187624" y="2356763"/>
              <a:ext cx="2952328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67544" y="3963289"/>
            <a:ext cx="3996000" cy="2448000"/>
            <a:chOff x="467544" y="3908350"/>
            <a:chExt cx="3996000" cy="2448000"/>
          </a:xfrm>
        </p:grpSpPr>
        <p:pic>
          <p:nvPicPr>
            <p:cNvPr id="27" name="Picture 26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3908350"/>
              <a:ext cx="3996000" cy="2448000"/>
            </a:xfrm>
            <a:prstGeom prst="rect">
              <a:avLst/>
            </a:prstGeom>
            <a:noFill/>
          </p:spPr>
        </p:pic>
        <p:cxnSp>
          <p:nvCxnSpPr>
            <p:cNvPr id="29" name="Straight Connector 28"/>
            <p:cNvCxnSpPr/>
            <p:nvPr/>
          </p:nvCxnSpPr>
          <p:spPr>
            <a:xfrm>
              <a:off x="1195507" y="5325918"/>
              <a:ext cx="3088461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870288" y="1556792"/>
            <a:ext cx="3994173" cy="2448272"/>
            <a:chOff x="4870288" y="1286270"/>
            <a:chExt cx="3994173" cy="2448272"/>
          </a:xfrm>
        </p:grpSpPr>
        <p:pic>
          <p:nvPicPr>
            <p:cNvPr id="26" name="Picture 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288" y="1286270"/>
              <a:ext cx="3994173" cy="2448272"/>
            </a:xfrm>
            <a:prstGeom prst="rect">
              <a:avLst/>
            </a:prstGeom>
            <a:noFill/>
          </p:spPr>
        </p:pic>
        <p:cxnSp>
          <p:nvCxnSpPr>
            <p:cNvPr id="30" name="Straight Connector 29"/>
            <p:cNvCxnSpPr/>
            <p:nvPr/>
          </p:nvCxnSpPr>
          <p:spPr>
            <a:xfrm>
              <a:off x="5603898" y="2444537"/>
              <a:ext cx="3088461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900497" y="3963289"/>
            <a:ext cx="3996000" cy="2448000"/>
            <a:chOff x="4900497" y="3908350"/>
            <a:chExt cx="3996000" cy="2448000"/>
          </a:xfrm>
        </p:grpSpPr>
        <p:pic>
          <p:nvPicPr>
            <p:cNvPr id="28" name="Picture 27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0497" y="3908350"/>
              <a:ext cx="3996000" cy="2448000"/>
            </a:xfrm>
            <a:prstGeom prst="rect">
              <a:avLst/>
            </a:prstGeom>
            <a:noFill/>
          </p:spPr>
        </p:pic>
        <p:cxnSp>
          <p:nvCxnSpPr>
            <p:cNvPr id="31" name="Straight Connector 30"/>
            <p:cNvCxnSpPr/>
            <p:nvPr/>
          </p:nvCxnSpPr>
          <p:spPr>
            <a:xfrm>
              <a:off x="5636354" y="5318035"/>
              <a:ext cx="3088461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853723"/>
              </p:ext>
            </p:extLst>
          </p:nvPr>
        </p:nvGraphicFramePr>
        <p:xfrm>
          <a:off x="539552" y="855172"/>
          <a:ext cx="4837715" cy="676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7" imgW="3302000" imgH="482600" progId="Equation.DSMT4">
                  <p:embed/>
                </p:oleObj>
              </mc:Choice>
              <mc:Fallback>
                <p:oleObj name="Equation" r:id="rId7" imgW="33020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855172"/>
                        <a:ext cx="4837715" cy="67670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Results and discussion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12</a:t>
            </a:fld>
            <a:endParaRPr lang="el-GR"/>
          </a:p>
        </p:txBody>
      </p:sp>
      <p:grpSp>
        <p:nvGrpSpPr>
          <p:cNvPr id="32" name="Group 31"/>
          <p:cNvGrpSpPr/>
          <p:nvPr/>
        </p:nvGrpSpPr>
        <p:grpSpPr>
          <a:xfrm>
            <a:off x="395536" y="1556792"/>
            <a:ext cx="3994173" cy="2448272"/>
            <a:chOff x="395536" y="1285829"/>
            <a:chExt cx="3994173" cy="2448272"/>
          </a:xfrm>
        </p:grpSpPr>
        <p:pic>
          <p:nvPicPr>
            <p:cNvPr id="25" name="Picture 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285829"/>
              <a:ext cx="3994173" cy="2448272"/>
            </a:xfrm>
            <a:prstGeom prst="rect">
              <a:avLst/>
            </a:prstGeom>
            <a:noFill/>
          </p:spPr>
        </p:pic>
        <p:cxnSp>
          <p:nvCxnSpPr>
            <p:cNvPr id="4" name="Straight Connector 3"/>
            <p:cNvCxnSpPr/>
            <p:nvPr/>
          </p:nvCxnSpPr>
          <p:spPr>
            <a:xfrm>
              <a:off x="1187624" y="2356763"/>
              <a:ext cx="2952328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67544" y="3963289"/>
            <a:ext cx="3996000" cy="2448000"/>
            <a:chOff x="467544" y="3908350"/>
            <a:chExt cx="3996000" cy="2448000"/>
          </a:xfrm>
        </p:grpSpPr>
        <p:pic>
          <p:nvPicPr>
            <p:cNvPr id="27" name="Picture 26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3908350"/>
              <a:ext cx="3996000" cy="2448000"/>
            </a:xfrm>
            <a:prstGeom prst="rect">
              <a:avLst/>
            </a:prstGeom>
            <a:noFill/>
          </p:spPr>
        </p:pic>
        <p:cxnSp>
          <p:nvCxnSpPr>
            <p:cNvPr id="29" name="Straight Connector 28"/>
            <p:cNvCxnSpPr/>
            <p:nvPr/>
          </p:nvCxnSpPr>
          <p:spPr>
            <a:xfrm>
              <a:off x="1195507" y="5325918"/>
              <a:ext cx="3088461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870288" y="1556792"/>
            <a:ext cx="3994173" cy="2448272"/>
            <a:chOff x="4870288" y="1286270"/>
            <a:chExt cx="3994173" cy="2448272"/>
          </a:xfrm>
        </p:grpSpPr>
        <p:pic>
          <p:nvPicPr>
            <p:cNvPr id="26" name="Picture 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288" y="1286270"/>
              <a:ext cx="3994173" cy="2448272"/>
            </a:xfrm>
            <a:prstGeom prst="rect">
              <a:avLst/>
            </a:prstGeom>
            <a:noFill/>
          </p:spPr>
        </p:pic>
        <p:cxnSp>
          <p:nvCxnSpPr>
            <p:cNvPr id="30" name="Straight Connector 29"/>
            <p:cNvCxnSpPr/>
            <p:nvPr/>
          </p:nvCxnSpPr>
          <p:spPr>
            <a:xfrm>
              <a:off x="5603898" y="2444537"/>
              <a:ext cx="3088461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900497" y="3963289"/>
            <a:ext cx="3996000" cy="2448000"/>
            <a:chOff x="4900497" y="3908350"/>
            <a:chExt cx="3996000" cy="2448000"/>
          </a:xfrm>
        </p:grpSpPr>
        <p:pic>
          <p:nvPicPr>
            <p:cNvPr id="28" name="Picture 27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0497" y="3908350"/>
              <a:ext cx="3996000" cy="2448000"/>
            </a:xfrm>
            <a:prstGeom prst="rect">
              <a:avLst/>
            </a:prstGeom>
            <a:noFill/>
          </p:spPr>
        </p:pic>
        <p:cxnSp>
          <p:nvCxnSpPr>
            <p:cNvPr id="31" name="Straight Connector 30"/>
            <p:cNvCxnSpPr/>
            <p:nvPr/>
          </p:nvCxnSpPr>
          <p:spPr>
            <a:xfrm>
              <a:off x="5636354" y="5318035"/>
              <a:ext cx="3088461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853723"/>
              </p:ext>
            </p:extLst>
          </p:nvPr>
        </p:nvGraphicFramePr>
        <p:xfrm>
          <a:off x="539552" y="855172"/>
          <a:ext cx="4837715" cy="676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7" imgW="3302000" imgH="482600" progId="Equation.DSMT4">
                  <p:embed/>
                </p:oleObj>
              </mc:Choice>
              <mc:Fallback>
                <p:oleObj name="Equation" r:id="rId7" imgW="3302000" imgH="48260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855172"/>
                        <a:ext cx="4837715" cy="67670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63688" y="2795059"/>
            <a:ext cx="5976664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ZORCs more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beneficial at low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hs</a:t>
            </a:r>
            <a:endParaRPr lang="en-US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Low potential for T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hs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&gt;150-180°C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PORCs superior to ZORCs at higher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temperatures</a:t>
            </a:r>
          </a:p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Highly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variable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rel. exergetic eff. increase: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 be up to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63%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examined fluids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93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Results and discussion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347571"/>
              </p:ext>
            </p:extLst>
          </p:nvPr>
        </p:nvGraphicFramePr>
        <p:xfrm>
          <a:off x="719570" y="2564904"/>
          <a:ext cx="7848876" cy="3408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46">
                  <a:extLst>
                    <a:ext uri="{9D8B030D-6E8A-4147-A177-3AD203B41FA5}">
                      <a16:colId xmlns:a16="http://schemas.microsoft.com/office/drawing/2014/main" xmlns="" val="2874734027"/>
                    </a:ext>
                  </a:extLst>
                </a:gridCol>
                <a:gridCol w="1308146">
                  <a:extLst>
                    <a:ext uri="{9D8B030D-6E8A-4147-A177-3AD203B41FA5}">
                      <a16:colId xmlns:a16="http://schemas.microsoft.com/office/drawing/2014/main" xmlns="" val="973668811"/>
                    </a:ext>
                  </a:extLst>
                </a:gridCol>
                <a:gridCol w="1308146">
                  <a:extLst>
                    <a:ext uri="{9D8B030D-6E8A-4147-A177-3AD203B41FA5}">
                      <a16:colId xmlns:a16="http://schemas.microsoft.com/office/drawing/2014/main" xmlns="" val="2563914494"/>
                    </a:ext>
                  </a:extLst>
                </a:gridCol>
                <a:gridCol w="1308146">
                  <a:extLst>
                    <a:ext uri="{9D8B030D-6E8A-4147-A177-3AD203B41FA5}">
                      <a16:colId xmlns:a16="http://schemas.microsoft.com/office/drawing/2014/main" xmlns="" val="3481017390"/>
                    </a:ext>
                  </a:extLst>
                </a:gridCol>
                <a:gridCol w="1308146">
                  <a:extLst>
                    <a:ext uri="{9D8B030D-6E8A-4147-A177-3AD203B41FA5}">
                      <a16:colId xmlns:a16="http://schemas.microsoft.com/office/drawing/2014/main" xmlns="" val="3817416297"/>
                    </a:ext>
                  </a:extLst>
                </a:gridCol>
                <a:gridCol w="1308146">
                  <a:extLst>
                    <a:ext uri="{9D8B030D-6E8A-4147-A177-3AD203B41FA5}">
                      <a16:colId xmlns:a16="http://schemas.microsoft.com/office/drawing/2014/main" xmlns="" val="2458058180"/>
                    </a:ext>
                  </a:extLst>
                </a:gridCol>
              </a:tblGrid>
              <a:tr h="54623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R1234ze(E)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propylene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isobutane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n-pentane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CO2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0252771"/>
                  </a:ext>
                </a:extLst>
              </a:tr>
              <a:tr h="5462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R1234yf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2.97%</a:t>
                      </a:r>
                    </a:p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140℃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1.94%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9.20%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51.26%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34.05%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0476778"/>
                  </a:ext>
                </a:extLst>
              </a:tr>
              <a:tr h="40927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R1234ze(E)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10.29%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3.90%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62.92%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35.61%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204554"/>
                  </a:ext>
                </a:extLst>
              </a:tr>
              <a:tr h="546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propylene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30.83%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49.52%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36.56%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8208511"/>
                  </a:ext>
                </a:extLst>
              </a:tr>
              <a:tr h="286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isobutane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62.44%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benefit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7986828"/>
                  </a:ext>
                </a:extLst>
              </a:tr>
              <a:tr h="546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n-pentane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benefit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8295599"/>
                  </a:ext>
                </a:extLst>
              </a:tr>
            </a:tbl>
          </a:graphicData>
        </a:graphic>
      </p:graphicFrame>
      <p:sp>
        <p:nvSpPr>
          <p:cNvPr id="20" name="Title 1"/>
          <p:cNvSpPr txBox="1">
            <a:spLocks/>
          </p:cNvSpPr>
          <p:nvPr/>
        </p:nvSpPr>
        <p:spPr>
          <a:xfrm>
            <a:off x="323528" y="980728"/>
            <a:ext cx="806489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200" dirty="0" smtClean="0">
                <a:solidFill>
                  <a:srgbClr val="2F388E"/>
                </a:solidFill>
              </a:rPr>
              <a:t>Maximum relative exergetic efficiency increase for different mixtures</a:t>
            </a:r>
            <a:endParaRPr lang="el-GR" sz="2200" dirty="0">
              <a:solidFill>
                <a:srgbClr val="2F388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3859" y="1686818"/>
            <a:ext cx="7525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Maximum </a:t>
            </a:r>
            <a:r>
              <a:rPr lang="en-US" dirty="0"/>
              <a:t>r</a:t>
            </a:r>
            <a:r>
              <a:rPr lang="en-US" dirty="0" smtClean="0"/>
              <a:t>elative exergetic efficiency difference of each ZORC and the PORCs </a:t>
            </a:r>
          </a:p>
          <a:p>
            <a:r>
              <a:rPr lang="en-US" dirty="0" smtClean="0"/>
              <a:t>running with its mixture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Results and discussion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67811" y="1255719"/>
            <a:ext cx="7836637" cy="5024608"/>
            <a:chOff x="889459" y="1275300"/>
            <a:chExt cx="7836636" cy="5024610"/>
          </a:xfrm>
        </p:grpSpPr>
        <p:sp>
          <p:nvSpPr>
            <p:cNvPr id="20" name="Rectangle 19"/>
            <p:cNvSpPr/>
            <p:nvPr/>
          </p:nvSpPr>
          <p:spPr>
            <a:xfrm rot="5400000">
              <a:off x="4486197" y="2823052"/>
              <a:ext cx="418495" cy="6535221"/>
            </a:xfrm>
            <a:prstGeom prst="rect">
              <a:avLst/>
            </a:prstGeom>
            <a:gradFill flip="none" rotWithShape="1">
              <a:gsLst>
                <a:gs pos="15000">
                  <a:srgbClr val="FF0000"/>
                </a:gs>
                <a:gs pos="44500">
                  <a:srgbClr val="A33D3A"/>
                </a:gs>
                <a:gs pos="38000">
                  <a:schemeClr val="accent2">
                    <a:lumMod val="89000"/>
                  </a:schemeClr>
                </a:gs>
                <a:gs pos="81000">
                  <a:schemeClr val="accent5">
                    <a:lumMod val="40000"/>
                    <a:lumOff val="60000"/>
                  </a:schemeClr>
                </a:gs>
                <a:gs pos="67000">
                  <a:schemeClr val="accent6">
                    <a:lumMod val="75000"/>
                  </a:schemeClr>
                </a:gs>
                <a:gs pos="93000">
                  <a:schemeClr val="accent5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89459" y="1275300"/>
              <a:ext cx="7836636" cy="5019415"/>
              <a:chOff x="2307214" y="421456"/>
              <a:chExt cx="7836636" cy="501941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2837407" y="564123"/>
                <a:ext cx="0" cy="438171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837407" y="4945833"/>
                <a:ext cx="651428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 rot="16200000">
                <a:off x="95390" y="2633280"/>
                <a:ext cx="48237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relative exergetic efficiency difference</a:t>
                </a:r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9380810" y="574057"/>
                <a:ext cx="0" cy="43709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818454" y="564123"/>
                <a:ext cx="6547697" cy="993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108167" y="818414"/>
                <a:ext cx="248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433547" y="81841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II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50451" y="818414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III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7786419" y="1036328"/>
                <a:ext cx="0" cy="3926864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2845589" y="1214679"/>
                <a:ext cx="99213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5264954" y="1220585"/>
                <a:ext cx="80250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6067461" y="1058008"/>
                <a:ext cx="0" cy="3903199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6082120" y="1214964"/>
                <a:ext cx="170429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6717520" y="818414"/>
                <a:ext cx="402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IV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840669" y="4377974"/>
                <a:ext cx="8962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crit,LTC</a:t>
                </a: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5264954" y="1058008"/>
                <a:ext cx="0" cy="3896706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6535442" y="4340832"/>
                <a:ext cx="9236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crit,HTC</a:t>
                </a:r>
                <a:endParaRPr lang="en-US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1" name="Straight Connector 50"/>
              <p:cNvCxnSpPr>
                <a:stCxn id="59" idx="2"/>
              </p:cNvCxnSpPr>
              <p:nvPr/>
            </p:nvCxnSpPr>
            <p:spPr>
              <a:xfrm flipH="1">
                <a:off x="3837728" y="859659"/>
                <a:ext cx="12068" cy="4085358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3849796" y="1214679"/>
                <a:ext cx="141515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8417667" y="818414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>
                <a:off x="7786418" y="1211059"/>
                <a:ext cx="1574798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4477178" y="1586267"/>
                <a:ext cx="1555234" cy="523220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LTC fluid PORC</a:t>
                </a:r>
              </a:p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η</a:t>
                </a:r>
                <a:r>
                  <a:rPr lang="en-US" sz="1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ex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maximization</a:t>
                </a:r>
                <a:endParaRPr lang="en-US" sz="105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142577" y="2514013"/>
                <a:ext cx="1555234" cy="523220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HTC fluid PORC</a:t>
                </a:r>
              </a:p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η</a:t>
                </a:r>
                <a:r>
                  <a:rPr lang="en-US" sz="1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ex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maximization</a:t>
                </a:r>
                <a:endParaRPr lang="en-US" sz="105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>
                <a:off x="4584352" y="4724787"/>
                <a:ext cx="0" cy="2202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6997267" y="4734484"/>
                <a:ext cx="0" cy="2202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Freeform 58"/>
              <p:cNvSpPr/>
              <p:nvPr/>
            </p:nvSpPr>
            <p:spPr>
              <a:xfrm>
                <a:off x="2833113" y="859540"/>
                <a:ext cx="6547697" cy="3259852"/>
              </a:xfrm>
              <a:custGeom>
                <a:avLst/>
                <a:gdLst>
                  <a:gd name="connsiteX0" fmla="*/ 104494 w 9726166"/>
                  <a:gd name="connsiteY0" fmla="*/ 2524955 h 3259852"/>
                  <a:gd name="connsiteX1" fmla="*/ 145438 w 9726166"/>
                  <a:gd name="connsiteY1" fmla="*/ 2470364 h 3259852"/>
                  <a:gd name="connsiteX2" fmla="*/ 1510214 w 9726166"/>
                  <a:gd name="connsiteY2" fmla="*/ 119 h 3259852"/>
                  <a:gd name="connsiteX3" fmla="*/ 3339014 w 9726166"/>
                  <a:gd name="connsiteY3" fmla="*/ 2579546 h 3259852"/>
                  <a:gd name="connsiteX4" fmla="*/ 4690142 w 9726166"/>
                  <a:gd name="connsiteY4" fmla="*/ 2197409 h 3259852"/>
                  <a:gd name="connsiteX5" fmla="*/ 5863850 w 9726166"/>
                  <a:gd name="connsiteY5" fmla="*/ 2538603 h 3259852"/>
                  <a:gd name="connsiteX6" fmla="*/ 6996614 w 9726166"/>
                  <a:gd name="connsiteY6" fmla="*/ 3057218 h 3259852"/>
                  <a:gd name="connsiteX7" fmla="*/ 8893653 w 9726166"/>
                  <a:gd name="connsiteY7" fmla="*/ 3248286 h 3259852"/>
                  <a:gd name="connsiteX8" fmla="*/ 9726166 w 9726166"/>
                  <a:gd name="connsiteY8" fmla="*/ 3248286 h 325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26166" h="3259852">
                    <a:moveTo>
                      <a:pt x="104494" y="2524955"/>
                    </a:moveTo>
                    <a:cubicBezTo>
                      <a:pt x="7822" y="2708062"/>
                      <a:pt x="-88849" y="2891170"/>
                      <a:pt x="145438" y="2470364"/>
                    </a:cubicBezTo>
                    <a:cubicBezTo>
                      <a:pt x="379725" y="2049558"/>
                      <a:pt x="977951" y="-18078"/>
                      <a:pt x="1510214" y="119"/>
                    </a:cubicBezTo>
                    <a:cubicBezTo>
                      <a:pt x="2042477" y="18316"/>
                      <a:pt x="2809026" y="2213331"/>
                      <a:pt x="3339014" y="2579546"/>
                    </a:cubicBezTo>
                    <a:cubicBezTo>
                      <a:pt x="3869002" y="2945761"/>
                      <a:pt x="4269336" y="2204233"/>
                      <a:pt x="4690142" y="2197409"/>
                    </a:cubicBezTo>
                    <a:cubicBezTo>
                      <a:pt x="5110948" y="2190585"/>
                      <a:pt x="5479438" y="2395301"/>
                      <a:pt x="5863850" y="2538603"/>
                    </a:cubicBezTo>
                    <a:cubicBezTo>
                      <a:pt x="6248262" y="2681905"/>
                      <a:pt x="6491647" y="2938938"/>
                      <a:pt x="6996614" y="3057218"/>
                    </a:cubicBezTo>
                    <a:cubicBezTo>
                      <a:pt x="7501581" y="3175499"/>
                      <a:pt x="8438728" y="3216441"/>
                      <a:pt x="8893653" y="3248286"/>
                    </a:cubicBezTo>
                    <a:cubicBezTo>
                      <a:pt x="9348578" y="3280131"/>
                      <a:pt x="9569217" y="3234638"/>
                      <a:pt x="9726166" y="324828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2818455" y="574057"/>
                <a:ext cx="6595162" cy="4285729"/>
              </a:xfrm>
              <a:custGeom>
                <a:avLst/>
                <a:gdLst>
                  <a:gd name="connsiteX0" fmla="*/ 0 w 6566263"/>
                  <a:gd name="connsiteY0" fmla="*/ 2107474 h 2207241"/>
                  <a:gd name="connsiteX1" fmla="*/ 566057 w 6566263"/>
                  <a:gd name="connsiteY1" fmla="*/ 1950720 h 2207241"/>
                  <a:gd name="connsiteX2" fmla="*/ 992777 w 6566263"/>
                  <a:gd name="connsiteY2" fmla="*/ 984068 h 2207241"/>
                  <a:gd name="connsiteX3" fmla="*/ 2124892 w 6566263"/>
                  <a:gd name="connsiteY3" fmla="*/ 2168434 h 2207241"/>
                  <a:gd name="connsiteX4" fmla="*/ 3074126 w 6566263"/>
                  <a:gd name="connsiteY4" fmla="*/ 1776548 h 2207241"/>
                  <a:gd name="connsiteX5" fmla="*/ 4476206 w 6566263"/>
                  <a:gd name="connsiteY5" fmla="*/ 365760 h 2207241"/>
                  <a:gd name="connsiteX6" fmla="*/ 6566263 w 6566263"/>
                  <a:gd name="connsiteY6" fmla="*/ 0 h 2207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66263" h="2207241">
                    <a:moveTo>
                      <a:pt x="0" y="2107474"/>
                    </a:moveTo>
                    <a:cubicBezTo>
                      <a:pt x="200297" y="2122714"/>
                      <a:pt x="400594" y="2137954"/>
                      <a:pt x="566057" y="1950720"/>
                    </a:cubicBezTo>
                    <a:cubicBezTo>
                      <a:pt x="731520" y="1763486"/>
                      <a:pt x="732971" y="947782"/>
                      <a:pt x="992777" y="984068"/>
                    </a:cubicBezTo>
                    <a:cubicBezTo>
                      <a:pt x="1252583" y="1020354"/>
                      <a:pt x="1778000" y="2036354"/>
                      <a:pt x="2124892" y="2168434"/>
                    </a:cubicBezTo>
                    <a:cubicBezTo>
                      <a:pt x="2471784" y="2300514"/>
                      <a:pt x="2682240" y="2076994"/>
                      <a:pt x="3074126" y="1776548"/>
                    </a:cubicBezTo>
                    <a:cubicBezTo>
                      <a:pt x="3466012" y="1476102"/>
                      <a:pt x="3894183" y="661851"/>
                      <a:pt x="4476206" y="365760"/>
                    </a:cubicBezTo>
                    <a:cubicBezTo>
                      <a:pt x="5058229" y="69669"/>
                      <a:pt x="6245497" y="60960"/>
                      <a:pt x="6566263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 rot="5400000">
                <a:off x="8165904" y="2446664"/>
                <a:ext cx="32480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HTC molar concentration</a:t>
                </a:r>
              </a:p>
              <a:p>
                <a:pPr algn="ctr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evaporation pressure</a:t>
                </a:r>
              </a:p>
            </p:txBody>
          </p:sp>
          <p:cxnSp>
            <p:nvCxnSpPr>
              <p:cNvPr id="62" name="Straight Arrow Connector 61"/>
              <p:cNvCxnSpPr/>
              <p:nvPr/>
            </p:nvCxnSpPr>
            <p:spPr>
              <a:xfrm>
                <a:off x="6997267" y="1955074"/>
                <a:ext cx="121094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H="1">
                <a:off x="2890690" y="1955074"/>
                <a:ext cx="41388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2845589" y="5040761"/>
                <a:ext cx="3864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heat source </a:t>
                </a:r>
                <a:r>
                  <a:rPr lang="el-G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temperature</a:t>
                </a:r>
              </a:p>
            </p:txBody>
          </p:sp>
        </p:grpSp>
      </p:grpSp>
      <p:sp>
        <p:nvSpPr>
          <p:cNvPr id="65" name="Rectangle 64"/>
          <p:cNvSpPr/>
          <p:nvPr/>
        </p:nvSpPr>
        <p:spPr>
          <a:xfrm>
            <a:off x="921957" y="950534"/>
            <a:ext cx="6835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ZORC vs. PORC comparison: General pattern</a:t>
            </a:r>
          </a:p>
        </p:txBody>
      </p:sp>
    </p:spTree>
    <p:extLst>
      <p:ext uri="{BB962C8B-B14F-4D97-AF65-F5344CB8AC3E}">
        <p14:creationId xmlns:p14="http://schemas.microsoft.com/office/powerpoint/2010/main" val="31016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Results and discussion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767811" y="1255719"/>
            <a:ext cx="7836637" cy="5024608"/>
            <a:chOff x="889459" y="1275300"/>
            <a:chExt cx="7836636" cy="5024610"/>
          </a:xfrm>
        </p:grpSpPr>
        <p:sp>
          <p:nvSpPr>
            <p:cNvPr id="102" name="Rectangle 101"/>
            <p:cNvSpPr/>
            <p:nvPr/>
          </p:nvSpPr>
          <p:spPr>
            <a:xfrm rot="5400000">
              <a:off x="4486197" y="2823052"/>
              <a:ext cx="418495" cy="6535221"/>
            </a:xfrm>
            <a:prstGeom prst="rect">
              <a:avLst/>
            </a:prstGeom>
            <a:gradFill flip="none" rotWithShape="1">
              <a:gsLst>
                <a:gs pos="15000">
                  <a:srgbClr val="FF0000"/>
                </a:gs>
                <a:gs pos="44500">
                  <a:srgbClr val="A33D3A"/>
                </a:gs>
                <a:gs pos="38000">
                  <a:schemeClr val="accent2">
                    <a:lumMod val="89000"/>
                  </a:schemeClr>
                </a:gs>
                <a:gs pos="81000">
                  <a:schemeClr val="accent5">
                    <a:lumMod val="40000"/>
                    <a:lumOff val="60000"/>
                  </a:schemeClr>
                </a:gs>
                <a:gs pos="67000">
                  <a:schemeClr val="accent6">
                    <a:lumMod val="75000"/>
                  </a:schemeClr>
                </a:gs>
                <a:gs pos="93000">
                  <a:schemeClr val="accent5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889459" y="1275300"/>
              <a:ext cx="7836636" cy="5019415"/>
              <a:chOff x="2307214" y="421456"/>
              <a:chExt cx="7836636" cy="5019415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2837407" y="564123"/>
                <a:ext cx="0" cy="438171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837407" y="4945833"/>
                <a:ext cx="651428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6" name="TextBox 105"/>
              <p:cNvSpPr txBox="1"/>
              <p:nvPr/>
            </p:nvSpPr>
            <p:spPr>
              <a:xfrm rot="16200000">
                <a:off x="95390" y="2633280"/>
                <a:ext cx="48237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relative exergetic efficiency difference</a:t>
                </a:r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>
                <a:off x="9380810" y="574057"/>
                <a:ext cx="0" cy="43709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818454" y="564123"/>
                <a:ext cx="6547697" cy="993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TextBox 108"/>
              <p:cNvSpPr txBox="1"/>
              <p:nvPr/>
            </p:nvSpPr>
            <p:spPr>
              <a:xfrm>
                <a:off x="3108167" y="818414"/>
                <a:ext cx="248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433547" y="81841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II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5450451" y="818414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III</a:t>
                </a:r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7786419" y="1036328"/>
                <a:ext cx="0" cy="3926864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>
              <a:xfrm>
                <a:off x="2845589" y="1214679"/>
                <a:ext cx="99213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/>
              <p:nvPr/>
            </p:nvCxnSpPr>
            <p:spPr>
              <a:xfrm>
                <a:off x="5264954" y="1220585"/>
                <a:ext cx="80250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6067461" y="1058008"/>
                <a:ext cx="0" cy="3903199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/>
              <p:cNvCxnSpPr/>
              <p:nvPr/>
            </p:nvCxnSpPr>
            <p:spPr>
              <a:xfrm>
                <a:off x="6082120" y="1214964"/>
                <a:ext cx="170429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Box 116"/>
              <p:cNvSpPr txBox="1"/>
              <p:nvPr/>
            </p:nvSpPr>
            <p:spPr>
              <a:xfrm>
                <a:off x="6717520" y="818414"/>
                <a:ext cx="402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IV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3840669" y="4377974"/>
                <a:ext cx="8962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crit,LTC</a:t>
                </a:r>
              </a:p>
            </p:txBody>
          </p:sp>
          <p:cxnSp>
            <p:nvCxnSpPr>
              <p:cNvPr id="119" name="Straight Connector 118"/>
              <p:cNvCxnSpPr/>
              <p:nvPr/>
            </p:nvCxnSpPr>
            <p:spPr>
              <a:xfrm>
                <a:off x="5264954" y="1058008"/>
                <a:ext cx="0" cy="3896706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6535442" y="4340832"/>
                <a:ext cx="9236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crit,HTC</a:t>
                </a:r>
                <a:endParaRPr lang="en-US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1" name="Straight Connector 120"/>
              <p:cNvCxnSpPr>
                <a:stCxn id="129" idx="2"/>
              </p:cNvCxnSpPr>
              <p:nvPr/>
            </p:nvCxnSpPr>
            <p:spPr>
              <a:xfrm flipH="1">
                <a:off x="3837728" y="859659"/>
                <a:ext cx="12068" cy="4085358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/>
              <p:cNvCxnSpPr/>
              <p:nvPr/>
            </p:nvCxnSpPr>
            <p:spPr>
              <a:xfrm>
                <a:off x="3849796" y="1214679"/>
                <a:ext cx="141515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2"/>
              <p:cNvSpPr txBox="1"/>
              <p:nvPr/>
            </p:nvSpPr>
            <p:spPr>
              <a:xfrm>
                <a:off x="8417667" y="818414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</a:p>
            </p:txBody>
          </p:sp>
          <p:cxnSp>
            <p:nvCxnSpPr>
              <p:cNvPr id="124" name="Straight Arrow Connector 123"/>
              <p:cNvCxnSpPr/>
              <p:nvPr/>
            </p:nvCxnSpPr>
            <p:spPr>
              <a:xfrm>
                <a:off x="7786418" y="1211059"/>
                <a:ext cx="1574798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TextBox 124"/>
              <p:cNvSpPr txBox="1"/>
              <p:nvPr/>
            </p:nvSpPr>
            <p:spPr>
              <a:xfrm>
                <a:off x="4477178" y="1586267"/>
                <a:ext cx="1555234" cy="523220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LTC fluid PORC</a:t>
                </a:r>
              </a:p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η</a:t>
                </a:r>
                <a:r>
                  <a:rPr lang="en-US" sz="1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ex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maximization</a:t>
                </a:r>
                <a:endParaRPr lang="en-US" sz="105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7142577" y="2514013"/>
                <a:ext cx="1555234" cy="523220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HTC fluid PORC</a:t>
                </a:r>
              </a:p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η</a:t>
                </a:r>
                <a:r>
                  <a:rPr lang="en-US" sz="1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ex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maximization</a:t>
                </a:r>
                <a:endParaRPr lang="en-US" sz="105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7" name="Straight Arrow Connector 126"/>
              <p:cNvCxnSpPr/>
              <p:nvPr/>
            </p:nvCxnSpPr>
            <p:spPr>
              <a:xfrm>
                <a:off x="4584352" y="4724787"/>
                <a:ext cx="0" cy="2202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/>
              <p:nvPr/>
            </p:nvCxnSpPr>
            <p:spPr>
              <a:xfrm>
                <a:off x="6997267" y="4734484"/>
                <a:ext cx="0" cy="2202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9" name="Freeform 128"/>
              <p:cNvSpPr/>
              <p:nvPr/>
            </p:nvSpPr>
            <p:spPr>
              <a:xfrm>
                <a:off x="2833113" y="859540"/>
                <a:ext cx="6547697" cy="3259852"/>
              </a:xfrm>
              <a:custGeom>
                <a:avLst/>
                <a:gdLst>
                  <a:gd name="connsiteX0" fmla="*/ 104494 w 9726166"/>
                  <a:gd name="connsiteY0" fmla="*/ 2524955 h 3259852"/>
                  <a:gd name="connsiteX1" fmla="*/ 145438 w 9726166"/>
                  <a:gd name="connsiteY1" fmla="*/ 2470364 h 3259852"/>
                  <a:gd name="connsiteX2" fmla="*/ 1510214 w 9726166"/>
                  <a:gd name="connsiteY2" fmla="*/ 119 h 3259852"/>
                  <a:gd name="connsiteX3" fmla="*/ 3339014 w 9726166"/>
                  <a:gd name="connsiteY3" fmla="*/ 2579546 h 3259852"/>
                  <a:gd name="connsiteX4" fmla="*/ 4690142 w 9726166"/>
                  <a:gd name="connsiteY4" fmla="*/ 2197409 h 3259852"/>
                  <a:gd name="connsiteX5" fmla="*/ 5863850 w 9726166"/>
                  <a:gd name="connsiteY5" fmla="*/ 2538603 h 3259852"/>
                  <a:gd name="connsiteX6" fmla="*/ 6996614 w 9726166"/>
                  <a:gd name="connsiteY6" fmla="*/ 3057218 h 3259852"/>
                  <a:gd name="connsiteX7" fmla="*/ 8893653 w 9726166"/>
                  <a:gd name="connsiteY7" fmla="*/ 3248286 h 3259852"/>
                  <a:gd name="connsiteX8" fmla="*/ 9726166 w 9726166"/>
                  <a:gd name="connsiteY8" fmla="*/ 3248286 h 325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26166" h="3259852">
                    <a:moveTo>
                      <a:pt x="104494" y="2524955"/>
                    </a:moveTo>
                    <a:cubicBezTo>
                      <a:pt x="7822" y="2708062"/>
                      <a:pt x="-88849" y="2891170"/>
                      <a:pt x="145438" y="2470364"/>
                    </a:cubicBezTo>
                    <a:cubicBezTo>
                      <a:pt x="379725" y="2049558"/>
                      <a:pt x="977951" y="-18078"/>
                      <a:pt x="1510214" y="119"/>
                    </a:cubicBezTo>
                    <a:cubicBezTo>
                      <a:pt x="2042477" y="18316"/>
                      <a:pt x="2809026" y="2213331"/>
                      <a:pt x="3339014" y="2579546"/>
                    </a:cubicBezTo>
                    <a:cubicBezTo>
                      <a:pt x="3869002" y="2945761"/>
                      <a:pt x="4269336" y="2204233"/>
                      <a:pt x="4690142" y="2197409"/>
                    </a:cubicBezTo>
                    <a:cubicBezTo>
                      <a:pt x="5110948" y="2190585"/>
                      <a:pt x="5479438" y="2395301"/>
                      <a:pt x="5863850" y="2538603"/>
                    </a:cubicBezTo>
                    <a:cubicBezTo>
                      <a:pt x="6248262" y="2681905"/>
                      <a:pt x="6491647" y="2938938"/>
                      <a:pt x="6996614" y="3057218"/>
                    </a:cubicBezTo>
                    <a:cubicBezTo>
                      <a:pt x="7501581" y="3175499"/>
                      <a:pt x="8438728" y="3216441"/>
                      <a:pt x="8893653" y="3248286"/>
                    </a:cubicBezTo>
                    <a:cubicBezTo>
                      <a:pt x="9348578" y="3280131"/>
                      <a:pt x="9569217" y="3234638"/>
                      <a:pt x="9726166" y="324828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129"/>
              <p:cNvSpPr/>
              <p:nvPr/>
            </p:nvSpPr>
            <p:spPr>
              <a:xfrm>
                <a:off x="2818455" y="574057"/>
                <a:ext cx="6595162" cy="4285729"/>
              </a:xfrm>
              <a:custGeom>
                <a:avLst/>
                <a:gdLst>
                  <a:gd name="connsiteX0" fmla="*/ 0 w 6566263"/>
                  <a:gd name="connsiteY0" fmla="*/ 2107474 h 2207241"/>
                  <a:gd name="connsiteX1" fmla="*/ 566057 w 6566263"/>
                  <a:gd name="connsiteY1" fmla="*/ 1950720 h 2207241"/>
                  <a:gd name="connsiteX2" fmla="*/ 992777 w 6566263"/>
                  <a:gd name="connsiteY2" fmla="*/ 984068 h 2207241"/>
                  <a:gd name="connsiteX3" fmla="*/ 2124892 w 6566263"/>
                  <a:gd name="connsiteY3" fmla="*/ 2168434 h 2207241"/>
                  <a:gd name="connsiteX4" fmla="*/ 3074126 w 6566263"/>
                  <a:gd name="connsiteY4" fmla="*/ 1776548 h 2207241"/>
                  <a:gd name="connsiteX5" fmla="*/ 4476206 w 6566263"/>
                  <a:gd name="connsiteY5" fmla="*/ 365760 h 2207241"/>
                  <a:gd name="connsiteX6" fmla="*/ 6566263 w 6566263"/>
                  <a:gd name="connsiteY6" fmla="*/ 0 h 2207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66263" h="2207241">
                    <a:moveTo>
                      <a:pt x="0" y="2107474"/>
                    </a:moveTo>
                    <a:cubicBezTo>
                      <a:pt x="200297" y="2122714"/>
                      <a:pt x="400594" y="2137954"/>
                      <a:pt x="566057" y="1950720"/>
                    </a:cubicBezTo>
                    <a:cubicBezTo>
                      <a:pt x="731520" y="1763486"/>
                      <a:pt x="732971" y="947782"/>
                      <a:pt x="992777" y="984068"/>
                    </a:cubicBezTo>
                    <a:cubicBezTo>
                      <a:pt x="1252583" y="1020354"/>
                      <a:pt x="1778000" y="2036354"/>
                      <a:pt x="2124892" y="2168434"/>
                    </a:cubicBezTo>
                    <a:cubicBezTo>
                      <a:pt x="2471784" y="2300514"/>
                      <a:pt x="2682240" y="2076994"/>
                      <a:pt x="3074126" y="1776548"/>
                    </a:cubicBezTo>
                    <a:cubicBezTo>
                      <a:pt x="3466012" y="1476102"/>
                      <a:pt x="3894183" y="661851"/>
                      <a:pt x="4476206" y="365760"/>
                    </a:cubicBezTo>
                    <a:cubicBezTo>
                      <a:pt x="5058229" y="69669"/>
                      <a:pt x="6245497" y="60960"/>
                      <a:pt x="6566263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 rot="5400000">
                <a:off x="8165904" y="2446664"/>
                <a:ext cx="32480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HTC molar concentration</a:t>
                </a:r>
              </a:p>
              <a:p>
                <a:pPr algn="ctr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evaporation pressure</a:t>
                </a:r>
              </a:p>
            </p:txBody>
          </p:sp>
          <p:cxnSp>
            <p:nvCxnSpPr>
              <p:cNvPr id="132" name="Straight Arrow Connector 131"/>
              <p:cNvCxnSpPr/>
              <p:nvPr/>
            </p:nvCxnSpPr>
            <p:spPr>
              <a:xfrm>
                <a:off x="6997267" y="1955074"/>
                <a:ext cx="121094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Arrow Connector 132"/>
              <p:cNvCxnSpPr/>
              <p:nvPr/>
            </p:nvCxnSpPr>
            <p:spPr>
              <a:xfrm flipH="1">
                <a:off x="2890690" y="1955074"/>
                <a:ext cx="41388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33"/>
              <p:cNvSpPr txBox="1"/>
              <p:nvPr/>
            </p:nvSpPr>
            <p:spPr>
              <a:xfrm>
                <a:off x="2845589" y="5040761"/>
                <a:ext cx="3864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heat source </a:t>
                </a:r>
                <a:r>
                  <a:rPr lang="el-G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temperature</a:t>
                </a:r>
              </a:p>
            </p:txBody>
          </p:sp>
        </p:grpSp>
      </p:grpSp>
      <p:sp>
        <p:nvSpPr>
          <p:cNvPr id="135" name="Rectangle 134"/>
          <p:cNvSpPr/>
          <p:nvPr/>
        </p:nvSpPr>
        <p:spPr>
          <a:xfrm>
            <a:off x="921957" y="950534"/>
            <a:ext cx="6835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ZORC vs. PORC comparison: General pattern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5670397" y="4122654"/>
            <a:ext cx="1345507" cy="307779"/>
            <a:chOff x="-1384403" y="3040498"/>
            <a:chExt cx="1345506" cy="307777"/>
          </a:xfrm>
        </p:grpSpPr>
        <p:sp>
          <p:nvSpPr>
            <p:cNvPr id="137" name="Rectangle 136"/>
            <p:cNvSpPr/>
            <p:nvPr/>
          </p:nvSpPr>
          <p:spPr>
            <a:xfrm>
              <a:off x="-1384403" y="3040498"/>
              <a:ext cx="1345506" cy="30777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-1384403" y="3040499"/>
              <a:ext cx="1316385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PORC&gt;ZORC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960374" y="4850288"/>
            <a:ext cx="1345507" cy="307779"/>
            <a:chOff x="-1384403" y="3040498"/>
            <a:chExt cx="1345506" cy="307777"/>
          </a:xfrm>
        </p:grpSpPr>
        <p:sp>
          <p:nvSpPr>
            <p:cNvPr id="140" name="Rectangle 139"/>
            <p:cNvSpPr/>
            <p:nvPr/>
          </p:nvSpPr>
          <p:spPr>
            <a:xfrm>
              <a:off x="-1384403" y="3040498"/>
              <a:ext cx="1345506" cy="30777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-1384403" y="3040499"/>
              <a:ext cx="1316385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PORC&gt;ZORC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08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Results and discussion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767811" y="1255719"/>
            <a:ext cx="7836637" cy="5024608"/>
            <a:chOff x="889459" y="1275300"/>
            <a:chExt cx="7836636" cy="5024610"/>
          </a:xfrm>
        </p:grpSpPr>
        <p:sp>
          <p:nvSpPr>
            <p:cNvPr id="47" name="Rectangle 46"/>
            <p:cNvSpPr/>
            <p:nvPr/>
          </p:nvSpPr>
          <p:spPr>
            <a:xfrm rot="5400000">
              <a:off x="4486197" y="2823052"/>
              <a:ext cx="418495" cy="6535221"/>
            </a:xfrm>
            <a:prstGeom prst="rect">
              <a:avLst/>
            </a:prstGeom>
            <a:gradFill flip="none" rotWithShape="1">
              <a:gsLst>
                <a:gs pos="15000">
                  <a:srgbClr val="FF0000"/>
                </a:gs>
                <a:gs pos="44500">
                  <a:srgbClr val="A33D3A"/>
                </a:gs>
                <a:gs pos="38000">
                  <a:schemeClr val="accent2">
                    <a:lumMod val="89000"/>
                  </a:schemeClr>
                </a:gs>
                <a:gs pos="81000">
                  <a:schemeClr val="accent5">
                    <a:lumMod val="40000"/>
                    <a:lumOff val="60000"/>
                  </a:schemeClr>
                </a:gs>
                <a:gs pos="67000">
                  <a:schemeClr val="accent6">
                    <a:lumMod val="75000"/>
                  </a:schemeClr>
                </a:gs>
                <a:gs pos="93000">
                  <a:schemeClr val="accent5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889459" y="1275300"/>
              <a:ext cx="7836636" cy="5019415"/>
              <a:chOff x="2307214" y="421456"/>
              <a:chExt cx="7836636" cy="5019415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2837407" y="564123"/>
                <a:ext cx="0" cy="438171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837407" y="4945833"/>
                <a:ext cx="651428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 rot="16200000">
                <a:off x="95390" y="2633280"/>
                <a:ext cx="48237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relative exergetic efficiency difference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9380810" y="574057"/>
                <a:ext cx="0" cy="43709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818454" y="564123"/>
                <a:ext cx="6547697" cy="993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3108167" y="818414"/>
                <a:ext cx="248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433547" y="81841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II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450451" y="818414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III</a:t>
                </a: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7786419" y="1036328"/>
                <a:ext cx="0" cy="3926864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2845589" y="1214679"/>
                <a:ext cx="99213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5264954" y="1220585"/>
                <a:ext cx="80250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6067461" y="1058008"/>
                <a:ext cx="0" cy="3903199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6082120" y="1214964"/>
                <a:ext cx="170429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717520" y="818414"/>
                <a:ext cx="402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IV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840669" y="4377974"/>
                <a:ext cx="8962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crit,LTC</a:t>
                </a:r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5264954" y="1058008"/>
                <a:ext cx="0" cy="3896706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6535442" y="4340832"/>
                <a:ext cx="9236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crit,HTC</a:t>
                </a:r>
                <a:endParaRPr lang="en-US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6" name="Straight Connector 65"/>
              <p:cNvCxnSpPr>
                <a:stCxn id="74" idx="2"/>
              </p:cNvCxnSpPr>
              <p:nvPr/>
            </p:nvCxnSpPr>
            <p:spPr>
              <a:xfrm flipH="1">
                <a:off x="3837728" y="859659"/>
                <a:ext cx="12068" cy="4085358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>
                <a:off x="3849796" y="1214679"/>
                <a:ext cx="141515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8417667" y="818414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>
                <a:off x="7786418" y="1211059"/>
                <a:ext cx="1574798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4477178" y="1586267"/>
                <a:ext cx="1555234" cy="523220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LTC fluid PORC</a:t>
                </a:r>
              </a:p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η</a:t>
                </a:r>
                <a:r>
                  <a:rPr lang="en-US" sz="1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ex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maximization</a:t>
                </a:r>
                <a:endParaRPr lang="en-US" sz="105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7142577" y="2514013"/>
                <a:ext cx="1555234" cy="523220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HTC fluid PORC</a:t>
                </a:r>
              </a:p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η</a:t>
                </a:r>
                <a:r>
                  <a:rPr lang="en-US" sz="1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ex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maximization</a:t>
                </a:r>
                <a:endParaRPr lang="en-US" sz="105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72" name="Straight Arrow Connector 71"/>
              <p:cNvCxnSpPr/>
              <p:nvPr/>
            </p:nvCxnSpPr>
            <p:spPr>
              <a:xfrm>
                <a:off x="4584352" y="4724787"/>
                <a:ext cx="0" cy="2202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>
                <a:off x="6997267" y="4734484"/>
                <a:ext cx="0" cy="2202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Freeform 73"/>
              <p:cNvSpPr/>
              <p:nvPr/>
            </p:nvSpPr>
            <p:spPr>
              <a:xfrm>
                <a:off x="2833113" y="859540"/>
                <a:ext cx="6547697" cy="3259852"/>
              </a:xfrm>
              <a:custGeom>
                <a:avLst/>
                <a:gdLst>
                  <a:gd name="connsiteX0" fmla="*/ 104494 w 9726166"/>
                  <a:gd name="connsiteY0" fmla="*/ 2524955 h 3259852"/>
                  <a:gd name="connsiteX1" fmla="*/ 145438 w 9726166"/>
                  <a:gd name="connsiteY1" fmla="*/ 2470364 h 3259852"/>
                  <a:gd name="connsiteX2" fmla="*/ 1510214 w 9726166"/>
                  <a:gd name="connsiteY2" fmla="*/ 119 h 3259852"/>
                  <a:gd name="connsiteX3" fmla="*/ 3339014 w 9726166"/>
                  <a:gd name="connsiteY3" fmla="*/ 2579546 h 3259852"/>
                  <a:gd name="connsiteX4" fmla="*/ 4690142 w 9726166"/>
                  <a:gd name="connsiteY4" fmla="*/ 2197409 h 3259852"/>
                  <a:gd name="connsiteX5" fmla="*/ 5863850 w 9726166"/>
                  <a:gd name="connsiteY5" fmla="*/ 2538603 h 3259852"/>
                  <a:gd name="connsiteX6" fmla="*/ 6996614 w 9726166"/>
                  <a:gd name="connsiteY6" fmla="*/ 3057218 h 3259852"/>
                  <a:gd name="connsiteX7" fmla="*/ 8893653 w 9726166"/>
                  <a:gd name="connsiteY7" fmla="*/ 3248286 h 3259852"/>
                  <a:gd name="connsiteX8" fmla="*/ 9726166 w 9726166"/>
                  <a:gd name="connsiteY8" fmla="*/ 3248286 h 325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726166" h="3259852">
                    <a:moveTo>
                      <a:pt x="104494" y="2524955"/>
                    </a:moveTo>
                    <a:cubicBezTo>
                      <a:pt x="7822" y="2708062"/>
                      <a:pt x="-88849" y="2891170"/>
                      <a:pt x="145438" y="2470364"/>
                    </a:cubicBezTo>
                    <a:cubicBezTo>
                      <a:pt x="379725" y="2049558"/>
                      <a:pt x="977951" y="-18078"/>
                      <a:pt x="1510214" y="119"/>
                    </a:cubicBezTo>
                    <a:cubicBezTo>
                      <a:pt x="2042477" y="18316"/>
                      <a:pt x="2809026" y="2213331"/>
                      <a:pt x="3339014" y="2579546"/>
                    </a:cubicBezTo>
                    <a:cubicBezTo>
                      <a:pt x="3869002" y="2945761"/>
                      <a:pt x="4269336" y="2204233"/>
                      <a:pt x="4690142" y="2197409"/>
                    </a:cubicBezTo>
                    <a:cubicBezTo>
                      <a:pt x="5110948" y="2190585"/>
                      <a:pt x="5479438" y="2395301"/>
                      <a:pt x="5863850" y="2538603"/>
                    </a:cubicBezTo>
                    <a:cubicBezTo>
                      <a:pt x="6248262" y="2681905"/>
                      <a:pt x="6491647" y="2938938"/>
                      <a:pt x="6996614" y="3057218"/>
                    </a:cubicBezTo>
                    <a:cubicBezTo>
                      <a:pt x="7501581" y="3175499"/>
                      <a:pt x="8438728" y="3216441"/>
                      <a:pt x="8893653" y="3248286"/>
                    </a:cubicBezTo>
                    <a:cubicBezTo>
                      <a:pt x="9348578" y="3280131"/>
                      <a:pt x="9569217" y="3234638"/>
                      <a:pt x="9726166" y="324828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2818455" y="574057"/>
                <a:ext cx="6595162" cy="4285729"/>
              </a:xfrm>
              <a:custGeom>
                <a:avLst/>
                <a:gdLst>
                  <a:gd name="connsiteX0" fmla="*/ 0 w 6566263"/>
                  <a:gd name="connsiteY0" fmla="*/ 2107474 h 2207241"/>
                  <a:gd name="connsiteX1" fmla="*/ 566057 w 6566263"/>
                  <a:gd name="connsiteY1" fmla="*/ 1950720 h 2207241"/>
                  <a:gd name="connsiteX2" fmla="*/ 992777 w 6566263"/>
                  <a:gd name="connsiteY2" fmla="*/ 984068 h 2207241"/>
                  <a:gd name="connsiteX3" fmla="*/ 2124892 w 6566263"/>
                  <a:gd name="connsiteY3" fmla="*/ 2168434 h 2207241"/>
                  <a:gd name="connsiteX4" fmla="*/ 3074126 w 6566263"/>
                  <a:gd name="connsiteY4" fmla="*/ 1776548 h 2207241"/>
                  <a:gd name="connsiteX5" fmla="*/ 4476206 w 6566263"/>
                  <a:gd name="connsiteY5" fmla="*/ 365760 h 2207241"/>
                  <a:gd name="connsiteX6" fmla="*/ 6566263 w 6566263"/>
                  <a:gd name="connsiteY6" fmla="*/ 0 h 2207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66263" h="2207241">
                    <a:moveTo>
                      <a:pt x="0" y="2107474"/>
                    </a:moveTo>
                    <a:cubicBezTo>
                      <a:pt x="200297" y="2122714"/>
                      <a:pt x="400594" y="2137954"/>
                      <a:pt x="566057" y="1950720"/>
                    </a:cubicBezTo>
                    <a:cubicBezTo>
                      <a:pt x="731520" y="1763486"/>
                      <a:pt x="732971" y="947782"/>
                      <a:pt x="992777" y="984068"/>
                    </a:cubicBezTo>
                    <a:cubicBezTo>
                      <a:pt x="1252583" y="1020354"/>
                      <a:pt x="1778000" y="2036354"/>
                      <a:pt x="2124892" y="2168434"/>
                    </a:cubicBezTo>
                    <a:cubicBezTo>
                      <a:pt x="2471784" y="2300514"/>
                      <a:pt x="2682240" y="2076994"/>
                      <a:pt x="3074126" y="1776548"/>
                    </a:cubicBezTo>
                    <a:cubicBezTo>
                      <a:pt x="3466012" y="1476102"/>
                      <a:pt x="3894183" y="661851"/>
                      <a:pt x="4476206" y="365760"/>
                    </a:cubicBezTo>
                    <a:cubicBezTo>
                      <a:pt x="5058229" y="69669"/>
                      <a:pt x="6245497" y="60960"/>
                      <a:pt x="6566263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 rot="5400000">
                <a:off x="8165904" y="2446664"/>
                <a:ext cx="32480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HTC molar concentration</a:t>
                </a:r>
              </a:p>
              <a:p>
                <a:pPr algn="ctr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evaporation pressure</a:t>
                </a:r>
              </a:p>
            </p:txBody>
          </p:sp>
          <p:cxnSp>
            <p:nvCxnSpPr>
              <p:cNvPr id="77" name="Straight Arrow Connector 76"/>
              <p:cNvCxnSpPr/>
              <p:nvPr/>
            </p:nvCxnSpPr>
            <p:spPr>
              <a:xfrm>
                <a:off x="6997267" y="1955074"/>
                <a:ext cx="121094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flipH="1">
                <a:off x="2890690" y="1955074"/>
                <a:ext cx="41388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2845589" y="5040761"/>
                <a:ext cx="3864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heat source </a:t>
                </a:r>
                <a:r>
                  <a:rPr lang="el-G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temperature</a:t>
                </a:r>
              </a:p>
            </p:txBody>
          </p:sp>
        </p:grpSp>
      </p:grpSp>
      <p:sp>
        <p:nvSpPr>
          <p:cNvPr id="80" name="Rectangle 79"/>
          <p:cNvSpPr/>
          <p:nvPr/>
        </p:nvSpPr>
        <p:spPr>
          <a:xfrm>
            <a:off x="921957" y="950534"/>
            <a:ext cx="6835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ZORC vs. PORC comparison: General pattern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302532" y="3967410"/>
            <a:ext cx="281041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Optimized latent/sensible heat ratio and glide in condenser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425342" y="3331329"/>
            <a:ext cx="1650151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Glide in evaporator predominant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3880145" y="3399249"/>
            <a:ext cx="1345507" cy="307779"/>
            <a:chOff x="-1384403" y="3040498"/>
            <a:chExt cx="1345506" cy="307777"/>
          </a:xfrm>
          <a:solidFill>
            <a:srgbClr val="00B050"/>
          </a:solidFill>
        </p:grpSpPr>
        <p:sp>
          <p:nvSpPr>
            <p:cNvPr id="84" name="Rectangle 83"/>
            <p:cNvSpPr/>
            <p:nvPr/>
          </p:nvSpPr>
          <p:spPr>
            <a:xfrm>
              <a:off x="-1384403" y="3040498"/>
              <a:ext cx="1345506" cy="3077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-1384403" y="3040499"/>
              <a:ext cx="1316385" cy="30777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ZORC&gt;PORC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686421" y="2803067"/>
            <a:ext cx="1345508" cy="307779"/>
            <a:chOff x="-1384404" y="3040498"/>
            <a:chExt cx="1345507" cy="307777"/>
          </a:xfrm>
          <a:solidFill>
            <a:srgbClr val="00B050"/>
          </a:solidFill>
        </p:grpSpPr>
        <p:sp>
          <p:nvSpPr>
            <p:cNvPr id="87" name="Rectangle 86"/>
            <p:cNvSpPr/>
            <p:nvPr/>
          </p:nvSpPr>
          <p:spPr>
            <a:xfrm>
              <a:off x="-1384403" y="3040498"/>
              <a:ext cx="1345506" cy="3077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-1384404" y="3040499"/>
              <a:ext cx="1316385" cy="30777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ZORC&gt;PORC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07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Conclusions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861" y="1196752"/>
            <a:ext cx="8534003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ZORCs can lead to relative exergetic efficiency increase to up to 60 % </a:t>
            </a:r>
          </a:p>
          <a:p>
            <a:pPr>
              <a:spcAft>
                <a:spcPts val="1800"/>
              </a:spcAft>
            </a:pPr>
            <a:r>
              <a:rPr lang="en-US" sz="2000" dirty="0"/>
              <a:t> </a:t>
            </a:r>
            <a:r>
              <a:rPr lang="en-US" sz="2000" dirty="0" smtClean="0"/>
              <a:t>    compared to PORCs (commonly 20-40%)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Efficiency benefits occur at heat source temperatures lower than 150-180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°C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Dramatic efficiency increase at 100-120 °C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-pentane/isobutane mixtures favourable under a wide range of 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heat source temperatures</a:t>
            </a:r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each combination of fluids, ZORCs are superior to PORCs when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0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hs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&lt;T</a:t>
            </a:r>
            <a:r>
              <a:rPr lang="en-US" sz="20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crit,LTC</a:t>
            </a:r>
          </a:p>
          <a:p>
            <a:pPr>
              <a:spcAft>
                <a:spcPts val="1800"/>
              </a:spcAft>
            </a:pP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0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crit,LTC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&lt;T</a:t>
            </a:r>
            <a:r>
              <a:rPr lang="en-US" sz="20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hs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000" b="1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crit,HTC</a:t>
            </a:r>
            <a:endParaRPr lang="el-G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ZORCs possible replacements to PORCs which cannot be implemented due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to working fluid unavailability</a:t>
            </a:r>
            <a:endParaRPr lang="en-US" sz="2000" b="1" baseline="-2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315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Conclusions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3140968"/>
            <a:ext cx="626469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F388E"/>
                </a:solidFill>
              </a:rPr>
              <a:t>Thank you!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293096"/>
            <a:ext cx="56166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Contact info: </a:t>
            </a:r>
          </a:p>
          <a:p>
            <a:r>
              <a:rPr lang="en-US" dirty="0" smtClean="0"/>
              <a:t>Dr. –Ing Konstantinos Braimakis</a:t>
            </a:r>
          </a:p>
          <a:p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mpraim@central.ntua.gr</a:t>
            </a:r>
            <a:endParaRPr lang="en-US" dirty="0" smtClean="0"/>
          </a:p>
          <a:p>
            <a:r>
              <a:rPr lang="en-US" dirty="0" smtClean="0"/>
              <a:t>Laboratory of Steam Boilers and Thermal Plants,</a:t>
            </a:r>
          </a:p>
          <a:p>
            <a:r>
              <a:rPr lang="en-US" dirty="0" smtClean="0"/>
              <a:t>School of Mechanical Engineering, </a:t>
            </a:r>
          </a:p>
          <a:p>
            <a:r>
              <a:rPr lang="en-US" dirty="0" smtClean="0"/>
              <a:t>National Technical University of Athens, Greece</a:t>
            </a:r>
          </a:p>
          <a:p>
            <a:pPr>
              <a:spcAft>
                <a:spcPts val="18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268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2F388E"/>
                </a:solidFill>
              </a:rPr>
              <a:t>Contents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6779096" cy="4929411"/>
          </a:xfrm>
          <a:noFill/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Motivation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Methodology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 and discussion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2F388E"/>
                </a:solidFill>
              </a:rPr>
              <a:t>Motivation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3528" y="980728"/>
            <a:ext cx="806489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2F388E"/>
                </a:solidFill>
              </a:rPr>
              <a:t>F-gases regulation and the need for ultra-low GWP refrigerants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353" y="1772816"/>
            <a:ext cx="684527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EU: Restrictions and bans on refrigerants with </a:t>
            </a:r>
            <a:r>
              <a:rPr lang="en-US" b="1" dirty="0" smtClean="0"/>
              <a:t>GWP&gt;150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Aim: reduction of fluorinated gases </a:t>
            </a:r>
            <a:r>
              <a:rPr lang="en-US" b="1" dirty="0" smtClean="0"/>
              <a:t>by two-thirds compared to 2014</a:t>
            </a:r>
            <a:endParaRPr lang="el-GR" b="1" dirty="0"/>
          </a:p>
        </p:txBody>
      </p:sp>
      <p:sp>
        <p:nvSpPr>
          <p:cNvPr id="10" name="Right Arrow 9"/>
          <p:cNvSpPr/>
          <p:nvPr/>
        </p:nvSpPr>
        <p:spPr>
          <a:xfrm rot="5400000">
            <a:off x="3660700" y="2539946"/>
            <a:ext cx="557622" cy="623801"/>
          </a:xfrm>
          <a:prstGeom prst="rightArrow">
            <a:avLst/>
          </a:prstGeom>
          <a:gradFill flip="none" rotWithShape="1">
            <a:gsLst>
              <a:gs pos="0">
                <a:srgbClr val="1F497D">
                  <a:lumMod val="75000"/>
                </a:srgbClr>
              </a:gs>
              <a:gs pos="33000">
                <a:srgbClr val="1F497D">
                  <a:lumMod val="60000"/>
                  <a:lumOff val="40000"/>
                </a:srgbClr>
              </a:gs>
              <a:gs pos="62000">
                <a:srgbClr val="1F497D">
                  <a:lumMod val="40000"/>
                  <a:lumOff val="60000"/>
                </a:srgbClr>
              </a:gs>
              <a:gs pos="100000">
                <a:srgbClr val="1F497D">
                  <a:lumMod val="20000"/>
                  <a:lumOff val="80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3179901"/>
            <a:ext cx="546643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Search for new, </a:t>
            </a:r>
            <a:r>
              <a:rPr lang="en-US" b="1" dirty="0" smtClean="0"/>
              <a:t>ultra-low GWP (&lt;150)</a:t>
            </a:r>
            <a:r>
              <a:rPr lang="en-US" dirty="0" smtClean="0"/>
              <a:t> refrigerants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Natural hydrocarbons </a:t>
            </a:r>
            <a:r>
              <a:rPr lang="en-US" dirty="0" smtClean="0"/>
              <a:t>and </a:t>
            </a:r>
            <a:r>
              <a:rPr lang="en-US" b="1" dirty="0" smtClean="0"/>
              <a:t>hydrofluoroolefins (HFOs)</a:t>
            </a:r>
            <a:endParaRPr lang="el-GR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4586986"/>
            <a:ext cx="6951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ORCs with zeotropic fluids (ZORCs)</a:t>
            </a:r>
            <a:r>
              <a:rPr lang="en-US" dirty="0" smtClean="0"/>
              <a:t>: </a:t>
            </a:r>
            <a:r>
              <a:rPr lang="en-US" b="1" dirty="0" smtClean="0"/>
              <a:t>efficiency improvement </a:t>
            </a:r>
            <a:r>
              <a:rPr lang="en-US" dirty="0" smtClean="0"/>
              <a:t>strategy</a:t>
            </a:r>
          </a:p>
        </p:txBody>
      </p:sp>
      <p:sp>
        <p:nvSpPr>
          <p:cNvPr id="14" name="Right Arrow 13"/>
          <p:cNvSpPr/>
          <p:nvPr/>
        </p:nvSpPr>
        <p:spPr>
          <a:xfrm rot="5400000">
            <a:off x="3660700" y="3898234"/>
            <a:ext cx="557622" cy="623801"/>
          </a:xfrm>
          <a:prstGeom prst="rightArrow">
            <a:avLst/>
          </a:prstGeom>
          <a:gradFill flip="none" rotWithShape="1">
            <a:gsLst>
              <a:gs pos="0">
                <a:srgbClr val="1F497D">
                  <a:lumMod val="75000"/>
                </a:srgbClr>
              </a:gs>
              <a:gs pos="33000">
                <a:srgbClr val="1F497D">
                  <a:lumMod val="60000"/>
                  <a:lumOff val="40000"/>
                </a:srgbClr>
              </a:gs>
              <a:gs pos="62000">
                <a:srgbClr val="1F497D">
                  <a:lumMod val="40000"/>
                  <a:lumOff val="60000"/>
                </a:srgbClr>
              </a:gs>
              <a:gs pos="100000">
                <a:srgbClr val="1F497D">
                  <a:lumMod val="20000"/>
                  <a:lumOff val="80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560" y="5217109"/>
            <a:ext cx="8262156" cy="8002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Goal of present work: 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b="1" dirty="0"/>
              <a:t>E</a:t>
            </a:r>
            <a:r>
              <a:rPr lang="en-US" b="1" dirty="0" smtClean="0"/>
              <a:t>fficiency </a:t>
            </a:r>
            <a:r>
              <a:rPr lang="en-US" b="1" dirty="0"/>
              <a:t>improvement potential of ZORCs running with </a:t>
            </a:r>
            <a:r>
              <a:rPr lang="en-US" b="1" dirty="0" smtClean="0"/>
              <a:t>ultra-low </a:t>
            </a:r>
            <a:r>
              <a:rPr lang="en-US" b="1" dirty="0"/>
              <a:t>GWP fluids</a:t>
            </a:r>
          </a:p>
        </p:txBody>
      </p:sp>
    </p:spTree>
    <p:extLst>
      <p:ext uri="{BB962C8B-B14F-4D97-AF65-F5344CB8AC3E}">
        <p14:creationId xmlns:p14="http://schemas.microsoft.com/office/powerpoint/2010/main" val="39965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2F388E"/>
                </a:solidFill>
              </a:rPr>
              <a:t>Motivation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3528" y="980728"/>
            <a:ext cx="806489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200" dirty="0" smtClean="0">
                <a:solidFill>
                  <a:srgbClr val="2F388E"/>
                </a:solidFill>
              </a:rPr>
              <a:t>The use of zeotropic fluids as-gases regulation and the need for ultra-low GWP refrigerants</a:t>
            </a:r>
            <a:endParaRPr lang="el-GR" sz="2200" dirty="0">
              <a:solidFill>
                <a:srgbClr val="2F388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174640"/>
            <a:ext cx="5478189" cy="341278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 rot="21154531">
            <a:off x="4805964" y="4600613"/>
            <a:ext cx="96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glide</a:t>
            </a:r>
            <a:endParaRPr lang="el-G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21154531">
            <a:off x="6031982" y="2625571"/>
            <a:ext cx="96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glide</a:t>
            </a:r>
            <a:endParaRPr lang="el-G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4276" y="3480924"/>
            <a:ext cx="2103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hsu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increase</a:t>
            </a:r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53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2F388E"/>
                </a:solidFill>
              </a:rPr>
              <a:t>Motivation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3528" y="980728"/>
            <a:ext cx="806489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200" dirty="0" smtClean="0">
                <a:solidFill>
                  <a:srgbClr val="2F388E"/>
                </a:solidFill>
              </a:rPr>
              <a:t>The use of zeotropic fluids as-gases regulation and the need for ultra-low GWP refrigerants</a:t>
            </a:r>
            <a:endParaRPr lang="el-GR" sz="2200" dirty="0">
              <a:solidFill>
                <a:srgbClr val="2F388E"/>
              </a:solidFill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713694" y="2302259"/>
            <a:ext cx="3232716" cy="2982602"/>
            <a:chOff x="852497" y="2044559"/>
            <a:chExt cx="3232716" cy="2982602"/>
          </a:xfrm>
        </p:grpSpPr>
        <p:cxnSp>
          <p:nvCxnSpPr>
            <p:cNvPr id="145" name="Straight Arrow Connector 144"/>
            <p:cNvCxnSpPr/>
            <p:nvPr/>
          </p:nvCxnSpPr>
          <p:spPr>
            <a:xfrm flipV="1">
              <a:off x="1813292" y="2121220"/>
              <a:ext cx="2098735" cy="10803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>
              <a:off x="1468236" y="3723007"/>
              <a:ext cx="2133733" cy="13041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 146"/>
            <p:cNvSpPr/>
            <p:nvPr/>
          </p:nvSpPr>
          <p:spPr>
            <a:xfrm rot="19894450">
              <a:off x="1406335" y="2044559"/>
              <a:ext cx="2236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Glide in evaporation</a:t>
              </a:r>
              <a:endParaRPr lang="en-US" dirty="0"/>
            </a:p>
          </p:txBody>
        </p:sp>
        <p:sp>
          <p:nvSpPr>
            <p:cNvPr id="148" name="Rectangle 147"/>
            <p:cNvSpPr/>
            <p:nvPr/>
          </p:nvSpPr>
          <p:spPr>
            <a:xfrm rot="19957047">
              <a:off x="1284446" y="2320223"/>
              <a:ext cx="28007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pinch point in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evaporator</a:t>
              </a:r>
              <a:endParaRPr lang="en-US" b="1" dirty="0"/>
            </a:p>
          </p:txBody>
        </p:sp>
        <p:sp>
          <p:nvSpPr>
            <p:cNvPr id="149" name="Rectangle 148"/>
            <p:cNvSpPr/>
            <p:nvPr/>
          </p:nvSpPr>
          <p:spPr>
            <a:xfrm rot="1948139">
              <a:off x="1025434" y="4353304"/>
              <a:ext cx="26597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pinch point in preheater </a:t>
              </a:r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 rot="1964795">
              <a:off x="852497" y="4546612"/>
              <a:ext cx="25314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Glide in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condensation</a:t>
              </a:r>
              <a:endParaRPr lang="en-US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59245" y="3951367"/>
            <a:ext cx="6280759" cy="2358491"/>
            <a:chOff x="2863243" y="4021348"/>
            <a:chExt cx="6280759" cy="2358491"/>
          </a:xfrm>
        </p:grpSpPr>
        <p:sp>
          <p:nvSpPr>
            <p:cNvPr id="151" name="TextBox 150"/>
            <p:cNvSpPr txBox="1"/>
            <p:nvPr/>
          </p:nvSpPr>
          <p:spPr>
            <a:xfrm>
              <a:off x="5231161" y="4349026"/>
              <a:ext cx="11208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pure fluid</a:t>
              </a:r>
              <a:endParaRPr lang="el-GR" sz="16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 rot="20652049">
              <a:off x="4795715" y="4902811"/>
              <a:ext cx="9268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mixture</a:t>
              </a:r>
              <a:endParaRPr lang="el-GR" sz="1600" b="1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863243" y="4021348"/>
              <a:ext cx="6280759" cy="2358491"/>
              <a:chOff x="2863243" y="4021348"/>
              <a:chExt cx="6280759" cy="2358491"/>
            </a:xfrm>
          </p:grpSpPr>
          <p:sp>
            <p:nvSpPr>
              <p:cNvPr id="142" name="TextBox 141"/>
              <p:cNvSpPr txBox="1"/>
              <p:nvPr/>
            </p:nvSpPr>
            <p:spPr>
              <a:xfrm>
                <a:off x="4340678" y="5546877"/>
                <a:ext cx="7825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PP</a:t>
                </a:r>
                <a:r>
                  <a:rPr lang="en-US" sz="1600" b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cond</a:t>
                </a:r>
                <a:endParaRPr lang="el-GR" sz="16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4227363" y="4277094"/>
                <a:ext cx="7360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PP</a:t>
                </a:r>
                <a:r>
                  <a:rPr lang="en-US" sz="1600" b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heat</a:t>
                </a:r>
                <a:endParaRPr lang="el-GR" sz="16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4212271" y="5135685"/>
                <a:ext cx="7360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PP</a:t>
                </a:r>
                <a:r>
                  <a:rPr lang="en-US" sz="1600" b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heat</a:t>
                </a:r>
                <a:endParaRPr lang="el-GR" sz="16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2863243" y="4021348"/>
                <a:ext cx="6280759" cy="2358491"/>
                <a:chOff x="2863243" y="4021348"/>
                <a:chExt cx="6280759" cy="2358491"/>
              </a:xfrm>
            </p:grpSpPr>
            <p:cxnSp>
              <p:nvCxnSpPr>
                <p:cNvPr id="155" name="Straight Arrow Connector 154"/>
                <p:cNvCxnSpPr/>
                <p:nvPr/>
              </p:nvCxnSpPr>
              <p:spPr>
                <a:xfrm>
                  <a:off x="3995936" y="5259285"/>
                  <a:ext cx="0" cy="33353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3808579" y="5629882"/>
                  <a:ext cx="40368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Arrow Connector 157"/>
                <p:cNvCxnSpPr/>
                <p:nvPr/>
              </p:nvCxnSpPr>
              <p:spPr>
                <a:xfrm>
                  <a:off x="3954381" y="4291056"/>
                  <a:ext cx="0" cy="35945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3767024" y="4687579"/>
                  <a:ext cx="40368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3557619" y="4245672"/>
                  <a:ext cx="6546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3577933" y="5243294"/>
                  <a:ext cx="6546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" name="Group 3"/>
                <p:cNvGrpSpPr/>
                <p:nvPr/>
              </p:nvGrpSpPr>
              <p:grpSpPr>
                <a:xfrm>
                  <a:off x="2863243" y="4021348"/>
                  <a:ext cx="6280759" cy="2358491"/>
                  <a:chOff x="2863243" y="4021348"/>
                  <a:chExt cx="6280759" cy="2358491"/>
                </a:xfrm>
              </p:grpSpPr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3557620" y="4021348"/>
                    <a:ext cx="5586382" cy="2358491"/>
                    <a:chOff x="3046378" y="2001206"/>
                    <a:chExt cx="5586381" cy="2358491"/>
                  </a:xfrm>
                </p:grpSpPr>
                <p:grpSp>
                  <p:nvGrpSpPr>
                    <p:cNvPr id="120" name="Group 119"/>
                    <p:cNvGrpSpPr/>
                    <p:nvPr/>
                  </p:nvGrpSpPr>
                  <p:grpSpPr>
                    <a:xfrm>
                      <a:off x="3046378" y="2001206"/>
                      <a:ext cx="5586381" cy="2358491"/>
                      <a:chOff x="3259738" y="2184086"/>
                      <a:chExt cx="5586381" cy="2358491"/>
                    </a:xfrm>
                  </p:grpSpPr>
                  <p:cxnSp>
                    <p:nvCxnSpPr>
                      <p:cNvPr id="122" name="Straight Connector 121"/>
                      <p:cNvCxnSpPr/>
                      <p:nvPr/>
                    </p:nvCxnSpPr>
                    <p:spPr>
                      <a:xfrm>
                        <a:off x="3960111" y="2301475"/>
                        <a:ext cx="0" cy="2241102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3" name="Straight Connector 122"/>
                      <p:cNvCxnSpPr/>
                      <p:nvPr/>
                    </p:nvCxnSpPr>
                    <p:spPr>
                      <a:xfrm>
                        <a:off x="3960111" y="4542577"/>
                        <a:ext cx="4375034" cy="0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4" name="Straight Connector 123"/>
                      <p:cNvCxnSpPr/>
                      <p:nvPr/>
                    </p:nvCxnSpPr>
                    <p:spPr>
                      <a:xfrm>
                        <a:off x="3960111" y="2865503"/>
                        <a:ext cx="3879912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25" name="TextBox 124"/>
                      <p:cNvSpPr txBox="1"/>
                      <p:nvPr/>
                    </p:nvSpPr>
                    <p:spPr>
                      <a:xfrm>
                        <a:off x="3973161" y="2184086"/>
                        <a:ext cx="309700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16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T</a:t>
                        </a:r>
                        <a:endParaRPr lang="el-GR" sz="16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cxnSp>
                    <p:nvCxnSpPr>
                      <p:cNvPr id="126" name="Straight Connector 125"/>
                      <p:cNvCxnSpPr/>
                      <p:nvPr/>
                    </p:nvCxnSpPr>
                    <p:spPr>
                      <a:xfrm flipV="1">
                        <a:off x="3965227" y="3330463"/>
                        <a:ext cx="3867702" cy="909251"/>
                      </a:xfrm>
                      <a:prstGeom prst="line">
                        <a:avLst/>
                      </a:prstGeom>
                      <a:ln w="28575">
                        <a:solidFill>
                          <a:schemeClr val="accent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27" name="TextBox 126"/>
                      <p:cNvSpPr txBox="1"/>
                      <p:nvPr/>
                    </p:nvSpPr>
                    <p:spPr>
                      <a:xfrm>
                        <a:off x="7918237" y="2961067"/>
                        <a:ext cx="782587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1600" b="1" dirty="0" err="1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PP</a:t>
                        </a:r>
                        <a:r>
                          <a:rPr lang="en-US" sz="1600" b="1" baseline="-25000" dirty="0" err="1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cond</a:t>
                        </a:r>
                        <a:endParaRPr lang="el-GR" sz="16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cxnSp>
                    <p:nvCxnSpPr>
                      <p:cNvPr id="128" name="Straight Connector 127"/>
                      <p:cNvCxnSpPr/>
                      <p:nvPr/>
                    </p:nvCxnSpPr>
                    <p:spPr>
                      <a:xfrm>
                        <a:off x="7840023" y="2301475"/>
                        <a:ext cx="0" cy="2241102"/>
                      </a:xfrm>
                      <a:prstGeom prst="line">
                        <a:avLst/>
                      </a:prstGeom>
                      <a:ln w="12700">
                        <a:prstDash val="dash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29" name="TextBox 128"/>
                      <p:cNvSpPr txBox="1"/>
                      <p:nvPr/>
                    </p:nvSpPr>
                    <p:spPr>
                      <a:xfrm>
                        <a:off x="3259738" y="4000809"/>
                        <a:ext cx="630814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1600" b="1" dirty="0" err="1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T</a:t>
                        </a:r>
                        <a:r>
                          <a:rPr lang="en-US" sz="1600" b="1" baseline="-25000" dirty="0" err="1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cw,in</a:t>
                        </a:r>
                        <a:endParaRPr lang="el-GR" sz="16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cxnSp>
                    <p:nvCxnSpPr>
                      <p:cNvPr id="130" name="Straight Connector 129"/>
                      <p:cNvCxnSpPr/>
                      <p:nvPr/>
                    </p:nvCxnSpPr>
                    <p:spPr>
                      <a:xfrm>
                        <a:off x="3960111" y="4247331"/>
                        <a:ext cx="4078989" cy="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1" name="TextBox 130"/>
                      <p:cNvSpPr txBox="1"/>
                      <p:nvPr/>
                    </p:nvSpPr>
                    <p:spPr>
                      <a:xfrm>
                        <a:off x="7916313" y="3662256"/>
                        <a:ext cx="929806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ΔΤ</a:t>
                        </a:r>
                        <a:r>
                          <a:rPr lang="en-US" sz="1600" baseline="-25000" dirty="0" err="1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cw,cond</a:t>
                        </a:r>
                        <a:endParaRPr lang="el-GR" sz="16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cxnSp>
                    <p:nvCxnSpPr>
                      <p:cNvPr id="132" name="Straight Arrow Connector 131"/>
                      <p:cNvCxnSpPr/>
                      <p:nvPr/>
                    </p:nvCxnSpPr>
                    <p:spPr>
                      <a:xfrm>
                        <a:off x="7916313" y="3341895"/>
                        <a:ext cx="0" cy="916868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3" name="Straight Connector 132"/>
                      <p:cNvCxnSpPr/>
                      <p:nvPr/>
                    </p:nvCxnSpPr>
                    <p:spPr>
                      <a:xfrm flipV="1">
                        <a:off x="3995126" y="2542270"/>
                        <a:ext cx="3851991" cy="1255776"/>
                      </a:xfrm>
                      <a:prstGeom prst="line">
                        <a:avLst/>
                      </a:prstGeom>
                      <a:ln w="285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4" name="Oval 133"/>
                      <p:cNvSpPr/>
                      <p:nvPr/>
                    </p:nvSpPr>
                    <p:spPr>
                      <a:xfrm>
                        <a:off x="7788694" y="2826371"/>
                        <a:ext cx="83017" cy="83017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 sz="200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5" name="Oval 134"/>
                      <p:cNvSpPr/>
                      <p:nvPr/>
                    </p:nvSpPr>
                    <p:spPr>
                      <a:xfrm>
                        <a:off x="3918601" y="3751115"/>
                        <a:ext cx="83017" cy="83017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 sz="200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cxnSp>
                    <p:nvCxnSpPr>
                      <p:cNvPr id="136" name="Straight Arrow Connector 135"/>
                      <p:cNvCxnSpPr/>
                      <p:nvPr/>
                    </p:nvCxnSpPr>
                    <p:spPr>
                      <a:xfrm>
                        <a:off x="7916313" y="2909388"/>
                        <a:ext cx="0" cy="398422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7" name="Straight Arrow Connector 136"/>
                      <p:cNvCxnSpPr/>
                      <p:nvPr/>
                    </p:nvCxnSpPr>
                    <p:spPr>
                      <a:xfrm>
                        <a:off x="4017655" y="3816144"/>
                        <a:ext cx="0" cy="398422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38" name="Oval 137"/>
                      <p:cNvSpPr/>
                      <p:nvPr/>
                    </p:nvSpPr>
                    <p:spPr>
                      <a:xfrm>
                        <a:off x="3918740" y="2816120"/>
                        <a:ext cx="83017" cy="83017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 sz="200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" name="Oval 138"/>
                      <p:cNvSpPr/>
                      <p:nvPr/>
                    </p:nvSpPr>
                    <p:spPr>
                      <a:xfrm>
                        <a:off x="3914386" y="4192464"/>
                        <a:ext cx="83017" cy="83017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 sz="200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cxnSp>
                    <p:nvCxnSpPr>
                      <p:cNvPr id="140" name="Straight Connector 139"/>
                      <p:cNvCxnSpPr/>
                      <p:nvPr/>
                    </p:nvCxnSpPr>
                    <p:spPr>
                      <a:xfrm>
                        <a:off x="7809696" y="3330463"/>
                        <a:ext cx="229404" cy="0"/>
                      </a:xfrm>
                      <a:prstGeom prst="line">
                        <a:avLst/>
                      </a:prstGeom>
                      <a:ln w="12700"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41" name="Oval 140"/>
                      <p:cNvSpPr/>
                      <p:nvPr/>
                    </p:nvSpPr>
                    <p:spPr>
                      <a:xfrm>
                        <a:off x="7800197" y="2503009"/>
                        <a:ext cx="83017" cy="83017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 sz="200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121" name="TextBox 120"/>
                    <p:cNvSpPr txBox="1"/>
                    <p:nvPr/>
                  </p:nvSpPr>
                  <p:spPr>
                    <a:xfrm rot="20905724">
                      <a:off x="5152012" y="3228798"/>
                      <a:ext cx="1508746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b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cooling water</a:t>
                      </a:r>
                      <a:endParaRPr lang="el-GR" sz="1600" b="1" baseline="-250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54" name="TextBox 153"/>
                  <p:cNvSpPr txBox="1"/>
                  <p:nvPr/>
                </p:nvSpPr>
                <p:spPr>
                  <a:xfrm>
                    <a:off x="2863243" y="4487375"/>
                    <a:ext cx="78899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</a:t>
                    </a:r>
                    <a:r>
                      <a:rPr lang="en-US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hs</a:t>
                    </a:r>
                    <a:r>
                      <a:rPr lang="el-GR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,</a:t>
                    </a:r>
                    <a:r>
                      <a:rPr lang="en-US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out</a:t>
                    </a:r>
                    <a:endParaRPr lang="el-GR" b="1" baseline="-25000" dirty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63" name="Straight Arrow Connector 162"/>
                  <p:cNvCxnSpPr/>
                  <p:nvPr/>
                </p:nvCxnSpPr>
                <p:spPr>
                  <a:xfrm>
                    <a:off x="3645715" y="4290812"/>
                    <a:ext cx="0" cy="942549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3" name="Group 2"/>
          <p:cNvGrpSpPr/>
          <p:nvPr/>
        </p:nvGrpSpPr>
        <p:grpSpPr>
          <a:xfrm>
            <a:off x="3807992" y="1611004"/>
            <a:ext cx="5066679" cy="2378304"/>
            <a:chOff x="3645715" y="1286762"/>
            <a:chExt cx="5066679" cy="2378304"/>
          </a:xfrm>
        </p:grpSpPr>
        <p:grpSp>
          <p:nvGrpSpPr>
            <p:cNvPr id="91" name="Group 90"/>
            <p:cNvGrpSpPr/>
            <p:nvPr/>
          </p:nvGrpSpPr>
          <p:grpSpPr>
            <a:xfrm>
              <a:off x="3645715" y="1286762"/>
              <a:ext cx="5066679" cy="2378304"/>
              <a:chOff x="3280348" y="648591"/>
              <a:chExt cx="5066678" cy="2378303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3280348" y="648591"/>
                <a:ext cx="5066678" cy="2378303"/>
                <a:chOff x="3269602" y="2322578"/>
                <a:chExt cx="5066678" cy="2378303"/>
              </a:xfrm>
            </p:grpSpPr>
            <p:cxnSp>
              <p:nvCxnSpPr>
                <p:cNvPr id="96" name="Straight Connector 95"/>
                <p:cNvCxnSpPr>
                  <a:stCxn id="102" idx="0"/>
                </p:cNvCxnSpPr>
                <p:nvPr/>
              </p:nvCxnSpPr>
              <p:spPr>
                <a:xfrm flipH="1">
                  <a:off x="3746751" y="2385585"/>
                  <a:ext cx="138" cy="197411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3746751" y="4359697"/>
                  <a:ext cx="4589529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8" name="TextBox 97"/>
                <p:cNvSpPr txBox="1"/>
                <p:nvPr/>
              </p:nvSpPr>
              <p:spPr>
                <a:xfrm>
                  <a:off x="3269602" y="2322578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endParaRPr lang="el-GR" b="1" baseline="-25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3735381" y="2691910"/>
                  <a:ext cx="73609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PP</a:t>
                  </a:r>
                  <a:r>
                    <a:rPr lang="en-US" sz="1600" b="1" baseline="-25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heat</a:t>
                  </a:r>
                  <a:endParaRPr lang="el-GR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3746751" y="4064451"/>
                  <a:ext cx="3878951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Oval 100"/>
                <p:cNvSpPr/>
                <p:nvPr/>
              </p:nvSpPr>
              <p:spPr>
                <a:xfrm>
                  <a:off x="3705099" y="3078969"/>
                  <a:ext cx="83017" cy="8301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>
                  <a:off x="3705380" y="2385585"/>
                  <a:ext cx="83017" cy="8301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5425251" y="4331549"/>
                  <a:ext cx="7232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heat </a:t>
                  </a:r>
                  <a:endParaRPr lang="el-GR" b="1" baseline="-25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4407358" y="3120478"/>
                  <a:ext cx="854630" cy="9211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>
                  <a:stCxn id="102" idx="6"/>
                </p:cNvCxnSpPr>
                <p:nvPr/>
              </p:nvCxnSpPr>
              <p:spPr>
                <a:xfrm>
                  <a:off x="3788397" y="2427094"/>
                  <a:ext cx="4547883" cy="192121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/>
                <p:cNvCxnSpPr/>
                <p:nvPr/>
              </p:nvCxnSpPr>
              <p:spPr>
                <a:xfrm>
                  <a:off x="4394594" y="2726508"/>
                  <a:ext cx="0" cy="35945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>
                  <a:endCxn id="101" idx="5"/>
                </p:cNvCxnSpPr>
                <p:nvPr/>
              </p:nvCxnSpPr>
              <p:spPr>
                <a:xfrm flipH="1" flipV="1">
                  <a:off x="3775958" y="3149828"/>
                  <a:ext cx="1151664" cy="210580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/>
                <p:nvPr/>
              </p:nvCxnSpPr>
              <p:spPr>
                <a:xfrm>
                  <a:off x="4932755" y="2967855"/>
                  <a:ext cx="0" cy="35945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H="1" flipV="1">
                  <a:off x="4927624" y="3359341"/>
                  <a:ext cx="663551" cy="691371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>
                  <a:stCxn id="101" idx="6"/>
                </p:cNvCxnSpPr>
                <p:nvPr/>
              </p:nvCxnSpPr>
              <p:spPr>
                <a:xfrm>
                  <a:off x="3788116" y="3120478"/>
                  <a:ext cx="63148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5259399" y="3078969"/>
                  <a:ext cx="0" cy="1280728"/>
                </a:xfrm>
                <a:prstGeom prst="line">
                  <a:avLst/>
                </a:prstGeom>
                <a:ln w="1270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5597536" y="3195638"/>
                  <a:ext cx="0" cy="1157942"/>
                </a:xfrm>
                <a:prstGeom prst="line">
                  <a:avLst/>
                </a:prstGeom>
                <a:ln w="1270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Oval 112"/>
                <p:cNvSpPr/>
                <p:nvPr/>
              </p:nvSpPr>
              <p:spPr>
                <a:xfrm>
                  <a:off x="5217890" y="2997697"/>
                  <a:ext cx="83017" cy="8301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5552678" y="3151730"/>
                  <a:ext cx="83017" cy="8301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3746751" y="3039205"/>
                  <a:ext cx="2401775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3732768" y="3193239"/>
                  <a:ext cx="241575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TextBox 116"/>
                <p:cNvSpPr txBox="1"/>
                <p:nvPr/>
              </p:nvSpPr>
              <p:spPr>
                <a:xfrm>
                  <a:off x="5609976" y="4031482"/>
                  <a:ext cx="81945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Q</a:t>
                  </a:r>
                  <a:r>
                    <a:rPr lang="en-US" sz="1400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ORC,in,2</a:t>
                  </a:r>
                  <a:endParaRPr lang="el-GR" sz="1400" baseline="-25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4427505" y="4021418"/>
                  <a:ext cx="81945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Q</a:t>
                  </a:r>
                  <a:r>
                    <a:rPr lang="en-US" sz="1400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ORC,in,1</a:t>
                  </a:r>
                  <a:endParaRPr lang="el-GR" sz="1400" baseline="-25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93" name="TextBox 92"/>
              <p:cNvSpPr txBox="1"/>
              <p:nvPr/>
            </p:nvSpPr>
            <p:spPr>
              <a:xfrm rot="1477419">
                <a:off x="3823468" y="760368"/>
                <a:ext cx="20665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heat source stream</a:t>
                </a:r>
                <a:endParaRPr lang="el-GR" sz="1600" b="1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5562470" y="1926251"/>
                <a:ext cx="9268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mixture</a:t>
                </a:r>
                <a:endParaRPr lang="el-GR" sz="1600" b="1" baseline="-25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784208" y="1850263"/>
                <a:ext cx="11208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pure fluid</a:t>
                </a:r>
                <a:endParaRPr lang="el-GR" sz="16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4" name="TextBox 163"/>
            <p:cNvSpPr txBox="1"/>
            <p:nvPr/>
          </p:nvSpPr>
          <p:spPr>
            <a:xfrm>
              <a:off x="6710418" y="1903040"/>
              <a:ext cx="788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b="1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hs</a:t>
              </a:r>
              <a:r>
                <a:rPr lang="el-GR" b="1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en-US" b="1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</a:t>
              </a:r>
              <a:endParaRPr lang="el-GR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5" name="Straight Arrow Connector 164"/>
            <p:cNvCxnSpPr/>
            <p:nvPr/>
          </p:nvCxnSpPr>
          <p:spPr>
            <a:xfrm>
              <a:off x="6660232" y="1989123"/>
              <a:ext cx="0" cy="20263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Rectangle 166"/>
          <p:cNvSpPr/>
          <p:nvPr/>
        </p:nvSpPr>
        <p:spPr>
          <a:xfrm>
            <a:off x="524276" y="3480924"/>
            <a:ext cx="2103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n-US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hsu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increase</a:t>
            </a:r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Methodology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353" y="1180120"/>
            <a:ext cx="492769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Standard ORC layout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7 working fluids: 3 HCs, 2 HFOs,  CO</a:t>
            </a:r>
            <a:r>
              <a:rPr lang="en-US" baseline="-25000" dirty="0" smtClean="0"/>
              <a:t>2</a:t>
            </a:r>
            <a:r>
              <a:rPr lang="en-US" dirty="0" smtClean="0"/>
              <a:t> and 1 HFC</a:t>
            </a:r>
            <a:endParaRPr lang="el-GR" baseline="-2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005977"/>
              </p:ext>
            </p:extLst>
          </p:nvPr>
        </p:nvGraphicFramePr>
        <p:xfrm>
          <a:off x="611560" y="2163486"/>
          <a:ext cx="7902266" cy="2108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2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6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60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0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60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60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01418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Working fluid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p</a:t>
                      </a:r>
                      <a:r>
                        <a:rPr lang="en-US" sz="1600" baseline="-25000">
                          <a:effectLst/>
                        </a:rPr>
                        <a:t>cr</a:t>
                      </a:r>
                      <a:r>
                        <a:rPr lang="en-US" sz="1600">
                          <a:effectLst/>
                        </a:rPr>
                        <a:t> (bar</a:t>
                      </a:r>
                      <a:r>
                        <a:rPr lang="en-US" sz="1600" baseline="-2500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r>
                        <a:rPr lang="en-US" sz="1600" baseline="-25000">
                          <a:effectLst/>
                        </a:rPr>
                        <a:t>cr</a:t>
                      </a:r>
                      <a:r>
                        <a:rPr lang="en-US" sz="1600">
                          <a:effectLst/>
                        </a:rPr>
                        <a:t> (°C)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ODP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GWP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Type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14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</a:rPr>
                        <a:t>n-pentane (R601)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33.7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196.6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HC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914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</a:rPr>
                        <a:t>Isobutane (R600a)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36.5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134.7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HC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914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</a:rPr>
                        <a:t>p</a:t>
                      </a:r>
                      <a:r>
                        <a:rPr lang="en-US" sz="1600" b="0" dirty="0" smtClean="0">
                          <a:effectLst/>
                        </a:rPr>
                        <a:t>ropylene </a:t>
                      </a:r>
                      <a:r>
                        <a:rPr lang="en-US" sz="1600" b="0" dirty="0">
                          <a:effectLst/>
                        </a:rPr>
                        <a:t>(R1270)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46.2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91.9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1.8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HC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extLst>
                  <a:ext uri="{0D108BD9-81ED-4DB2-BD59-A6C34878D82A}">
                    <a16:rowId xmlns:a16="http://schemas.microsoft.com/office/drawing/2014/main" xmlns="" val="2024818674"/>
                  </a:ext>
                </a:extLst>
              </a:tr>
              <a:tr h="20914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</a:rPr>
                        <a:t>R1234ze(E)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33.4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109.4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HFO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14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</a:rPr>
                        <a:t>R1234yf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33.8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94.7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HFO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914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</a:rPr>
                        <a:t>CO</a:t>
                      </a:r>
                      <a:r>
                        <a:rPr lang="en-US" sz="1600" b="0" baseline="-25000" dirty="0">
                          <a:effectLst/>
                        </a:rPr>
                        <a:t>2</a:t>
                      </a:r>
                      <a:r>
                        <a:rPr lang="en-US" sz="1600" b="0" dirty="0">
                          <a:effectLst/>
                        </a:rPr>
                        <a:t> (R744)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73.8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31.0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–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14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R32 (R-410</a:t>
                      </a:r>
                      <a:r>
                        <a:rPr lang="en-US" sz="1600" b="0" baseline="0" dirty="0" smtClean="0">
                          <a:effectLst/>
                        </a:rPr>
                        <a:t>a repl.</a:t>
                      </a:r>
                      <a:r>
                        <a:rPr lang="en-US" sz="1600" b="0" dirty="0" smtClean="0">
                          <a:effectLst/>
                        </a:rPr>
                        <a:t>)</a:t>
                      </a: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57.8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78.1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675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HFC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4116" marR="94116" marT="0" marB="0"/>
                </a:tc>
                <a:extLst>
                  <a:ext uri="{0D108BD9-81ED-4DB2-BD59-A6C34878D82A}">
                    <a16:rowId xmlns:a16="http://schemas.microsoft.com/office/drawing/2014/main" xmlns="" val="176566525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2898" y="4509120"/>
            <a:ext cx="834222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Concentration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/>
              <a:t>ratios </a:t>
            </a:r>
            <a:r>
              <a:rPr lang="en-US" dirty="0" smtClean="0"/>
              <a:t>ranging </a:t>
            </a:r>
            <a:r>
              <a:rPr lang="en-US" dirty="0"/>
              <a:t>from 10/90 to </a:t>
            </a:r>
            <a:r>
              <a:rPr lang="en-US" dirty="0" smtClean="0"/>
              <a:t>90/10</a:t>
            </a:r>
          </a:p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Evaporation pressures: 2 to 42 bar, increments of 4 </a:t>
            </a:r>
            <a:r>
              <a:rPr lang="en-US" dirty="0" smtClean="0"/>
              <a:t>bar</a:t>
            </a:r>
            <a:endParaRPr lang="el-GR" b="1" dirty="0"/>
          </a:p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Examined </a:t>
            </a:r>
            <a:r>
              <a:rPr lang="en-US" dirty="0"/>
              <a:t>heat source temperatures : 100-300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US" dirty="0" smtClean="0"/>
              <a:t>C</a:t>
            </a:r>
            <a:r>
              <a:rPr lang="el-GR" dirty="0" smtClean="0"/>
              <a:t>, </a:t>
            </a:r>
            <a:r>
              <a:rPr lang="en-US" dirty="0" smtClean="0"/>
              <a:t>increments of 10 K</a:t>
            </a:r>
          </a:p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AspenPlus</a:t>
            </a:r>
            <a:r>
              <a:rPr lang="en-US" baseline="30000" dirty="0" smtClean="0"/>
              <a:t>TM</a:t>
            </a:r>
            <a:r>
              <a:rPr lang="en-US" dirty="0" smtClean="0"/>
              <a:t> </a:t>
            </a:r>
            <a:r>
              <a:rPr lang="en-US" dirty="0"/>
              <a:t>model, PR-BM Property </a:t>
            </a:r>
            <a:r>
              <a:rPr lang="en-US" dirty="0" smtClean="0"/>
              <a:t>method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206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C:\Users\kostas\Dropbox\Phd-Work\Working\phd dissertation\Chapter 5 Zeotropic\Diagram Aspe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4" y="3522905"/>
            <a:ext cx="5645957" cy="287991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Methodology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300192" y="1484784"/>
            <a:ext cx="3013433" cy="795297"/>
            <a:chOff x="5471381" y="2756682"/>
            <a:chExt cx="3013433" cy="795298"/>
          </a:xfrm>
        </p:grpSpPr>
        <p:sp>
          <p:nvSpPr>
            <p:cNvPr id="11" name="Rectangle 10"/>
            <p:cNvSpPr/>
            <p:nvPr/>
          </p:nvSpPr>
          <p:spPr>
            <a:xfrm>
              <a:off x="6070048" y="3136325"/>
              <a:ext cx="1245470" cy="415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71381" y="2756682"/>
              <a:ext cx="301343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dirty="0" smtClean="0">
                  <a:cs typeface="Arial" panose="020B0604020202020204" pitchFamily="34" charset="0"/>
                </a:rPr>
                <a:t>2 </a:t>
              </a:r>
              <a:r>
                <a:rPr lang="en-US" dirty="0">
                  <a:cs typeface="Arial" panose="020B0604020202020204" pitchFamily="34" charset="0"/>
                </a:rPr>
                <a:t>optimization variables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61675" y="3070219"/>
              <a:ext cx="132573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000" dirty="0">
                  <a:cs typeface="Arial" panose="020B0604020202020204" pitchFamily="34" charset="0"/>
                </a:rPr>
                <a:t>p</a:t>
              </a:r>
              <a:r>
                <a:rPr lang="en-US" sz="2000" baseline="-25000" dirty="0">
                  <a:cs typeface="Arial" panose="020B0604020202020204" pitchFamily="34" charset="0"/>
                </a:rPr>
                <a:t>evap</a:t>
              </a:r>
            </a:p>
          </p:txBody>
        </p:sp>
      </p:grpSp>
      <p:sp>
        <p:nvSpPr>
          <p:cNvPr id="14" name="Right Arrow 13"/>
          <p:cNvSpPr/>
          <p:nvPr/>
        </p:nvSpPr>
        <p:spPr>
          <a:xfrm rot="5400000">
            <a:off x="7311126" y="2362465"/>
            <a:ext cx="430139" cy="561427"/>
          </a:xfrm>
          <a:prstGeom prst="rightArrow">
            <a:avLst>
              <a:gd name="adj1" fmla="val 44244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5" name="Group 14"/>
          <p:cNvGrpSpPr/>
          <p:nvPr/>
        </p:nvGrpSpPr>
        <p:grpSpPr>
          <a:xfrm>
            <a:off x="6433447" y="2963848"/>
            <a:ext cx="2446863" cy="731545"/>
            <a:chOff x="6492869" y="4729868"/>
            <a:chExt cx="2446862" cy="731544"/>
          </a:xfrm>
        </p:grpSpPr>
        <p:grpSp>
          <p:nvGrpSpPr>
            <p:cNvPr id="16" name="Group 15"/>
            <p:cNvGrpSpPr/>
            <p:nvPr/>
          </p:nvGrpSpPr>
          <p:grpSpPr>
            <a:xfrm>
              <a:off x="6492869" y="4729868"/>
              <a:ext cx="2446862" cy="731544"/>
              <a:chOff x="6281856" y="4717671"/>
              <a:chExt cx="2446862" cy="73154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281856" y="4717671"/>
                <a:ext cx="2217834" cy="73154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433416" y="4733648"/>
                <a:ext cx="229530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dirty="0">
                    <a:cs typeface="Arial" panose="020B0604020202020204" pitchFamily="34" charset="0"/>
                  </a:rPr>
                  <a:t>Goal: </a:t>
                </a:r>
                <a:r>
                  <a:rPr lang="en-US" dirty="0" smtClean="0">
                    <a:cs typeface="Arial" panose="020B0604020202020204" pitchFamily="34" charset="0"/>
                  </a:rPr>
                  <a:t>maximization</a:t>
                </a:r>
                <a:endParaRPr lang="en-US" dirty="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7353646" y="5035640"/>
              <a:ext cx="4547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l-GR" dirty="0">
                  <a:cs typeface="Arial" panose="020B0604020202020204" pitchFamily="34" charset="0"/>
                </a:rPr>
                <a:t>η</a:t>
              </a:r>
              <a:r>
                <a:rPr lang="en-US" baseline="-25000" dirty="0">
                  <a:cs typeface="Arial" panose="020B0604020202020204" pitchFamily="34" charset="0"/>
                </a:rPr>
                <a:t>ex</a:t>
              </a:r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8460" y="3898603"/>
            <a:ext cx="1306268" cy="86692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732659" y="187009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42605"/>
              </p:ext>
            </p:extLst>
          </p:nvPr>
        </p:nvGraphicFramePr>
        <p:xfrm>
          <a:off x="410684" y="930057"/>
          <a:ext cx="4377340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2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1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Parameter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b="0">
                          <a:effectLst/>
                        </a:rPr>
                        <a:t>Value</a:t>
                      </a:r>
                      <a:endParaRPr lang="el-G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Expander isentropic efficiency (–)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0.75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Pump isentropic efficiency (–)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0.80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Pump motor isentropic efficiency (–)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0.85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Generator efficiency (–)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0.95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Cooling water inlet temperature (°C)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20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Cooling water temperature increase (K)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15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Evaporator pinch point (K)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10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0">
                          <a:effectLst/>
                        </a:rPr>
                        <a:t>Condenser pinch point (K)</a:t>
                      </a:r>
                      <a:endParaRPr lang="el-G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10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0">
                          <a:effectLst/>
                        </a:rPr>
                        <a:t>Maximum superheating (K)</a:t>
                      </a:r>
                      <a:endParaRPr lang="el-G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</a:rPr>
                        <a:t>10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755576" y="4045217"/>
            <a:ext cx="2352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u="sng" dirty="0" smtClean="0"/>
              <a:t>AspenPlus</a:t>
            </a:r>
            <a:r>
              <a:rPr lang="en-US" u="sng" baseline="30000" dirty="0" smtClean="0"/>
              <a:t>TM  </a:t>
            </a:r>
            <a:r>
              <a:rPr lang="en-US" u="sng" dirty="0" smtClean="0"/>
              <a:t>flowsheet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852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Results and discussion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pic>
        <p:nvPicPr>
          <p:cNvPr id="19" name="Picture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686354"/>
            <a:ext cx="3929882" cy="2408864"/>
          </a:xfrm>
          <a:prstGeom prst="rect">
            <a:avLst/>
          </a:prstGeom>
          <a:noFill/>
        </p:spPr>
      </p:pic>
      <p:pic>
        <p:nvPicPr>
          <p:cNvPr id="20" name="Picture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686818"/>
            <a:ext cx="3931200" cy="24084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1187624" y="1451112"/>
            <a:ext cx="1631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Pure fluid ORCs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780759" y="1451112"/>
            <a:ext cx="1614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Zeotropic ORCs</a:t>
            </a:r>
            <a:endParaRPr lang="en-US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23528" y="980728"/>
            <a:ext cx="806489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200" dirty="0" smtClean="0">
                <a:solidFill>
                  <a:srgbClr val="2F388E"/>
                </a:solidFill>
              </a:rPr>
              <a:t>Maximum exergetic efficiency of optimised cycles</a:t>
            </a:r>
            <a:endParaRPr lang="el-GR" sz="2200" dirty="0">
              <a:solidFill>
                <a:srgbClr val="2F388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2898" y="4149080"/>
            <a:ext cx="834222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PORCs: n-pentane most favourable for T&gt;200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°C, R1234yf, R1234ze(E) and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isobutane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favourable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successively at lower temperatures</a:t>
            </a:r>
            <a:endParaRPr lang="en-US" dirty="0" smtClean="0"/>
          </a:p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ZORCs: n-pentane mixtures superior throughout whole temperature range followed by isobutane, R1234ze(E) and R1234yf mixtures</a:t>
            </a:r>
          </a:p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R32 exhibits lowest performance in both configurations</a:t>
            </a:r>
          </a:p>
          <a:p>
            <a:pPr marL="342891" indent="-34289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does not lead to feasible PORC within examined temperature range</a:t>
            </a:r>
          </a:p>
        </p:txBody>
      </p:sp>
    </p:spTree>
    <p:extLst>
      <p:ext uri="{BB962C8B-B14F-4D97-AF65-F5344CB8AC3E}">
        <p14:creationId xmlns:p14="http://schemas.microsoft.com/office/powerpoint/2010/main" val="25390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6264696" cy="5620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388E"/>
                </a:solidFill>
              </a:rPr>
              <a:t>Results and discussion</a:t>
            </a:r>
            <a:endParaRPr lang="el-GR" dirty="0">
              <a:solidFill>
                <a:srgbClr val="2F388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F9F6-5F15-43B4-A709-A781D0AD05D2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5th International Seminar on ORC Power Systems</a:t>
            </a:r>
          </a:p>
          <a:p>
            <a:pPr algn="ctr"/>
            <a:r>
              <a:rPr lang="en-US" sz="1200" b="1" dirty="0" smtClean="0">
                <a:solidFill>
                  <a:srgbClr val="2FAAE1"/>
                </a:solidFill>
              </a:rPr>
              <a:t>Athens Greece</a:t>
            </a:r>
            <a:endParaRPr lang="el-GR" sz="1200" b="1" dirty="0">
              <a:solidFill>
                <a:srgbClr val="2FAAE1"/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23528" y="980728"/>
            <a:ext cx="806489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200" dirty="0" smtClean="0">
                <a:solidFill>
                  <a:srgbClr val="2F388E"/>
                </a:solidFill>
              </a:rPr>
              <a:t>Maximum exergetic efficiency of optimised cycles</a:t>
            </a:r>
            <a:endParaRPr lang="el-GR" sz="2200" dirty="0">
              <a:solidFill>
                <a:srgbClr val="2F388E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60188"/>
              </p:ext>
            </p:extLst>
          </p:nvPr>
        </p:nvGraphicFramePr>
        <p:xfrm>
          <a:off x="467544" y="1484777"/>
          <a:ext cx="8424936" cy="4104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95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73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73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88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88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271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97357"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T</a:t>
                      </a:r>
                      <a:r>
                        <a:rPr lang="en-US" sz="1600" baseline="-25000" dirty="0">
                          <a:effectLst/>
                        </a:rPr>
                        <a:t>hs</a:t>
                      </a:r>
                      <a:r>
                        <a:rPr lang="en-US" sz="1600" dirty="0">
                          <a:effectLst/>
                        </a:rPr>
                        <a:t> ( °C)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ZORCs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PORCs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72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η</a:t>
                      </a:r>
                      <a:r>
                        <a:rPr lang="en-US" sz="1600" b="1" baseline="-25000" dirty="0" err="1">
                          <a:effectLst/>
                        </a:rPr>
                        <a:t>ex</a:t>
                      </a:r>
                      <a:r>
                        <a:rPr lang="en-US" sz="1600" b="1" dirty="0">
                          <a:effectLst/>
                        </a:rPr>
                        <a:t> (%)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</a:rPr>
                        <a:t>Working fluid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b="1">
                          <a:effectLst/>
                        </a:rPr>
                        <a:t>C</a:t>
                      </a:r>
                      <a:r>
                        <a:rPr lang="en-US" sz="1600" b="1" baseline="-25000">
                          <a:effectLst/>
                        </a:rPr>
                        <a:t>opt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b="1">
                          <a:effectLst/>
                        </a:rPr>
                        <a:t>p</a:t>
                      </a:r>
                      <a:r>
                        <a:rPr lang="en-US" sz="1600" b="1" baseline="-25000">
                          <a:effectLst/>
                        </a:rPr>
                        <a:t>ev</a:t>
                      </a:r>
                      <a:r>
                        <a:rPr lang="en-US" sz="1600" b="1">
                          <a:effectLst/>
                        </a:rPr>
                        <a:t> (bar)</a:t>
                      </a:r>
                      <a:endParaRPr lang="el-GR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η</a:t>
                      </a:r>
                      <a:r>
                        <a:rPr lang="en-US" sz="1600" b="1" baseline="-25000" dirty="0" err="1">
                          <a:effectLst/>
                        </a:rPr>
                        <a:t>ex</a:t>
                      </a:r>
                      <a:r>
                        <a:rPr lang="en-US" sz="1600" b="1" dirty="0">
                          <a:effectLst/>
                        </a:rPr>
                        <a:t> (%)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</a:rPr>
                        <a:t>Working fluid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p</a:t>
                      </a:r>
                      <a:r>
                        <a:rPr lang="en-US" sz="1600" b="1" baseline="-25000" dirty="0" err="1">
                          <a:effectLst/>
                        </a:rPr>
                        <a:t>ev</a:t>
                      </a:r>
                      <a:r>
                        <a:rPr lang="en-US" sz="1600" b="1" dirty="0">
                          <a:effectLst/>
                        </a:rPr>
                        <a:t> (bar)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2.66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n-pentane/isobutane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0.4/0.6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1.64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isobutane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7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120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4.39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n-pentane/isobutane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0.6/0.4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3.14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isobutane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7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140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6.48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n-pentane/isobutane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0.3/0.7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5.36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R1234ze(E)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7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160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9.19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n-pentane/R1234ze(E)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0.1/0.9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7.86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R1234ze(E)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7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180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12.11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n-pentane/R1234ze(E)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0.2/0.8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34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10.91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isobutane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7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14.99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n-pentane/isobutane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0.2/0.8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13.11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isobutane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220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17.40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n-pentane/isobutane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0.3/0.7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15.77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7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240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20.05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n-pentane/isobutane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0.8/0.2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19.14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7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260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22.03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n-pentane/isobutane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0.8/0.2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21.55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7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280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23.05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n-pentane/R1234ze(E)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0.9/0.1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22.88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7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300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23.46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n-pentane/isobutane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0.9/0.1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23.48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n-pentane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67544" y="5688527"/>
            <a:ext cx="82912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n</a:t>
            </a:r>
            <a:r>
              <a:rPr lang="en-US" b="1" dirty="0" smtClean="0"/>
              <a:t>-pentane/isobutane mixtures </a:t>
            </a:r>
            <a:r>
              <a:rPr lang="en-US" b="1" dirty="0" err="1" smtClean="0"/>
              <a:t>favourable</a:t>
            </a:r>
            <a:r>
              <a:rPr lang="en-US" b="1" dirty="0" smtClean="0"/>
              <a:t> over along range of temperatures</a:t>
            </a:r>
          </a:p>
          <a:p>
            <a:pPr>
              <a:spcAft>
                <a:spcPts val="1200"/>
              </a:spcAft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43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758</TotalTime>
  <Words>1208</Words>
  <Application>Microsoft Office PowerPoint</Application>
  <PresentationFormat>On-screen Show (4:3)</PresentationFormat>
  <Paragraphs>438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Equation</vt:lpstr>
      <vt:lpstr>PowerPoint Presentation</vt:lpstr>
      <vt:lpstr>Contents</vt:lpstr>
      <vt:lpstr>Motivation</vt:lpstr>
      <vt:lpstr>Motivation</vt:lpstr>
      <vt:lpstr>Motivation</vt:lpstr>
      <vt:lpstr>Methodology</vt:lpstr>
      <vt:lpstr>Methodology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Conclusions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keywords>SWS Heating</cp:keywords>
  <cp:lastModifiedBy>kostas</cp:lastModifiedBy>
  <cp:revision>93</cp:revision>
  <dcterms:created xsi:type="dcterms:W3CDTF">2018-09-06T12:50:37Z</dcterms:created>
  <dcterms:modified xsi:type="dcterms:W3CDTF">2019-09-13T14:41:05Z</dcterms:modified>
</cp:coreProperties>
</file>