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67" r:id="rId3"/>
    <p:sldId id="365" r:id="rId4"/>
    <p:sldId id="375" r:id="rId5"/>
    <p:sldId id="368" r:id="rId6"/>
    <p:sldId id="371" r:id="rId7"/>
    <p:sldId id="387" r:id="rId8"/>
    <p:sldId id="390" r:id="rId9"/>
    <p:sldId id="391" r:id="rId10"/>
    <p:sldId id="392" r:id="rId11"/>
    <p:sldId id="361" r:id="rId12"/>
    <p:sldId id="362" r:id="rId13"/>
    <p:sldId id="359" r:id="rId14"/>
    <p:sldId id="355" r:id="rId15"/>
    <p:sldId id="353" r:id="rId16"/>
    <p:sldId id="317" r:id="rId17"/>
    <p:sldId id="328" r:id="rId18"/>
    <p:sldId id="329" r:id="rId19"/>
    <p:sldId id="340" r:id="rId20"/>
  </p:sldIdLst>
  <p:sldSz cx="9144000" cy="6858000" type="screen4x3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114725-132F-4D4C-90B1-EAA1BA4A6FEA}">
          <p14:sldIdLst>
            <p14:sldId id="256"/>
          </p14:sldIdLst>
        </p14:section>
        <p14:section name="motivation" id="{F0F9B50F-F7F2-4CEE-98FC-07C9D9E0447A}">
          <p14:sldIdLst>
            <p14:sldId id="367"/>
            <p14:sldId id="365"/>
            <p14:sldId id="375"/>
            <p14:sldId id="368"/>
            <p14:sldId id="371"/>
          </p14:sldIdLst>
        </p14:section>
        <p14:section name="operating regime" id="{74B9A70C-913A-4051-AF91-20FA7157C2E5}">
          <p14:sldIdLst>
            <p14:sldId id="387"/>
            <p14:sldId id="390"/>
            <p14:sldId id="391"/>
          </p14:sldIdLst>
        </p14:section>
        <p14:section name="uq definition" id="{1B8A47FB-94DC-446D-BDFC-089FCB1CAB71}">
          <p14:sldIdLst>
            <p14:sldId id="392"/>
            <p14:sldId id="361"/>
            <p14:sldId id="362"/>
          </p14:sldIdLst>
        </p14:section>
        <p14:section name="results" id="{F275774E-30C2-4ACB-AADD-F7D3DA63AB1E}">
          <p14:sldIdLst>
            <p14:sldId id="359"/>
            <p14:sldId id="355"/>
            <p14:sldId id="353"/>
          </p14:sldIdLst>
        </p14:section>
        <p14:section name="conclusion" id="{9EC6A11A-8595-4384-9320-1719FF8A54D6}">
          <p14:sldIdLst>
            <p14:sldId id="317"/>
            <p14:sldId id="328"/>
            <p14:sldId id="329"/>
          </p14:sldIdLst>
        </p14:section>
        <p14:section name="final" id="{6B1BD23A-8FB1-4B26-BDF8-42C8765FEAD5}">
          <p14:sldIdLst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70"/>
    <a:srgbClr val="77281B"/>
    <a:srgbClr val="B91F0D"/>
    <a:srgbClr val="F0F9ED"/>
    <a:srgbClr val="0055A4"/>
    <a:srgbClr val="00A249"/>
    <a:srgbClr val="F7FCF5"/>
    <a:srgbClr val="CC288A"/>
    <a:srgbClr val="DB0531"/>
    <a:srgbClr val="DD1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642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EFF2AC0-4D13-4003-9B3F-EFF93F503FD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CBC868-8846-479F-ABAD-58B3BB38D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C868-8846-479F-ABAD-58B3BB38DC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C868-8846-479F-ABAD-58B3BB38DC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5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C868-8846-479F-ABAD-58B3BB38DC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C868-8846-479F-ABAD-58B3BB38DC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C868-8846-479F-ABAD-58B3BB38DC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C868-8846-479F-ABAD-58B3BB38DC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C868-8846-479F-ABAD-58B3BB38DC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5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9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9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1CBE8-F262-498D-8E25-D74DDAEE9F8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6423D-208E-406A-B455-47CB5384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4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image" Target="https://drive.google.com/uc?id=1wvVxQXfLH-mR2U1nxzBxh9O6TFFV9Rs3&amp;export=download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70.png"/><Relationship Id="rId5" Type="http://schemas.openxmlformats.org/officeDocument/2006/relationships/image" Target="../media/image32.png"/><Relationship Id="rId10" Type="http://schemas.openxmlformats.org/officeDocument/2006/relationships/image" Target="../media/image24.tiff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2.png"/><Relationship Id="rId4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"/><Relationship Id="rId5" Type="http://schemas.openxmlformats.org/officeDocument/2006/relationships/image" Target="https://drive.google.com/uc?id=1wvVxQXfLH-mR2U1nxzBxh9O6TFFV9Rs3&amp;export=download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2.t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74F62A-5F88-4500-8FA6-E291AD187566}"/>
              </a:ext>
            </a:extLst>
          </p:cNvPr>
          <p:cNvSpPr txBox="1"/>
          <p:nvPr/>
        </p:nvSpPr>
        <p:spPr>
          <a:xfrm>
            <a:off x="-1" y="204450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inion Pro" panose="02040503050201020203" pitchFamily="18" charset="0"/>
              </a:rPr>
              <a:t>THE ROLE OF OPERATIONAL VARIABILITY </a:t>
            </a:r>
          </a:p>
          <a:p>
            <a:pPr algn="ctr"/>
            <a:r>
              <a:rPr lang="en-US" sz="2800" dirty="0">
                <a:latin typeface="Minion Pro" panose="02040503050201020203" pitchFamily="18" charset="0"/>
              </a:rPr>
              <a:t>ON THE NON-IDEAL FLOW IN SUPERSONIC TURBINES</a:t>
            </a:r>
          </a:p>
          <a:p>
            <a:pPr algn="ctr"/>
            <a:r>
              <a:rPr lang="en-US" sz="2800" dirty="0">
                <a:latin typeface="Minion Pro" panose="02040503050201020203" pitchFamily="18" charset="0"/>
              </a:rPr>
              <a:t>FOR SUPERCRITICAL ORGANIC RANKINE CYCLES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24C11-84FB-402F-B83B-42D599D2F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30" y="5251150"/>
            <a:ext cx="2816478" cy="96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8E0A98-89D0-4364-A24E-C2CBBE795B08}"/>
              </a:ext>
            </a:extLst>
          </p:cNvPr>
          <p:cNvSpPr txBox="1"/>
          <p:nvPr/>
        </p:nvSpPr>
        <p:spPr>
          <a:xfrm>
            <a:off x="467189" y="4038999"/>
            <a:ext cx="82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55A4"/>
                </a:solidFill>
                <a:latin typeface="Minion Pro" panose="02040503050201020203" pitchFamily="18" charset="0"/>
              </a:rPr>
              <a:t>Alessandro Romei</a:t>
            </a:r>
            <a:r>
              <a:rPr lang="en-US" b="1" dirty="0">
                <a:solidFill>
                  <a:srgbClr val="0055A4"/>
                </a:solidFill>
                <a:latin typeface="Minion Pro" panose="02040503050201020203" pitchFamily="18" charset="0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Minion Pro" panose="02040503050201020203" pitchFamily="18" charset="0"/>
              </a:rPr>
              <a:t>|</a:t>
            </a:r>
            <a:r>
              <a:rPr lang="en-US" b="1" dirty="0">
                <a:solidFill>
                  <a:srgbClr val="0055A4"/>
                </a:solidFill>
                <a:latin typeface="Minion Pro" panose="02040503050201020203" pitchFamily="18" charset="0"/>
              </a:rPr>
              <a:t> </a:t>
            </a:r>
            <a:r>
              <a:rPr lang="en-US" dirty="0">
                <a:latin typeface="Minion Pro" panose="02040503050201020203" pitchFamily="18" charset="0"/>
              </a:rPr>
              <a:t>Davide Vimercati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Minion Pro" panose="02040503050201020203" pitchFamily="18" charset="0"/>
              </a:rPr>
              <a:t>|</a:t>
            </a:r>
            <a:r>
              <a:rPr lang="en-US" dirty="0">
                <a:latin typeface="Minion Pro" panose="02040503050201020203" pitchFamily="18" charset="0"/>
              </a:rPr>
              <a:t> Alberto Guardone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Minion Pro" panose="02040503050201020203" pitchFamily="18" charset="0"/>
              </a:rPr>
              <a:t>|</a:t>
            </a:r>
            <a:r>
              <a:rPr lang="en-US" dirty="0">
                <a:latin typeface="Minion Pro" panose="02040503050201020203" pitchFamily="18" charset="0"/>
              </a:rPr>
              <a:t> Giacomo Persico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1D7A6F-581C-4908-B8D1-F100C11C8D4C}"/>
              </a:ext>
            </a:extLst>
          </p:cNvPr>
          <p:cNvSpPr/>
          <p:nvPr/>
        </p:nvSpPr>
        <p:spPr>
          <a:xfrm>
            <a:off x="1558927" y="317504"/>
            <a:ext cx="45719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9F845-D995-49A6-A3B7-6A28BE65A76E}"/>
              </a:ext>
            </a:extLst>
          </p:cNvPr>
          <p:cNvSpPr txBox="1"/>
          <p:nvPr/>
        </p:nvSpPr>
        <p:spPr>
          <a:xfrm>
            <a:off x="2452916" y="313908"/>
            <a:ext cx="860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nion Pro" panose="02040503050201020203" pitchFamily="18" charset="0"/>
              </a:rPr>
              <a:t>5th International Seminar on ORC Power Systems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Minion Pro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CB30B-D4E0-4909-B00A-FB142D8CC231}"/>
              </a:ext>
            </a:extLst>
          </p:cNvPr>
          <p:cNvSpPr txBox="1"/>
          <p:nvPr/>
        </p:nvSpPr>
        <p:spPr>
          <a:xfrm>
            <a:off x="2467195" y="643406"/>
            <a:ext cx="860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  <a:latin typeface="Minion Pro" panose="02040503050201020203" pitchFamily="18" charset="0"/>
              </a:defRPr>
            </a:lvl1pPr>
          </a:lstStyle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September 9-11, 2019, Athens, Greece</a:t>
            </a:r>
          </a:p>
        </p:txBody>
      </p:sp>
      <p:pic>
        <p:nvPicPr>
          <p:cNvPr id="1026" name="Picture 2" descr="https://drive.google.com/uc?id=1wvVxQXfLH-mR2U1nxzBxh9O6TFFV9Rs3&amp;export=download">
            <a:extLst>
              <a:ext uri="{FF2B5EF4-FFF2-40B4-BE49-F238E27FC236}">
                <a16:creationId xmlns:a16="http://schemas.microsoft.com/office/drawing/2014/main" id="{67505760-660A-43C0-9689-D59F7F50A3B1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9" y="82538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06C030-1A96-443E-A94D-586B51578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3" y="5251150"/>
            <a:ext cx="2817364" cy="1029012"/>
          </a:xfrm>
          <a:prstGeom prst="rect">
            <a:avLst/>
          </a:prstGeom>
        </p:spPr>
      </p:pic>
      <p:pic>
        <p:nvPicPr>
          <p:cNvPr id="17" name="Immagine 11">
            <a:extLst>
              <a:ext uri="{FF2B5EF4-FFF2-40B4-BE49-F238E27FC236}">
                <a16:creationId xmlns:a16="http://schemas.microsoft.com/office/drawing/2014/main" id="{BE31A181-F168-45D8-92E9-DCED73F694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7"/>
          <a:stretch/>
        </p:blipFill>
        <p:spPr>
          <a:xfrm>
            <a:off x="6554657" y="5251150"/>
            <a:ext cx="2439100" cy="12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3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research questions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E3C3B7-F200-4F65-BB28-A2062D7DCF08}"/>
              </a:ext>
            </a:extLst>
          </p:cNvPr>
          <p:cNvSpPr/>
          <p:nvPr/>
        </p:nvSpPr>
        <p:spPr>
          <a:xfrm>
            <a:off x="2286509" y="2545505"/>
            <a:ext cx="1710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91970"/>
                </a:solidFill>
                <a:latin typeface="Minion Pro" panose="02040503050201020203" pitchFamily="18" charset="0"/>
              </a:rPr>
              <a:t>FLUID: </a:t>
            </a:r>
            <a:r>
              <a:rPr lang="en-US" b="1" dirty="0">
                <a:solidFill>
                  <a:srgbClr val="191970"/>
                </a:solidFill>
                <a:latin typeface="Minion Pro" panose="02040503050201020203" pitchFamily="18" charset="0"/>
              </a:rPr>
              <a:t>MM</a:t>
            </a:r>
            <a:endParaRPr lang="en-US" b="1" dirty="0">
              <a:solidFill>
                <a:srgbClr val="191970"/>
              </a:solidFill>
              <a:latin typeface="Minion Pro" panose="02040503050201020203" pitchFamily="18" charset="0"/>
              <a:ea typeface="Cambria Math" panose="02040503050406030204" pitchFamily="18" charset="0"/>
            </a:endParaRPr>
          </a:p>
        </p:txBody>
      </p:sp>
      <p:pic>
        <p:nvPicPr>
          <p:cNvPr id="35" name="Picture 34" descr="A close up of a flower&#10;&#10;Description automatically generated">
            <a:extLst>
              <a:ext uri="{FF2B5EF4-FFF2-40B4-BE49-F238E27FC236}">
                <a16:creationId xmlns:a16="http://schemas.microsoft.com/office/drawing/2014/main" id="{55826638-D778-4CD1-838E-5A81E3D8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2" t="30618" r="35567" b="30998"/>
          <a:stretch/>
        </p:blipFill>
        <p:spPr>
          <a:xfrm>
            <a:off x="2271445" y="2914837"/>
            <a:ext cx="1726029" cy="12082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BC73240-3D83-4A78-AD07-A88C8EC9979D}"/>
              </a:ext>
            </a:extLst>
          </p:cNvPr>
          <p:cNvGrpSpPr/>
          <p:nvPr/>
        </p:nvGrpSpPr>
        <p:grpSpPr>
          <a:xfrm>
            <a:off x="4407815" y="1989219"/>
            <a:ext cx="4107537" cy="2512981"/>
            <a:chOff x="3914675" y="2645372"/>
            <a:chExt cx="4107537" cy="2512981"/>
          </a:xfrm>
        </p:grpSpPr>
        <p:pic>
          <p:nvPicPr>
            <p:cNvPr id="38" name="Picture 37" descr="A close up of a map&#10;&#10;Description automatically generated">
              <a:extLst>
                <a:ext uri="{FF2B5EF4-FFF2-40B4-BE49-F238E27FC236}">
                  <a16:creationId xmlns:a16="http://schemas.microsoft.com/office/drawing/2014/main" id="{5C37EBF3-A021-413F-9856-7B8D6E4BB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19" b="11417"/>
            <a:stretch/>
          </p:blipFill>
          <p:spPr>
            <a:xfrm rot="16200000">
              <a:off x="6269361" y="3832778"/>
              <a:ext cx="2512981" cy="1381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36F9C5-6A41-4488-83DD-B8630C11A287}"/>
                </a:ext>
              </a:extLst>
            </p:cNvPr>
            <p:cNvSpPr txBox="1"/>
            <p:nvPr/>
          </p:nvSpPr>
          <p:spPr>
            <a:xfrm>
              <a:off x="7571840" y="4700345"/>
              <a:ext cx="347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1E2444-4136-4424-B8E0-5BB668B57124}"/>
                </a:ext>
              </a:extLst>
            </p:cNvPr>
            <p:cNvSpPr txBox="1"/>
            <p:nvPr/>
          </p:nvSpPr>
          <p:spPr>
            <a:xfrm>
              <a:off x="7559393" y="2738065"/>
              <a:ext cx="347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B233EA1-2A9B-40A1-8A32-D5BDE0319EA7}"/>
                    </a:ext>
                  </a:extLst>
                </p:cNvPr>
                <p:cNvSpPr txBox="1"/>
                <p:nvPr/>
              </p:nvSpPr>
              <p:spPr>
                <a:xfrm>
                  <a:off x="7582507" y="3689183"/>
                  <a:ext cx="439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B233EA1-2A9B-40A1-8A32-D5BDE0319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507" y="3689183"/>
                  <a:ext cx="43970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 descr="A close up of a map&#10;&#10;Description automatically generated">
              <a:extLst>
                <a:ext uri="{FF2B5EF4-FFF2-40B4-BE49-F238E27FC236}">
                  <a16:creationId xmlns:a16="http://schemas.microsoft.com/office/drawing/2014/main" id="{B932BE3E-3D96-453B-896C-968D1AE98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47"/>
            <a:stretch/>
          </p:blipFill>
          <p:spPr>
            <a:xfrm>
              <a:off x="3914675" y="2701146"/>
              <a:ext cx="3542091" cy="24202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60D6A2-A2E0-458B-80BA-8DFC19BC76E8}"/>
                </a:ext>
              </a:extLst>
            </p:cNvPr>
            <p:cNvSpPr txBox="1"/>
            <p:nvPr/>
          </p:nvSpPr>
          <p:spPr>
            <a:xfrm rot="19846144">
              <a:off x="5005018" y="3502369"/>
              <a:ext cx="15416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DB053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P</a:t>
              </a:r>
              <a:r>
                <a:rPr lang="en-US" sz="1000" dirty="0">
                  <a:solidFill>
                    <a:srgbClr val="DB053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 = 8 bar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ADD28F-29A6-48E2-AF6E-31BF6A20F871}"/>
                </a:ext>
              </a:extLst>
            </p:cNvPr>
            <p:cNvSpPr txBox="1"/>
            <p:nvPr/>
          </p:nvSpPr>
          <p:spPr>
            <a:xfrm rot="20115991">
              <a:off x="4203172" y="2815105"/>
              <a:ext cx="15416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191970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P</a:t>
              </a:r>
              <a:r>
                <a:rPr lang="en-US" sz="1000" dirty="0">
                  <a:solidFill>
                    <a:srgbClr val="191970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 = 40 bar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1619E-0259-4FD9-9C3C-9709EBF72B3A}"/>
                  </a:ext>
                </a:extLst>
              </p:cNvPr>
              <p:cNvSpPr txBox="1"/>
              <p:nvPr/>
            </p:nvSpPr>
            <p:spPr>
              <a:xfrm>
                <a:off x="945737" y="1430208"/>
                <a:ext cx="7211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trigger non-conventional </a:t>
                </a:r>
                <a:r>
                  <a:rPr lang="en-US" sz="2400" u="sng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turbine</a:t>
                </a:r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operations?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1619E-0259-4FD9-9C3C-9709EBF72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" y="1430208"/>
                <a:ext cx="7211505" cy="461665"/>
              </a:xfrm>
              <a:prstGeom prst="rect">
                <a:avLst/>
              </a:prstGeom>
              <a:blipFill>
                <a:blip r:embed="rId6"/>
                <a:stretch>
                  <a:fillRect l="-109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A2A42D1-DE4F-4FEA-8E78-A9FE956AACF3}"/>
                  </a:ext>
                </a:extLst>
              </p:cNvPr>
              <p:cNvSpPr txBox="1"/>
              <p:nvPr/>
            </p:nvSpPr>
            <p:spPr>
              <a:xfrm>
                <a:off x="945737" y="4776691"/>
                <a:ext cx="7211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If so,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 affect in-field </a:t>
                </a:r>
                <a:r>
                  <a:rPr lang="en-US" sz="2400" u="sng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turbine</a:t>
                </a:r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 operations?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A2A42D1-DE4F-4FEA-8E78-A9FE956AA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" y="4776691"/>
                <a:ext cx="7211505" cy="461665"/>
              </a:xfrm>
              <a:prstGeom prst="rect">
                <a:avLst/>
              </a:prstGeom>
              <a:blipFill>
                <a:blip r:embed="rId7"/>
                <a:stretch>
                  <a:fillRect l="-109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036BE5A-CB89-45CB-A2AE-0838ED808D86}"/>
              </a:ext>
            </a:extLst>
          </p:cNvPr>
          <p:cNvGrpSpPr/>
          <p:nvPr/>
        </p:nvGrpSpPr>
        <p:grpSpPr>
          <a:xfrm>
            <a:off x="3217868" y="5383175"/>
            <a:ext cx="4498563" cy="1284826"/>
            <a:chOff x="3451342" y="5437857"/>
            <a:chExt cx="4498563" cy="12848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EE0D5CC-CA7A-4F1E-9928-6C6E1C293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008" y="5437857"/>
              <a:ext cx="1833849" cy="11916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C09C6E-AE80-4BAD-96F9-AFB2A100A776}"/>
                </a:ext>
              </a:extLst>
            </p:cNvPr>
            <p:cNvSpPr txBox="1"/>
            <p:nvPr/>
          </p:nvSpPr>
          <p:spPr>
            <a:xfrm>
              <a:off x="6178859" y="5929036"/>
              <a:ext cx="1771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Minion Pro" panose="02040503050201020203" pitchFamily="18" charset="0"/>
                </a:rPr>
                <a:t>Design Pressure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CFC6E09-0B12-46C1-9A20-F3B7966ED9E7}"/>
                </a:ext>
              </a:extLst>
            </p:cNvPr>
            <p:cNvSpPr txBox="1"/>
            <p:nvPr/>
          </p:nvSpPr>
          <p:spPr>
            <a:xfrm>
              <a:off x="3451342" y="6353351"/>
              <a:ext cx="1466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288A"/>
                  </a:solidFill>
                  <a:latin typeface="Minion Pro" panose="02040503050201020203" pitchFamily="18" charset="0"/>
                </a:rPr>
                <a:t>Real Pressure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7B413B-4849-4194-9E01-C8D5CC943C28}"/>
                </a:ext>
              </a:extLst>
            </p:cNvPr>
            <p:cNvCxnSpPr>
              <a:cxnSpLocks/>
            </p:cNvCxnSpPr>
            <p:nvPr/>
          </p:nvCxnSpPr>
          <p:spPr>
            <a:xfrm>
              <a:off x="4345009" y="6122018"/>
              <a:ext cx="1833849" cy="0"/>
            </a:xfrm>
            <a:prstGeom prst="line">
              <a:avLst/>
            </a:prstGeom>
            <a:ln w="19050" cap="rnd"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40CA85F-477D-453A-9116-3B6D275F67F0}"/>
              </a:ext>
            </a:extLst>
          </p:cNvPr>
          <p:cNvSpPr/>
          <p:nvPr/>
        </p:nvSpPr>
        <p:spPr>
          <a:xfrm>
            <a:off x="0" y="1276037"/>
            <a:ext cx="9144000" cy="335583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uncertainty quantification – input distribution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D6B029A-28A7-4246-8796-A6C798021A7A}"/>
              </a:ext>
            </a:extLst>
          </p:cNvPr>
          <p:cNvSpPr/>
          <p:nvPr/>
        </p:nvSpPr>
        <p:spPr>
          <a:xfrm>
            <a:off x="1212060" y="3350585"/>
            <a:ext cx="1273284" cy="664645"/>
          </a:xfrm>
          <a:custGeom>
            <a:avLst/>
            <a:gdLst>
              <a:gd name="connsiteX0" fmla="*/ 0 w 1027522"/>
              <a:gd name="connsiteY0" fmla="*/ 707013 h 707013"/>
              <a:gd name="connsiteX1" fmla="*/ 348792 w 1027522"/>
              <a:gd name="connsiteY1" fmla="*/ 3 h 707013"/>
              <a:gd name="connsiteX2" fmla="*/ 1027522 w 1027522"/>
              <a:gd name="connsiteY2" fmla="*/ 697587 h 707013"/>
              <a:gd name="connsiteX0" fmla="*/ 0 w 1018095"/>
              <a:gd name="connsiteY0" fmla="*/ 707192 h 707192"/>
              <a:gd name="connsiteX1" fmla="*/ 348792 w 1018095"/>
              <a:gd name="connsiteY1" fmla="*/ 182 h 707192"/>
              <a:gd name="connsiteX2" fmla="*/ 1018095 w 1018095"/>
              <a:gd name="connsiteY2" fmla="*/ 641205 h 707192"/>
              <a:gd name="connsiteX0" fmla="*/ 0 w 1018095"/>
              <a:gd name="connsiteY0" fmla="*/ 716615 h 716615"/>
              <a:gd name="connsiteX1" fmla="*/ 273378 w 1018095"/>
              <a:gd name="connsiteY1" fmla="*/ 179 h 716615"/>
              <a:gd name="connsiteX2" fmla="*/ 1018095 w 1018095"/>
              <a:gd name="connsiteY2" fmla="*/ 650628 h 716615"/>
              <a:gd name="connsiteX0" fmla="*/ 0 w 999242"/>
              <a:gd name="connsiteY0" fmla="*/ 716468 h 716468"/>
              <a:gd name="connsiteX1" fmla="*/ 273378 w 999242"/>
              <a:gd name="connsiteY1" fmla="*/ 32 h 716468"/>
              <a:gd name="connsiteX2" fmla="*/ 999242 w 999242"/>
              <a:gd name="connsiteY2" fmla="*/ 688188 h 716468"/>
              <a:gd name="connsiteX0" fmla="*/ 0 w 1058749"/>
              <a:gd name="connsiteY0" fmla="*/ 716468 h 736428"/>
              <a:gd name="connsiteX1" fmla="*/ 273378 w 1058749"/>
              <a:gd name="connsiteY1" fmla="*/ 32 h 736428"/>
              <a:gd name="connsiteX2" fmla="*/ 999242 w 1058749"/>
              <a:gd name="connsiteY2" fmla="*/ 688188 h 736428"/>
              <a:gd name="connsiteX3" fmla="*/ 1018095 w 1058749"/>
              <a:gd name="connsiteY3" fmla="*/ 678362 h 736428"/>
              <a:gd name="connsiteX0" fmla="*/ 0 w 1310326"/>
              <a:gd name="connsiteY0" fmla="*/ 716468 h 736428"/>
              <a:gd name="connsiteX1" fmla="*/ 273378 w 1310326"/>
              <a:gd name="connsiteY1" fmla="*/ 32 h 736428"/>
              <a:gd name="connsiteX2" fmla="*/ 999242 w 1310326"/>
              <a:gd name="connsiteY2" fmla="*/ 688188 h 736428"/>
              <a:gd name="connsiteX3" fmla="*/ 1310326 w 1310326"/>
              <a:gd name="connsiteY3" fmla="*/ 678362 h 736428"/>
              <a:gd name="connsiteX0" fmla="*/ 0 w 1310326"/>
              <a:gd name="connsiteY0" fmla="*/ 717107 h 717107"/>
              <a:gd name="connsiteX1" fmla="*/ 273378 w 1310326"/>
              <a:gd name="connsiteY1" fmla="*/ 671 h 717107"/>
              <a:gd name="connsiteX2" fmla="*/ 961535 w 1310326"/>
              <a:gd name="connsiteY2" fmla="*/ 594559 h 717107"/>
              <a:gd name="connsiteX3" fmla="*/ 1310326 w 1310326"/>
              <a:gd name="connsiteY3" fmla="*/ 679001 h 717107"/>
              <a:gd name="connsiteX0" fmla="*/ 0 w 1310326"/>
              <a:gd name="connsiteY0" fmla="*/ 719152 h 719152"/>
              <a:gd name="connsiteX1" fmla="*/ 273378 w 1310326"/>
              <a:gd name="connsiteY1" fmla="*/ 2716 h 719152"/>
              <a:gd name="connsiteX2" fmla="*/ 867267 w 1310326"/>
              <a:gd name="connsiteY2" fmla="*/ 492909 h 719152"/>
              <a:gd name="connsiteX3" fmla="*/ 1310326 w 1310326"/>
              <a:gd name="connsiteY3" fmla="*/ 681046 h 719152"/>
              <a:gd name="connsiteX0" fmla="*/ 0 w 1310326"/>
              <a:gd name="connsiteY0" fmla="*/ 719152 h 719152"/>
              <a:gd name="connsiteX1" fmla="*/ 273378 w 1310326"/>
              <a:gd name="connsiteY1" fmla="*/ 2716 h 719152"/>
              <a:gd name="connsiteX2" fmla="*/ 867267 w 1310326"/>
              <a:gd name="connsiteY2" fmla="*/ 492909 h 719152"/>
              <a:gd name="connsiteX3" fmla="*/ 1310326 w 1310326"/>
              <a:gd name="connsiteY3" fmla="*/ 681046 h 719152"/>
              <a:gd name="connsiteX0" fmla="*/ 0 w 1310326"/>
              <a:gd name="connsiteY0" fmla="*/ 721157 h 721157"/>
              <a:gd name="connsiteX1" fmla="*/ 273378 w 1310326"/>
              <a:gd name="connsiteY1" fmla="*/ 4721 h 721157"/>
              <a:gd name="connsiteX2" fmla="*/ 886121 w 1310326"/>
              <a:gd name="connsiteY2" fmla="*/ 438353 h 721157"/>
              <a:gd name="connsiteX3" fmla="*/ 1310326 w 1310326"/>
              <a:gd name="connsiteY3" fmla="*/ 683051 h 721157"/>
              <a:gd name="connsiteX0" fmla="*/ 0 w 1310326"/>
              <a:gd name="connsiteY0" fmla="*/ 721157 h 721157"/>
              <a:gd name="connsiteX1" fmla="*/ 273378 w 1310326"/>
              <a:gd name="connsiteY1" fmla="*/ 4721 h 721157"/>
              <a:gd name="connsiteX2" fmla="*/ 886121 w 1310326"/>
              <a:gd name="connsiteY2" fmla="*/ 438353 h 721157"/>
              <a:gd name="connsiteX3" fmla="*/ 1310326 w 1310326"/>
              <a:gd name="connsiteY3" fmla="*/ 683051 h 721157"/>
              <a:gd name="connsiteX0" fmla="*/ 0 w 1310326"/>
              <a:gd name="connsiteY0" fmla="*/ 721157 h 721157"/>
              <a:gd name="connsiteX1" fmla="*/ 273378 w 1310326"/>
              <a:gd name="connsiteY1" fmla="*/ 4721 h 721157"/>
              <a:gd name="connsiteX2" fmla="*/ 886121 w 1310326"/>
              <a:gd name="connsiteY2" fmla="*/ 438353 h 721157"/>
              <a:gd name="connsiteX3" fmla="*/ 1310326 w 1310326"/>
              <a:gd name="connsiteY3" fmla="*/ 683051 h 721157"/>
              <a:gd name="connsiteX0" fmla="*/ 0 w 1310326"/>
              <a:gd name="connsiteY0" fmla="*/ 720927 h 720927"/>
              <a:gd name="connsiteX1" fmla="*/ 273378 w 1310326"/>
              <a:gd name="connsiteY1" fmla="*/ 4491 h 720927"/>
              <a:gd name="connsiteX2" fmla="*/ 886121 w 1310326"/>
              <a:gd name="connsiteY2" fmla="*/ 438123 h 720927"/>
              <a:gd name="connsiteX3" fmla="*/ 1310326 w 1310326"/>
              <a:gd name="connsiteY3" fmla="*/ 682821 h 72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326" h="720927">
                <a:moveTo>
                  <a:pt x="0" y="720927"/>
                </a:moveTo>
                <a:cubicBezTo>
                  <a:pt x="88769" y="368207"/>
                  <a:pt x="125691" y="51625"/>
                  <a:pt x="273378" y="4491"/>
                </a:cubicBezTo>
                <a:cubicBezTo>
                  <a:pt x="421065" y="-42643"/>
                  <a:pt x="686587" y="293578"/>
                  <a:pt x="886121" y="438123"/>
                </a:cubicBezTo>
                <a:cubicBezTo>
                  <a:pt x="1095083" y="607739"/>
                  <a:pt x="1306398" y="684868"/>
                  <a:pt x="1310326" y="68282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8F05E4-9DDF-4EDE-8291-E0135C4C6738}"/>
              </a:ext>
            </a:extLst>
          </p:cNvPr>
          <p:cNvSpPr/>
          <p:nvPr/>
        </p:nvSpPr>
        <p:spPr>
          <a:xfrm>
            <a:off x="1372372" y="1559307"/>
            <a:ext cx="1007633" cy="877781"/>
          </a:xfrm>
          <a:custGeom>
            <a:avLst/>
            <a:gdLst>
              <a:gd name="connsiteX0" fmla="*/ 0 w 980387"/>
              <a:gd name="connsiteY0" fmla="*/ 688226 h 688226"/>
              <a:gd name="connsiteX1" fmla="*/ 490194 w 980387"/>
              <a:gd name="connsiteY1" fmla="*/ 70 h 688226"/>
              <a:gd name="connsiteX2" fmla="*/ 980387 w 980387"/>
              <a:gd name="connsiteY2" fmla="*/ 641092 h 688226"/>
              <a:gd name="connsiteX3" fmla="*/ 980387 w 980387"/>
              <a:gd name="connsiteY3" fmla="*/ 641092 h 688226"/>
              <a:gd name="connsiteX0" fmla="*/ 0 w 980387"/>
              <a:gd name="connsiteY0" fmla="*/ 942740 h 942740"/>
              <a:gd name="connsiteX1" fmla="*/ 518475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980387"/>
              <a:gd name="connsiteY0" fmla="*/ 942740 h 942740"/>
              <a:gd name="connsiteX1" fmla="*/ 480768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1065228"/>
              <a:gd name="connsiteY0" fmla="*/ 942742 h 1018156"/>
              <a:gd name="connsiteX1" fmla="*/ 480768 w 1065228"/>
              <a:gd name="connsiteY1" fmla="*/ 62 h 1018156"/>
              <a:gd name="connsiteX2" fmla="*/ 980387 w 1065228"/>
              <a:gd name="connsiteY2" fmla="*/ 895608 h 1018156"/>
              <a:gd name="connsiteX3" fmla="*/ 1065228 w 1065228"/>
              <a:gd name="connsiteY3" fmla="*/ 1018156 h 1018156"/>
              <a:gd name="connsiteX0" fmla="*/ 0 w 980387"/>
              <a:gd name="connsiteY0" fmla="*/ 942742 h 942742"/>
              <a:gd name="connsiteX1" fmla="*/ 480768 w 980387"/>
              <a:gd name="connsiteY1" fmla="*/ 62 h 942742"/>
              <a:gd name="connsiteX2" fmla="*/ 980387 w 980387"/>
              <a:gd name="connsiteY2" fmla="*/ 895608 h 942742"/>
              <a:gd name="connsiteX0" fmla="*/ 0 w 1046374"/>
              <a:gd name="connsiteY0" fmla="*/ 942869 h 1018284"/>
              <a:gd name="connsiteX1" fmla="*/ 480768 w 1046374"/>
              <a:gd name="connsiteY1" fmla="*/ 189 h 1018284"/>
              <a:gd name="connsiteX2" fmla="*/ 1046374 w 1046374"/>
              <a:gd name="connsiteY2" fmla="*/ 1018284 h 1018284"/>
              <a:gd name="connsiteX0" fmla="*/ 0 w 1036948"/>
              <a:gd name="connsiteY0" fmla="*/ 942703 h 942703"/>
              <a:gd name="connsiteX1" fmla="*/ 480768 w 1036948"/>
              <a:gd name="connsiteY1" fmla="*/ 23 h 942703"/>
              <a:gd name="connsiteX2" fmla="*/ 1036948 w 1036948"/>
              <a:gd name="connsiteY2" fmla="*/ 914423 h 942703"/>
              <a:gd name="connsiteX0" fmla="*/ 0 w 1074655"/>
              <a:gd name="connsiteY0" fmla="*/ 942680 h 942680"/>
              <a:gd name="connsiteX1" fmla="*/ 480768 w 1074655"/>
              <a:gd name="connsiteY1" fmla="*/ 0 h 942680"/>
              <a:gd name="connsiteX2" fmla="*/ 1074655 w 1074655"/>
              <a:gd name="connsiteY2" fmla="*/ 942680 h 942680"/>
              <a:gd name="connsiteX0" fmla="*/ 0 w 1093508"/>
              <a:gd name="connsiteY0" fmla="*/ 942719 h 942719"/>
              <a:gd name="connsiteX1" fmla="*/ 480768 w 1093508"/>
              <a:gd name="connsiteY1" fmla="*/ 39 h 942719"/>
              <a:gd name="connsiteX2" fmla="*/ 1093508 w 1093508"/>
              <a:gd name="connsiteY2" fmla="*/ 905012 h 942719"/>
              <a:gd name="connsiteX0" fmla="*/ 0 w 1027520"/>
              <a:gd name="connsiteY0" fmla="*/ 942703 h 942703"/>
              <a:gd name="connsiteX1" fmla="*/ 480768 w 1027520"/>
              <a:gd name="connsiteY1" fmla="*/ 23 h 942703"/>
              <a:gd name="connsiteX2" fmla="*/ 1027520 w 1027520"/>
              <a:gd name="connsiteY2" fmla="*/ 914423 h 942703"/>
              <a:gd name="connsiteX0" fmla="*/ 0 w 1036947"/>
              <a:gd name="connsiteY0" fmla="*/ 942684 h 952111"/>
              <a:gd name="connsiteX1" fmla="*/ 480768 w 1036947"/>
              <a:gd name="connsiteY1" fmla="*/ 4 h 952111"/>
              <a:gd name="connsiteX2" fmla="*/ 1036947 w 1036947"/>
              <a:gd name="connsiteY2" fmla="*/ 952111 h 9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947" h="952111">
                <a:moveTo>
                  <a:pt x="0" y="942684"/>
                </a:moveTo>
                <a:cubicBezTo>
                  <a:pt x="163398" y="602534"/>
                  <a:pt x="307944" y="-1567"/>
                  <a:pt x="480768" y="4"/>
                </a:cubicBezTo>
                <a:cubicBezTo>
                  <a:pt x="653593" y="1575"/>
                  <a:pt x="939537" y="782429"/>
                  <a:pt x="1036947" y="95211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7D03CB-560C-4EB8-8876-C0B563C8D48B}"/>
                  </a:ext>
                </a:extLst>
              </p:cNvPr>
              <p:cNvSpPr/>
              <p:nvPr/>
            </p:nvSpPr>
            <p:spPr>
              <a:xfrm>
                <a:off x="331941" y="2745316"/>
                <a:ext cx="3253373" cy="372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Upstream Total Temperature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55A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7D03CB-560C-4EB8-8876-C0B563C8D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1" y="2745316"/>
                <a:ext cx="3253373" cy="372859"/>
              </a:xfrm>
              <a:prstGeom prst="rect">
                <a:avLst/>
              </a:prstGeom>
              <a:blipFill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E0FA04-3521-467E-8019-33962871FF8D}"/>
                  </a:ext>
                </a:extLst>
              </p:cNvPr>
              <p:cNvSpPr/>
              <p:nvPr/>
            </p:nvSpPr>
            <p:spPr>
              <a:xfrm>
                <a:off x="217449" y="4300003"/>
                <a:ext cx="3253373" cy="372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Upstream Total Pressure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E0FA04-3521-467E-8019-33962871F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9" y="4300003"/>
                <a:ext cx="3253373" cy="372859"/>
              </a:xfrm>
              <a:prstGeom prst="rect">
                <a:avLst/>
              </a:prstGeom>
              <a:blipFill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2DA862-9B0C-4005-B6F6-E40DF45E7753}"/>
                  </a:ext>
                </a:extLst>
              </p:cNvPr>
              <p:cNvSpPr/>
              <p:nvPr/>
            </p:nvSpPr>
            <p:spPr>
              <a:xfrm>
                <a:off x="331941" y="6062991"/>
                <a:ext cx="32533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Downstream Static Pressure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2DA862-9B0C-4005-B6F6-E40DF45E7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1" y="6062991"/>
                <a:ext cx="3253373" cy="369332"/>
              </a:xfrm>
              <a:prstGeom prst="rect">
                <a:avLst/>
              </a:prstGeom>
              <a:blipFill>
                <a:blip r:embed="rId5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D91BCB-DCA0-42E0-B8A4-AAD8534903B4}"/>
              </a:ext>
            </a:extLst>
          </p:cNvPr>
          <p:cNvCxnSpPr>
            <a:cxnSpLocks/>
          </p:cNvCxnSpPr>
          <p:nvPr/>
        </p:nvCxnSpPr>
        <p:spPr>
          <a:xfrm>
            <a:off x="1870426" y="2286038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DD8987A-AA63-42BB-8D84-22E1260A84C1}"/>
                  </a:ext>
                </a:extLst>
              </p:cNvPr>
              <p:cNvSpPr/>
              <p:nvPr/>
            </p:nvSpPr>
            <p:spPr>
              <a:xfrm>
                <a:off x="1427195" y="2437088"/>
                <a:ext cx="8675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272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1400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DD8987A-AA63-42BB-8D84-22E1260A8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95" y="2437088"/>
                <a:ext cx="8675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06F5E1-6BCB-4577-950D-B358A58FFABA}"/>
              </a:ext>
            </a:extLst>
          </p:cNvPr>
          <p:cNvCxnSpPr>
            <a:cxnSpLocks/>
          </p:cNvCxnSpPr>
          <p:nvPr/>
        </p:nvCxnSpPr>
        <p:spPr>
          <a:xfrm>
            <a:off x="1876187" y="5670992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9E60DB-A067-434D-9CD9-40FCFDB12A84}"/>
                  </a:ext>
                </a:extLst>
              </p:cNvPr>
              <p:cNvSpPr/>
              <p:nvPr/>
            </p:nvSpPr>
            <p:spPr>
              <a:xfrm>
                <a:off x="1567418" y="5804323"/>
                <a:ext cx="8018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Minion Pro" panose="02040503050201020203" pitchFamily="18" charset="0"/>
                        </a:rPr>
                        <m:t>12.5 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Minion Pro" panose="02040503050201020203" pitchFamily="18" charset="0"/>
                        </a:rPr>
                        <m:t>bar</m:t>
                      </m:r>
                    </m:oMath>
                  </m:oMathPara>
                </a14:m>
                <a:endParaRPr lang="en-US" sz="1400" dirty="0">
                  <a:solidFill>
                    <a:srgbClr val="FF9933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9E60DB-A067-434D-9CD9-40FCFDB12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418" y="5804323"/>
                <a:ext cx="80182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0C1C2C5-E114-4AFA-93E6-8A89340936F1}"/>
              </a:ext>
            </a:extLst>
          </p:cNvPr>
          <p:cNvSpPr/>
          <p:nvPr/>
        </p:nvSpPr>
        <p:spPr>
          <a:xfrm>
            <a:off x="1374769" y="4931558"/>
            <a:ext cx="1007633" cy="877781"/>
          </a:xfrm>
          <a:custGeom>
            <a:avLst/>
            <a:gdLst>
              <a:gd name="connsiteX0" fmla="*/ 0 w 980387"/>
              <a:gd name="connsiteY0" fmla="*/ 688226 h 688226"/>
              <a:gd name="connsiteX1" fmla="*/ 490194 w 980387"/>
              <a:gd name="connsiteY1" fmla="*/ 70 h 688226"/>
              <a:gd name="connsiteX2" fmla="*/ 980387 w 980387"/>
              <a:gd name="connsiteY2" fmla="*/ 641092 h 688226"/>
              <a:gd name="connsiteX3" fmla="*/ 980387 w 980387"/>
              <a:gd name="connsiteY3" fmla="*/ 641092 h 688226"/>
              <a:gd name="connsiteX0" fmla="*/ 0 w 980387"/>
              <a:gd name="connsiteY0" fmla="*/ 942740 h 942740"/>
              <a:gd name="connsiteX1" fmla="*/ 518475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980387"/>
              <a:gd name="connsiteY0" fmla="*/ 942740 h 942740"/>
              <a:gd name="connsiteX1" fmla="*/ 480768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1065228"/>
              <a:gd name="connsiteY0" fmla="*/ 942742 h 1018156"/>
              <a:gd name="connsiteX1" fmla="*/ 480768 w 1065228"/>
              <a:gd name="connsiteY1" fmla="*/ 62 h 1018156"/>
              <a:gd name="connsiteX2" fmla="*/ 980387 w 1065228"/>
              <a:gd name="connsiteY2" fmla="*/ 895608 h 1018156"/>
              <a:gd name="connsiteX3" fmla="*/ 1065228 w 1065228"/>
              <a:gd name="connsiteY3" fmla="*/ 1018156 h 1018156"/>
              <a:gd name="connsiteX0" fmla="*/ 0 w 980387"/>
              <a:gd name="connsiteY0" fmla="*/ 942742 h 942742"/>
              <a:gd name="connsiteX1" fmla="*/ 480768 w 980387"/>
              <a:gd name="connsiteY1" fmla="*/ 62 h 942742"/>
              <a:gd name="connsiteX2" fmla="*/ 980387 w 980387"/>
              <a:gd name="connsiteY2" fmla="*/ 895608 h 942742"/>
              <a:gd name="connsiteX0" fmla="*/ 0 w 1046374"/>
              <a:gd name="connsiteY0" fmla="*/ 942869 h 1018284"/>
              <a:gd name="connsiteX1" fmla="*/ 480768 w 1046374"/>
              <a:gd name="connsiteY1" fmla="*/ 189 h 1018284"/>
              <a:gd name="connsiteX2" fmla="*/ 1046374 w 1046374"/>
              <a:gd name="connsiteY2" fmla="*/ 1018284 h 1018284"/>
              <a:gd name="connsiteX0" fmla="*/ 0 w 1036948"/>
              <a:gd name="connsiteY0" fmla="*/ 942703 h 942703"/>
              <a:gd name="connsiteX1" fmla="*/ 480768 w 1036948"/>
              <a:gd name="connsiteY1" fmla="*/ 23 h 942703"/>
              <a:gd name="connsiteX2" fmla="*/ 1036948 w 1036948"/>
              <a:gd name="connsiteY2" fmla="*/ 914423 h 942703"/>
              <a:gd name="connsiteX0" fmla="*/ 0 w 1074655"/>
              <a:gd name="connsiteY0" fmla="*/ 942680 h 942680"/>
              <a:gd name="connsiteX1" fmla="*/ 480768 w 1074655"/>
              <a:gd name="connsiteY1" fmla="*/ 0 h 942680"/>
              <a:gd name="connsiteX2" fmla="*/ 1074655 w 1074655"/>
              <a:gd name="connsiteY2" fmla="*/ 942680 h 942680"/>
              <a:gd name="connsiteX0" fmla="*/ 0 w 1093508"/>
              <a:gd name="connsiteY0" fmla="*/ 942719 h 942719"/>
              <a:gd name="connsiteX1" fmla="*/ 480768 w 1093508"/>
              <a:gd name="connsiteY1" fmla="*/ 39 h 942719"/>
              <a:gd name="connsiteX2" fmla="*/ 1093508 w 1093508"/>
              <a:gd name="connsiteY2" fmla="*/ 905012 h 942719"/>
              <a:gd name="connsiteX0" fmla="*/ 0 w 1027520"/>
              <a:gd name="connsiteY0" fmla="*/ 942703 h 942703"/>
              <a:gd name="connsiteX1" fmla="*/ 480768 w 1027520"/>
              <a:gd name="connsiteY1" fmla="*/ 23 h 942703"/>
              <a:gd name="connsiteX2" fmla="*/ 1027520 w 1027520"/>
              <a:gd name="connsiteY2" fmla="*/ 914423 h 942703"/>
              <a:gd name="connsiteX0" fmla="*/ 0 w 1036947"/>
              <a:gd name="connsiteY0" fmla="*/ 942684 h 952111"/>
              <a:gd name="connsiteX1" fmla="*/ 480768 w 1036947"/>
              <a:gd name="connsiteY1" fmla="*/ 4 h 952111"/>
              <a:gd name="connsiteX2" fmla="*/ 1036947 w 1036947"/>
              <a:gd name="connsiteY2" fmla="*/ 952111 h 9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947" h="952111">
                <a:moveTo>
                  <a:pt x="0" y="942684"/>
                </a:moveTo>
                <a:cubicBezTo>
                  <a:pt x="163398" y="602534"/>
                  <a:pt x="307944" y="-1567"/>
                  <a:pt x="480768" y="4"/>
                </a:cubicBezTo>
                <a:cubicBezTo>
                  <a:pt x="653593" y="1575"/>
                  <a:pt x="939537" y="782429"/>
                  <a:pt x="1036947" y="95211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601A4B-0941-4A26-954C-0D85FDDCE7EB}"/>
              </a:ext>
            </a:extLst>
          </p:cNvPr>
          <p:cNvCxnSpPr>
            <a:stCxn id="4" idx="0"/>
          </p:cNvCxnSpPr>
          <p:nvPr/>
        </p:nvCxnSpPr>
        <p:spPr>
          <a:xfrm flipV="1">
            <a:off x="1372372" y="2417298"/>
            <a:ext cx="1007633" cy="11099"/>
          </a:xfrm>
          <a:prstGeom prst="straightConnector1">
            <a:avLst/>
          </a:prstGeom>
          <a:ln w="19050">
            <a:solidFill>
              <a:srgbClr val="FF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AE28FC-A197-4381-AE62-650CC5A8A1AF}"/>
                  </a:ext>
                </a:extLst>
              </p:cNvPr>
              <p:cNvSpPr/>
              <p:nvPr/>
            </p:nvSpPr>
            <p:spPr>
              <a:xfrm>
                <a:off x="2380006" y="2272862"/>
                <a:ext cx="8034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±2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.5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1400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AE28FC-A197-4381-AE62-650CC5A8A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06" y="2272862"/>
                <a:ext cx="80342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39253E-B2C9-419D-84B4-FD4A3647AD28}"/>
              </a:ext>
            </a:extLst>
          </p:cNvPr>
          <p:cNvCxnSpPr/>
          <p:nvPr/>
        </p:nvCxnSpPr>
        <p:spPr>
          <a:xfrm flipV="1">
            <a:off x="1372372" y="5798702"/>
            <a:ext cx="1007633" cy="11099"/>
          </a:xfrm>
          <a:prstGeom prst="straightConnector1">
            <a:avLst/>
          </a:prstGeom>
          <a:ln w="19050">
            <a:solidFill>
              <a:srgbClr val="FF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B296E8-A588-4A15-82D0-4BAD4FDB370E}"/>
                  </a:ext>
                </a:extLst>
              </p:cNvPr>
              <p:cNvSpPr/>
              <p:nvPr/>
            </p:nvSpPr>
            <p:spPr>
              <a:xfrm>
                <a:off x="2380004" y="5654265"/>
                <a:ext cx="8315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9933"/>
                        </a:solidFill>
                        <a:latin typeface="Cambria Math" panose="02040503050406030204" pitchFamily="18" charset="0"/>
                      </a:rPr>
                      <m:t>±0.1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9933"/>
                        </a:solidFill>
                        <a:latin typeface="Minion Pro" panose="02040503050201020203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FF9933"/>
                    </a:solidFill>
                    <a:latin typeface="Minion Pro" panose="02040503050201020203" pitchFamily="18" charset="0"/>
                  </a:rPr>
                  <a:t>bar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B296E8-A588-4A15-82D0-4BAD4FDB3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04" y="5654265"/>
                <a:ext cx="831574" cy="307777"/>
              </a:xfrm>
              <a:prstGeom prst="rect">
                <a:avLst/>
              </a:prstGeom>
              <a:blipFill>
                <a:blip r:embed="rId9"/>
                <a:stretch>
                  <a:fillRect t="-4000" r="-146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4DA1B9-DD74-4DD4-B6B1-9958243167E1}"/>
              </a:ext>
            </a:extLst>
          </p:cNvPr>
          <p:cNvCxnSpPr>
            <a:cxnSpLocks/>
          </p:cNvCxnSpPr>
          <p:nvPr/>
        </p:nvCxnSpPr>
        <p:spPr>
          <a:xfrm>
            <a:off x="1844134" y="3883970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7E661D-CB70-4996-ADD3-441E589D843E}"/>
              </a:ext>
            </a:extLst>
          </p:cNvPr>
          <p:cNvCxnSpPr>
            <a:cxnSpLocks/>
          </p:cNvCxnSpPr>
          <p:nvPr/>
        </p:nvCxnSpPr>
        <p:spPr>
          <a:xfrm>
            <a:off x="1212060" y="3883969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F6C8DC9-9C15-42BF-BF10-9195131D8D70}"/>
              </a:ext>
            </a:extLst>
          </p:cNvPr>
          <p:cNvCxnSpPr>
            <a:cxnSpLocks/>
          </p:cNvCxnSpPr>
          <p:nvPr/>
        </p:nvCxnSpPr>
        <p:spPr>
          <a:xfrm>
            <a:off x="2471855" y="3883969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BB582F3-0A10-42A9-853D-AA37D56F0118}"/>
              </a:ext>
            </a:extLst>
          </p:cNvPr>
          <p:cNvSpPr/>
          <p:nvPr/>
        </p:nvSpPr>
        <p:spPr>
          <a:xfrm>
            <a:off x="1532336" y="3978953"/>
            <a:ext cx="634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9933"/>
                </a:solidFill>
                <a:latin typeface="Minion Pro" panose="02040503050201020203" pitchFamily="18" charset="0"/>
              </a:rPr>
              <a:t>40 bar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0D9B15-E370-4A44-B955-F5E1B6AB1D5C}"/>
              </a:ext>
            </a:extLst>
          </p:cNvPr>
          <p:cNvSpPr/>
          <p:nvPr/>
        </p:nvSpPr>
        <p:spPr>
          <a:xfrm>
            <a:off x="2270215" y="3989713"/>
            <a:ext cx="762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9933"/>
                </a:solidFill>
                <a:latin typeface="Minion Pro" panose="02040503050201020203" pitchFamily="18" charset="0"/>
              </a:rPr>
              <a:t>40.5 bar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F4D879-8EC5-40A3-A87A-9C2080669908}"/>
              </a:ext>
            </a:extLst>
          </p:cNvPr>
          <p:cNvSpPr/>
          <p:nvPr/>
        </p:nvSpPr>
        <p:spPr>
          <a:xfrm>
            <a:off x="686108" y="3989713"/>
            <a:ext cx="762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9933"/>
                </a:solidFill>
                <a:latin typeface="Minion Pro" panose="02040503050201020203" pitchFamily="18" charset="0"/>
              </a:rPr>
              <a:t>39.5 bar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FB76483-6B80-4CB7-B7A5-ABD29E4E8999}"/>
              </a:ext>
            </a:extLst>
          </p:cNvPr>
          <p:cNvGrpSpPr/>
          <p:nvPr/>
        </p:nvGrpSpPr>
        <p:grpSpPr>
          <a:xfrm>
            <a:off x="3786954" y="1906922"/>
            <a:ext cx="4741826" cy="4216610"/>
            <a:chOff x="4007097" y="1909927"/>
            <a:chExt cx="4741826" cy="4216610"/>
          </a:xfrm>
        </p:grpSpPr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61641775-CD32-41E0-80D4-DC2C80FA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097" y="1909927"/>
              <a:ext cx="4741826" cy="42166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9472F25-5672-4CF4-AFB9-0203F1539112}"/>
                    </a:ext>
                  </a:extLst>
                </p:cNvPr>
                <p:cNvSpPr/>
                <p:nvPr/>
              </p:nvSpPr>
              <p:spPr>
                <a:xfrm>
                  <a:off x="5791053" y="2121904"/>
                  <a:ext cx="1302400" cy="4981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9472F25-5672-4CF4-AFB9-0203F15391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053" y="2121904"/>
                  <a:ext cx="1302400" cy="49816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4A60D31-9CAE-4D86-B419-12E13EAF39E2}"/>
                    </a:ext>
                  </a:extLst>
                </p:cNvPr>
                <p:cNvSpPr/>
                <p:nvPr/>
              </p:nvSpPr>
              <p:spPr>
                <a:xfrm>
                  <a:off x="7206575" y="2799141"/>
                  <a:ext cx="1026999" cy="4981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4A60D31-9CAE-4D86-B419-12E13EAF39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6575" y="2799141"/>
                  <a:ext cx="1026999" cy="49816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3D4BF5A-69D5-46D8-AD92-24A555764A90}"/>
                </a:ext>
              </a:extLst>
            </p:cNvPr>
            <p:cNvSpPr/>
            <p:nvPr/>
          </p:nvSpPr>
          <p:spPr>
            <a:xfrm>
              <a:off x="4958773" y="5451783"/>
              <a:ext cx="1451454" cy="498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Minion Pro" panose="02040503050201020203" pitchFamily="18" charset="0"/>
                </a:rPr>
                <a:t>Periodic BCs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00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uncertainty quantification – output distribution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D6B029A-28A7-4246-8796-A6C798021A7A}"/>
              </a:ext>
            </a:extLst>
          </p:cNvPr>
          <p:cNvSpPr/>
          <p:nvPr/>
        </p:nvSpPr>
        <p:spPr>
          <a:xfrm>
            <a:off x="1212060" y="3350585"/>
            <a:ext cx="1273284" cy="664645"/>
          </a:xfrm>
          <a:custGeom>
            <a:avLst/>
            <a:gdLst>
              <a:gd name="connsiteX0" fmla="*/ 0 w 1027522"/>
              <a:gd name="connsiteY0" fmla="*/ 707013 h 707013"/>
              <a:gd name="connsiteX1" fmla="*/ 348792 w 1027522"/>
              <a:gd name="connsiteY1" fmla="*/ 3 h 707013"/>
              <a:gd name="connsiteX2" fmla="*/ 1027522 w 1027522"/>
              <a:gd name="connsiteY2" fmla="*/ 697587 h 707013"/>
              <a:gd name="connsiteX0" fmla="*/ 0 w 1018095"/>
              <a:gd name="connsiteY0" fmla="*/ 707192 h 707192"/>
              <a:gd name="connsiteX1" fmla="*/ 348792 w 1018095"/>
              <a:gd name="connsiteY1" fmla="*/ 182 h 707192"/>
              <a:gd name="connsiteX2" fmla="*/ 1018095 w 1018095"/>
              <a:gd name="connsiteY2" fmla="*/ 641205 h 707192"/>
              <a:gd name="connsiteX0" fmla="*/ 0 w 1018095"/>
              <a:gd name="connsiteY0" fmla="*/ 716615 h 716615"/>
              <a:gd name="connsiteX1" fmla="*/ 273378 w 1018095"/>
              <a:gd name="connsiteY1" fmla="*/ 179 h 716615"/>
              <a:gd name="connsiteX2" fmla="*/ 1018095 w 1018095"/>
              <a:gd name="connsiteY2" fmla="*/ 650628 h 716615"/>
              <a:gd name="connsiteX0" fmla="*/ 0 w 999242"/>
              <a:gd name="connsiteY0" fmla="*/ 716468 h 716468"/>
              <a:gd name="connsiteX1" fmla="*/ 273378 w 999242"/>
              <a:gd name="connsiteY1" fmla="*/ 32 h 716468"/>
              <a:gd name="connsiteX2" fmla="*/ 999242 w 999242"/>
              <a:gd name="connsiteY2" fmla="*/ 688188 h 716468"/>
              <a:gd name="connsiteX0" fmla="*/ 0 w 1058749"/>
              <a:gd name="connsiteY0" fmla="*/ 716468 h 736428"/>
              <a:gd name="connsiteX1" fmla="*/ 273378 w 1058749"/>
              <a:gd name="connsiteY1" fmla="*/ 32 h 736428"/>
              <a:gd name="connsiteX2" fmla="*/ 999242 w 1058749"/>
              <a:gd name="connsiteY2" fmla="*/ 688188 h 736428"/>
              <a:gd name="connsiteX3" fmla="*/ 1018095 w 1058749"/>
              <a:gd name="connsiteY3" fmla="*/ 678362 h 736428"/>
              <a:gd name="connsiteX0" fmla="*/ 0 w 1310326"/>
              <a:gd name="connsiteY0" fmla="*/ 716468 h 736428"/>
              <a:gd name="connsiteX1" fmla="*/ 273378 w 1310326"/>
              <a:gd name="connsiteY1" fmla="*/ 32 h 736428"/>
              <a:gd name="connsiteX2" fmla="*/ 999242 w 1310326"/>
              <a:gd name="connsiteY2" fmla="*/ 688188 h 736428"/>
              <a:gd name="connsiteX3" fmla="*/ 1310326 w 1310326"/>
              <a:gd name="connsiteY3" fmla="*/ 678362 h 736428"/>
              <a:gd name="connsiteX0" fmla="*/ 0 w 1310326"/>
              <a:gd name="connsiteY0" fmla="*/ 717107 h 717107"/>
              <a:gd name="connsiteX1" fmla="*/ 273378 w 1310326"/>
              <a:gd name="connsiteY1" fmla="*/ 671 h 717107"/>
              <a:gd name="connsiteX2" fmla="*/ 961535 w 1310326"/>
              <a:gd name="connsiteY2" fmla="*/ 594559 h 717107"/>
              <a:gd name="connsiteX3" fmla="*/ 1310326 w 1310326"/>
              <a:gd name="connsiteY3" fmla="*/ 679001 h 717107"/>
              <a:gd name="connsiteX0" fmla="*/ 0 w 1310326"/>
              <a:gd name="connsiteY0" fmla="*/ 719152 h 719152"/>
              <a:gd name="connsiteX1" fmla="*/ 273378 w 1310326"/>
              <a:gd name="connsiteY1" fmla="*/ 2716 h 719152"/>
              <a:gd name="connsiteX2" fmla="*/ 867267 w 1310326"/>
              <a:gd name="connsiteY2" fmla="*/ 492909 h 719152"/>
              <a:gd name="connsiteX3" fmla="*/ 1310326 w 1310326"/>
              <a:gd name="connsiteY3" fmla="*/ 681046 h 719152"/>
              <a:gd name="connsiteX0" fmla="*/ 0 w 1310326"/>
              <a:gd name="connsiteY0" fmla="*/ 719152 h 719152"/>
              <a:gd name="connsiteX1" fmla="*/ 273378 w 1310326"/>
              <a:gd name="connsiteY1" fmla="*/ 2716 h 719152"/>
              <a:gd name="connsiteX2" fmla="*/ 867267 w 1310326"/>
              <a:gd name="connsiteY2" fmla="*/ 492909 h 719152"/>
              <a:gd name="connsiteX3" fmla="*/ 1310326 w 1310326"/>
              <a:gd name="connsiteY3" fmla="*/ 681046 h 719152"/>
              <a:gd name="connsiteX0" fmla="*/ 0 w 1310326"/>
              <a:gd name="connsiteY0" fmla="*/ 721157 h 721157"/>
              <a:gd name="connsiteX1" fmla="*/ 273378 w 1310326"/>
              <a:gd name="connsiteY1" fmla="*/ 4721 h 721157"/>
              <a:gd name="connsiteX2" fmla="*/ 886121 w 1310326"/>
              <a:gd name="connsiteY2" fmla="*/ 438353 h 721157"/>
              <a:gd name="connsiteX3" fmla="*/ 1310326 w 1310326"/>
              <a:gd name="connsiteY3" fmla="*/ 683051 h 721157"/>
              <a:gd name="connsiteX0" fmla="*/ 0 w 1310326"/>
              <a:gd name="connsiteY0" fmla="*/ 721157 h 721157"/>
              <a:gd name="connsiteX1" fmla="*/ 273378 w 1310326"/>
              <a:gd name="connsiteY1" fmla="*/ 4721 h 721157"/>
              <a:gd name="connsiteX2" fmla="*/ 886121 w 1310326"/>
              <a:gd name="connsiteY2" fmla="*/ 438353 h 721157"/>
              <a:gd name="connsiteX3" fmla="*/ 1310326 w 1310326"/>
              <a:gd name="connsiteY3" fmla="*/ 683051 h 721157"/>
              <a:gd name="connsiteX0" fmla="*/ 0 w 1310326"/>
              <a:gd name="connsiteY0" fmla="*/ 721157 h 721157"/>
              <a:gd name="connsiteX1" fmla="*/ 273378 w 1310326"/>
              <a:gd name="connsiteY1" fmla="*/ 4721 h 721157"/>
              <a:gd name="connsiteX2" fmla="*/ 886121 w 1310326"/>
              <a:gd name="connsiteY2" fmla="*/ 438353 h 721157"/>
              <a:gd name="connsiteX3" fmla="*/ 1310326 w 1310326"/>
              <a:gd name="connsiteY3" fmla="*/ 683051 h 721157"/>
              <a:gd name="connsiteX0" fmla="*/ 0 w 1310326"/>
              <a:gd name="connsiteY0" fmla="*/ 720927 h 720927"/>
              <a:gd name="connsiteX1" fmla="*/ 273378 w 1310326"/>
              <a:gd name="connsiteY1" fmla="*/ 4491 h 720927"/>
              <a:gd name="connsiteX2" fmla="*/ 886121 w 1310326"/>
              <a:gd name="connsiteY2" fmla="*/ 438123 h 720927"/>
              <a:gd name="connsiteX3" fmla="*/ 1310326 w 1310326"/>
              <a:gd name="connsiteY3" fmla="*/ 682821 h 72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326" h="720927">
                <a:moveTo>
                  <a:pt x="0" y="720927"/>
                </a:moveTo>
                <a:cubicBezTo>
                  <a:pt x="88769" y="368207"/>
                  <a:pt x="125691" y="51625"/>
                  <a:pt x="273378" y="4491"/>
                </a:cubicBezTo>
                <a:cubicBezTo>
                  <a:pt x="421065" y="-42643"/>
                  <a:pt x="686587" y="293578"/>
                  <a:pt x="886121" y="438123"/>
                </a:cubicBezTo>
                <a:cubicBezTo>
                  <a:pt x="1095083" y="607739"/>
                  <a:pt x="1306398" y="684868"/>
                  <a:pt x="1310326" y="68282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8F05E4-9DDF-4EDE-8291-E0135C4C6738}"/>
              </a:ext>
            </a:extLst>
          </p:cNvPr>
          <p:cNvSpPr/>
          <p:nvPr/>
        </p:nvSpPr>
        <p:spPr>
          <a:xfrm>
            <a:off x="1372372" y="1559307"/>
            <a:ext cx="1007633" cy="877781"/>
          </a:xfrm>
          <a:custGeom>
            <a:avLst/>
            <a:gdLst>
              <a:gd name="connsiteX0" fmla="*/ 0 w 980387"/>
              <a:gd name="connsiteY0" fmla="*/ 688226 h 688226"/>
              <a:gd name="connsiteX1" fmla="*/ 490194 w 980387"/>
              <a:gd name="connsiteY1" fmla="*/ 70 h 688226"/>
              <a:gd name="connsiteX2" fmla="*/ 980387 w 980387"/>
              <a:gd name="connsiteY2" fmla="*/ 641092 h 688226"/>
              <a:gd name="connsiteX3" fmla="*/ 980387 w 980387"/>
              <a:gd name="connsiteY3" fmla="*/ 641092 h 688226"/>
              <a:gd name="connsiteX0" fmla="*/ 0 w 980387"/>
              <a:gd name="connsiteY0" fmla="*/ 942740 h 942740"/>
              <a:gd name="connsiteX1" fmla="*/ 518475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980387"/>
              <a:gd name="connsiteY0" fmla="*/ 942740 h 942740"/>
              <a:gd name="connsiteX1" fmla="*/ 480768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1065228"/>
              <a:gd name="connsiteY0" fmla="*/ 942742 h 1018156"/>
              <a:gd name="connsiteX1" fmla="*/ 480768 w 1065228"/>
              <a:gd name="connsiteY1" fmla="*/ 62 h 1018156"/>
              <a:gd name="connsiteX2" fmla="*/ 980387 w 1065228"/>
              <a:gd name="connsiteY2" fmla="*/ 895608 h 1018156"/>
              <a:gd name="connsiteX3" fmla="*/ 1065228 w 1065228"/>
              <a:gd name="connsiteY3" fmla="*/ 1018156 h 1018156"/>
              <a:gd name="connsiteX0" fmla="*/ 0 w 980387"/>
              <a:gd name="connsiteY0" fmla="*/ 942742 h 942742"/>
              <a:gd name="connsiteX1" fmla="*/ 480768 w 980387"/>
              <a:gd name="connsiteY1" fmla="*/ 62 h 942742"/>
              <a:gd name="connsiteX2" fmla="*/ 980387 w 980387"/>
              <a:gd name="connsiteY2" fmla="*/ 895608 h 942742"/>
              <a:gd name="connsiteX0" fmla="*/ 0 w 1046374"/>
              <a:gd name="connsiteY0" fmla="*/ 942869 h 1018284"/>
              <a:gd name="connsiteX1" fmla="*/ 480768 w 1046374"/>
              <a:gd name="connsiteY1" fmla="*/ 189 h 1018284"/>
              <a:gd name="connsiteX2" fmla="*/ 1046374 w 1046374"/>
              <a:gd name="connsiteY2" fmla="*/ 1018284 h 1018284"/>
              <a:gd name="connsiteX0" fmla="*/ 0 w 1036948"/>
              <a:gd name="connsiteY0" fmla="*/ 942703 h 942703"/>
              <a:gd name="connsiteX1" fmla="*/ 480768 w 1036948"/>
              <a:gd name="connsiteY1" fmla="*/ 23 h 942703"/>
              <a:gd name="connsiteX2" fmla="*/ 1036948 w 1036948"/>
              <a:gd name="connsiteY2" fmla="*/ 914423 h 942703"/>
              <a:gd name="connsiteX0" fmla="*/ 0 w 1074655"/>
              <a:gd name="connsiteY0" fmla="*/ 942680 h 942680"/>
              <a:gd name="connsiteX1" fmla="*/ 480768 w 1074655"/>
              <a:gd name="connsiteY1" fmla="*/ 0 h 942680"/>
              <a:gd name="connsiteX2" fmla="*/ 1074655 w 1074655"/>
              <a:gd name="connsiteY2" fmla="*/ 942680 h 942680"/>
              <a:gd name="connsiteX0" fmla="*/ 0 w 1093508"/>
              <a:gd name="connsiteY0" fmla="*/ 942719 h 942719"/>
              <a:gd name="connsiteX1" fmla="*/ 480768 w 1093508"/>
              <a:gd name="connsiteY1" fmla="*/ 39 h 942719"/>
              <a:gd name="connsiteX2" fmla="*/ 1093508 w 1093508"/>
              <a:gd name="connsiteY2" fmla="*/ 905012 h 942719"/>
              <a:gd name="connsiteX0" fmla="*/ 0 w 1027520"/>
              <a:gd name="connsiteY0" fmla="*/ 942703 h 942703"/>
              <a:gd name="connsiteX1" fmla="*/ 480768 w 1027520"/>
              <a:gd name="connsiteY1" fmla="*/ 23 h 942703"/>
              <a:gd name="connsiteX2" fmla="*/ 1027520 w 1027520"/>
              <a:gd name="connsiteY2" fmla="*/ 914423 h 942703"/>
              <a:gd name="connsiteX0" fmla="*/ 0 w 1036947"/>
              <a:gd name="connsiteY0" fmla="*/ 942684 h 952111"/>
              <a:gd name="connsiteX1" fmla="*/ 480768 w 1036947"/>
              <a:gd name="connsiteY1" fmla="*/ 4 h 952111"/>
              <a:gd name="connsiteX2" fmla="*/ 1036947 w 1036947"/>
              <a:gd name="connsiteY2" fmla="*/ 952111 h 9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947" h="952111">
                <a:moveTo>
                  <a:pt x="0" y="942684"/>
                </a:moveTo>
                <a:cubicBezTo>
                  <a:pt x="163398" y="602534"/>
                  <a:pt x="307944" y="-1567"/>
                  <a:pt x="480768" y="4"/>
                </a:cubicBezTo>
                <a:cubicBezTo>
                  <a:pt x="653593" y="1575"/>
                  <a:pt x="939537" y="782429"/>
                  <a:pt x="1036947" y="95211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7D03CB-560C-4EB8-8876-C0B563C8D48B}"/>
                  </a:ext>
                </a:extLst>
              </p:cNvPr>
              <p:cNvSpPr/>
              <p:nvPr/>
            </p:nvSpPr>
            <p:spPr>
              <a:xfrm>
                <a:off x="331941" y="2745316"/>
                <a:ext cx="3253373" cy="372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Upstream Total Temperature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55A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7D03CB-560C-4EB8-8876-C0B563C8D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1" y="2745316"/>
                <a:ext cx="3253373" cy="372859"/>
              </a:xfrm>
              <a:prstGeom prst="rect">
                <a:avLst/>
              </a:prstGeom>
              <a:blipFill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E0FA04-3521-467E-8019-33962871FF8D}"/>
                  </a:ext>
                </a:extLst>
              </p:cNvPr>
              <p:cNvSpPr/>
              <p:nvPr/>
            </p:nvSpPr>
            <p:spPr>
              <a:xfrm>
                <a:off x="217449" y="4300003"/>
                <a:ext cx="3253373" cy="372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Upstream Total Pressure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E0FA04-3521-467E-8019-33962871F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9" y="4300003"/>
                <a:ext cx="3253373" cy="372859"/>
              </a:xfrm>
              <a:prstGeom prst="rect">
                <a:avLst/>
              </a:prstGeom>
              <a:blipFill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2DA862-9B0C-4005-B6F6-E40DF45E7753}"/>
                  </a:ext>
                </a:extLst>
              </p:cNvPr>
              <p:cNvSpPr/>
              <p:nvPr/>
            </p:nvSpPr>
            <p:spPr>
              <a:xfrm>
                <a:off x="331941" y="6062991"/>
                <a:ext cx="32533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Downstream Static Pressure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2DA862-9B0C-4005-B6F6-E40DF45E7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1" y="6062991"/>
                <a:ext cx="3253373" cy="369332"/>
              </a:xfrm>
              <a:prstGeom prst="rect">
                <a:avLst/>
              </a:prstGeom>
              <a:blipFill>
                <a:blip r:embed="rId5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D91BCB-DCA0-42E0-B8A4-AAD8534903B4}"/>
              </a:ext>
            </a:extLst>
          </p:cNvPr>
          <p:cNvCxnSpPr>
            <a:cxnSpLocks/>
          </p:cNvCxnSpPr>
          <p:nvPr/>
        </p:nvCxnSpPr>
        <p:spPr>
          <a:xfrm>
            <a:off x="1870426" y="2286038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DD8987A-AA63-42BB-8D84-22E1260A84C1}"/>
                  </a:ext>
                </a:extLst>
              </p:cNvPr>
              <p:cNvSpPr/>
              <p:nvPr/>
            </p:nvSpPr>
            <p:spPr>
              <a:xfrm>
                <a:off x="1427195" y="2437088"/>
                <a:ext cx="8675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272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1400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DD8987A-AA63-42BB-8D84-22E1260A8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95" y="2437088"/>
                <a:ext cx="8675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06F5E1-6BCB-4577-950D-B358A58FFABA}"/>
              </a:ext>
            </a:extLst>
          </p:cNvPr>
          <p:cNvCxnSpPr>
            <a:cxnSpLocks/>
          </p:cNvCxnSpPr>
          <p:nvPr/>
        </p:nvCxnSpPr>
        <p:spPr>
          <a:xfrm>
            <a:off x="1876187" y="5670992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9E60DB-A067-434D-9CD9-40FCFDB12A84}"/>
                  </a:ext>
                </a:extLst>
              </p:cNvPr>
              <p:cNvSpPr/>
              <p:nvPr/>
            </p:nvSpPr>
            <p:spPr>
              <a:xfrm>
                <a:off x="1567418" y="5804323"/>
                <a:ext cx="8018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Minion Pro" panose="02040503050201020203" pitchFamily="18" charset="0"/>
                        </a:rPr>
                        <m:t>12.5 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Minion Pro" panose="02040503050201020203" pitchFamily="18" charset="0"/>
                        </a:rPr>
                        <m:t>bar</m:t>
                      </m:r>
                    </m:oMath>
                  </m:oMathPara>
                </a14:m>
                <a:endParaRPr lang="en-US" sz="1400" dirty="0">
                  <a:solidFill>
                    <a:srgbClr val="FF9933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9E60DB-A067-434D-9CD9-40FCFDB12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418" y="5804323"/>
                <a:ext cx="80182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0C1C2C5-E114-4AFA-93E6-8A89340936F1}"/>
              </a:ext>
            </a:extLst>
          </p:cNvPr>
          <p:cNvSpPr/>
          <p:nvPr/>
        </p:nvSpPr>
        <p:spPr>
          <a:xfrm>
            <a:off x="1374769" y="4931558"/>
            <a:ext cx="1007633" cy="877781"/>
          </a:xfrm>
          <a:custGeom>
            <a:avLst/>
            <a:gdLst>
              <a:gd name="connsiteX0" fmla="*/ 0 w 980387"/>
              <a:gd name="connsiteY0" fmla="*/ 688226 h 688226"/>
              <a:gd name="connsiteX1" fmla="*/ 490194 w 980387"/>
              <a:gd name="connsiteY1" fmla="*/ 70 h 688226"/>
              <a:gd name="connsiteX2" fmla="*/ 980387 w 980387"/>
              <a:gd name="connsiteY2" fmla="*/ 641092 h 688226"/>
              <a:gd name="connsiteX3" fmla="*/ 980387 w 980387"/>
              <a:gd name="connsiteY3" fmla="*/ 641092 h 688226"/>
              <a:gd name="connsiteX0" fmla="*/ 0 w 980387"/>
              <a:gd name="connsiteY0" fmla="*/ 942740 h 942740"/>
              <a:gd name="connsiteX1" fmla="*/ 518475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980387"/>
              <a:gd name="connsiteY0" fmla="*/ 942740 h 942740"/>
              <a:gd name="connsiteX1" fmla="*/ 480768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1065228"/>
              <a:gd name="connsiteY0" fmla="*/ 942742 h 1018156"/>
              <a:gd name="connsiteX1" fmla="*/ 480768 w 1065228"/>
              <a:gd name="connsiteY1" fmla="*/ 62 h 1018156"/>
              <a:gd name="connsiteX2" fmla="*/ 980387 w 1065228"/>
              <a:gd name="connsiteY2" fmla="*/ 895608 h 1018156"/>
              <a:gd name="connsiteX3" fmla="*/ 1065228 w 1065228"/>
              <a:gd name="connsiteY3" fmla="*/ 1018156 h 1018156"/>
              <a:gd name="connsiteX0" fmla="*/ 0 w 980387"/>
              <a:gd name="connsiteY0" fmla="*/ 942742 h 942742"/>
              <a:gd name="connsiteX1" fmla="*/ 480768 w 980387"/>
              <a:gd name="connsiteY1" fmla="*/ 62 h 942742"/>
              <a:gd name="connsiteX2" fmla="*/ 980387 w 980387"/>
              <a:gd name="connsiteY2" fmla="*/ 895608 h 942742"/>
              <a:gd name="connsiteX0" fmla="*/ 0 w 1046374"/>
              <a:gd name="connsiteY0" fmla="*/ 942869 h 1018284"/>
              <a:gd name="connsiteX1" fmla="*/ 480768 w 1046374"/>
              <a:gd name="connsiteY1" fmla="*/ 189 h 1018284"/>
              <a:gd name="connsiteX2" fmla="*/ 1046374 w 1046374"/>
              <a:gd name="connsiteY2" fmla="*/ 1018284 h 1018284"/>
              <a:gd name="connsiteX0" fmla="*/ 0 w 1036948"/>
              <a:gd name="connsiteY0" fmla="*/ 942703 h 942703"/>
              <a:gd name="connsiteX1" fmla="*/ 480768 w 1036948"/>
              <a:gd name="connsiteY1" fmla="*/ 23 h 942703"/>
              <a:gd name="connsiteX2" fmla="*/ 1036948 w 1036948"/>
              <a:gd name="connsiteY2" fmla="*/ 914423 h 942703"/>
              <a:gd name="connsiteX0" fmla="*/ 0 w 1074655"/>
              <a:gd name="connsiteY0" fmla="*/ 942680 h 942680"/>
              <a:gd name="connsiteX1" fmla="*/ 480768 w 1074655"/>
              <a:gd name="connsiteY1" fmla="*/ 0 h 942680"/>
              <a:gd name="connsiteX2" fmla="*/ 1074655 w 1074655"/>
              <a:gd name="connsiteY2" fmla="*/ 942680 h 942680"/>
              <a:gd name="connsiteX0" fmla="*/ 0 w 1093508"/>
              <a:gd name="connsiteY0" fmla="*/ 942719 h 942719"/>
              <a:gd name="connsiteX1" fmla="*/ 480768 w 1093508"/>
              <a:gd name="connsiteY1" fmla="*/ 39 h 942719"/>
              <a:gd name="connsiteX2" fmla="*/ 1093508 w 1093508"/>
              <a:gd name="connsiteY2" fmla="*/ 905012 h 942719"/>
              <a:gd name="connsiteX0" fmla="*/ 0 w 1027520"/>
              <a:gd name="connsiteY0" fmla="*/ 942703 h 942703"/>
              <a:gd name="connsiteX1" fmla="*/ 480768 w 1027520"/>
              <a:gd name="connsiteY1" fmla="*/ 23 h 942703"/>
              <a:gd name="connsiteX2" fmla="*/ 1027520 w 1027520"/>
              <a:gd name="connsiteY2" fmla="*/ 914423 h 942703"/>
              <a:gd name="connsiteX0" fmla="*/ 0 w 1036947"/>
              <a:gd name="connsiteY0" fmla="*/ 942684 h 952111"/>
              <a:gd name="connsiteX1" fmla="*/ 480768 w 1036947"/>
              <a:gd name="connsiteY1" fmla="*/ 4 h 952111"/>
              <a:gd name="connsiteX2" fmla="*/ 1036947 w 1036947"/>
              <a:gd name="connsiteY2" fmla="*/ 952111 h 9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947" h="952111">
                <a:moveTo>
                  <a:pt x="0" y="942684"/>
                </a:moveTo>
                <a:cubicBezTo>
                  <a:pt x="163398" y="602534"/>
                  <a:pt x="307944" y="-1567"/>
                  <a:pt x="480768" y="4"/>
                </a:cubicBezTo>
                <a:cubicBezTo>
                  <a:pt x="653593" y="1575"/>
                  <a:pt x="939537" y="782429"/>
                  <a:pt x="1036947" y="95211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601A4B-0941-4A26-954C-0D85FDDCE7EB}"/>
              </a:ext>
            </a:extLst>
          </p:cNvPr>
          <p:cNvCxnSpPr>
            <a:stCxn id="4" idx="0"/>
          </p:cNvCxnSpPr>
          <p:nvPr/>
        </p:nvCxnSpPr>
        <p:spPr>
          <a:xfrm flipV="1">
            <a:off x="1372372" y="2417298"/>
            <a:ext cx="1007633" cy="11099"/>
          </a:xfrm>
          <a:prstGeom prst="straightConnector1">
            <a:avLst/>
          </a:prstGeom>
          <a:ln w="19050">
            <a:solidFill>
              <a:srgbClr val="FF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AE28FC-A197-4381-AE62-650CC5A8A1AF}"/>
                  </a:ext>
                </a:extLst>
              </p:cNvPr>
              <p:cNvSpPr/>
              <p:nvPr/>
            </p:nvSpPr>
            <p:spPr>
              <a:xfrm>
                <a:off x="2380006" y="2272862"/>
                <a:ext cx="8034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±2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.5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1400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AE28FC-A197-4381-AE62-650CC5A8A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06" y="2272862"/>
                <a:ext cx="80342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39253E-B2C9-419D-84B4-FD4A3647AD28}"/>
              </a:ext>
            </a:extLst>
          </p:cNvPr>
          <p:cNvCxnSpPr/>
          <p:nvPr/>
        </p:nvCxnSpPr>
        <p:spPr>
          <a:xfrm flipV="1">
            <a:off x="1372372" y="5798702"/>
            <a:ext cx="1007633" cy="11099"/>
          </a:xfrm>
          <a:prstGeom prst="straightConnector1">
            <a:avLst/>
          </a:prstGeom>
          <a:ln w="19050">
            <a:solidFill>
              <a:srgbClr val="FF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B296E8-A588-4A15-82D0-4BAD4FDB370E}"/>
                  </a:ext>
                </a:extLst>
              </p:cNvPr>
              <p:cNvSpPr/>
              <p:nvPr/>
            </p:nvSpPr>
            <p:spPr>
              <a:xfrm>
                <a:off x="2380004" y="5654265"/>
                <a:ext cx="8315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9933"/>
                        </a:solidFill>
                        <a:latin typeface="Cambria Math" panose="02040503050406030204" pitchFamily="18" charset="0"/>
                      </a:rPr>
                      <m:t>±0.1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9933"/>
                        </a:solidFill>
                        <a:latin typeface="Minion Pro" panose="02040503050201020203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FF9933"/>
                    </a:solidFill>
                    <a:latin typeface="Minion Pro" panose="02040503050201020203" pitchFamily="18" charset="0"/>
                  </a:rPr>
                  <a:t>bar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B296E8-A588-4A15-82D0-4BAD4FDB3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04" y="5654265"/>
                <a:ext cx="831574" cy="307777"/>
              </a:xfrm>
              <a:prstGeom prst="rect">
                <a:avLst/>
              </a:prstGeom>
              <a:blipFill>
                <a:blip r:embed="rId9"/>
                <a:stretch>
                  <a:fillRect t="-4000" r="-146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4DA1B9-DD74-4DD4-B6B1-9958243167E1}"/>
              </a:ext>
            </a:extLst>
          </p:cNvPr>
          <p:cNvCxnSpPr>
            <a:cxnSpLocks/>
          </p:cNvCxnSpPr>
          <p:nvPr/>
        </p:nvCxnSpPr>
        <p:spPr>
          <a:xfrm>
            <a:off x="1844134" y="3883970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7E661D-CB70-4996-ADD3-441E589D843E}"/>
              </a:ext>
            </a:extLst>
          </p:cNvPr>
          <p:cNvCxnSpPr>
            <a:cxnSpLocks/>
          </p:cNvCxnSpPr>
          <p:nvPr/>
        </p:nvCxnSpPr>
        <p:spPr>
          <a:xfrm>
            <a:off x="1212060" y="3883969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F6C8DC9-9C15-42BF-BF10-9195131D8D70}"/>
              </a:ext>
            </a:extLst>
          </p:cNvPr>
          <p:cNvCxnSpPr>
            <a:cxnSpLocks/>
          </p:cNvCxnSpPr>
          <p:nvPr/>
        </p:nvCxnSpPr>
        <p:spPr>
          <a:xfrm>
            <a:off x="2471855" y="3883969"/>
            <a:ext cx="0" cy="131258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BB582F3-0A10-42A9-853D-AA37D56F0118}"/>
              </a:ext>
            </a:extLst>
          </p:cNvPr>
          <p:cNvSpPr/>
          <p:nvPr/>
        </p:nvSpPr>
        <p:spPr>
          <a:xfrm>
            <a:off x="1532336" y="3978953"/>
            <a:ext cx="634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9933"/>
                </a:solidFill>
                <a:latin typeface="Minion Pro" panose="02040503050201020203" pitchFamily="18" charset="0"/>
              </a:rPr>
              <a:t>40 bar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0D9B15-E370-4A44-B955-F5E1B6AB1D5C}"/>
              </a:ext>
            </a:extLst>
          </p:cNvPr>
          <p:cNvSpPr/>
          <p:nvPr/>
        </p:nvSpPr>
        <p:spPr>
          <a:xfrm>
            <a:off x="2270215" y="3989713"/>
            <a:ext cx="762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9933"/>
                </a:solidFill>
                <a:latin typeface="Minion Pro" panose="02040503050201020203" pitchFamily="18" charset="0"/>
              </a:rPr>
              <a:t>40.5 bar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F4D879-8EC5-40A3-A87A-9C2080669908}"/>
              </a:ext>
            </a:extLst>
          </p:cNvPr>
          <p:cNvSpPr/>
          <p:nvPr/>
        </p:nvSpPr>
        <p:spPr>
          <a:xfrm>
            <a:off x="686108" y="3989713"/>
            <a:ext cx="762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9933"/>
                </a:solidFill>
                <a:latin typeface="Minion Pro" panose="02040503050201020203" pitchFamily="18" charset="0"/>
              </a:rPr>
              <a:t>39.5 bar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AB691A-E84E-4493-8D24-C7F69AA13B13}"/>
              </a:ext>
            </a:extLst>
          </p:cNvPr>
          <p:cNvSpPr/>
          <p:nvPr/>
        </p:nvSpPr>
        <p:spPr>
          <a:xfrm>
            <a:off x="3696608" y="1803136"/>
            <a:ext cx="3253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Minion Pro" panose="02040503050201020203" pitchFamily="18" charset="0"/>
              </a:rPr>
              <a:t>Uncertainty </a:t>
            </a:r>
          </a:p>
          <a:p>
            <a:pPr algn="ctr"/>
            <a:r>
              <a:rPr lang="en-US" b="1" dirty="0">
                <a:latin typeface="Minion Pro" panose="02040503050201020203" pitchFamily="18" charset="0"/>
              </a:rPr>
              <a:t>Propagation </a:t>
            </a:r>
          </a:p>
          <a:p>
            <a:pPr algn="ctr"/>
            <a:r>
              <a:rPr lang="en-US" b="1" dirty="0">
                <a:latin typeface="Minion Pro" panose="02040503050201020203" pitchFamily="18" charset="0"/>
              </a:rPr>
              <a:t>Solver</a:t>
            </a:r>
            <a:endParaRPr lang="en-US" b="1" dirty="0">
              <a:latin typeface="Cambria Math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CE5D57-58D9-4F14-BFC4-EEAB55DA8A9E}"/>
              </a:ext>
            </a:extLst>
          </p:cNvPr>
          <p:cNvSpPr/>
          <p:nvPr/>
        </p:nvSpPr>
        <p:spPr>
          <a:xfrm>
            <a:off x="4203430" y="2764284"/>
            <a:ext cx="2180191" cy="30435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1A2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33A3B0-6830-42B1-9001-90C938160034}"/>
              </a:ext>
            </a:extLst>
          </p:cNvPr>
          <p:cNvSpPr/>
          <p:nvPr/>
        </p:nvSpPr>
        <p:spPr>
          <a:xfrm>
            <a:off x="4480274" y="3069991"/>
            <a:ext cx="1666805" cy="10303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A2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Minion Pro" panose="02040503050201020203" pitchFamily="18" charset="0"/>
              </a:rPr>
              <a:t>Polynomial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inion Pro" panose="02040503050201020203" pitchFamily="18" charset="0"/>
              </a:rPr>
              <a:t>Chaos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inion Pro" panose="02040503050201020203" pitchFamily="18" charset="0"/>
              </a:rPr>
              <a:t>Representation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EC641-33D6-4A34-8EC3-82D17CA3DB6B}"/>
              </a:ext>
            </a:extLst>
          </p:cNvPr>
          <p:cNvSpPr/>
          <p:nvPr/>
        </p:nvSpPr>
        <p:spPr>
          <a:xfrm>
            <a:off x="4480273" y="4406027"/>
            <a:ext cx="1666805" cy="10303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A2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Minion Pro" panose="02040503050201020203" pitchFamily="18" charset="0"/>
              </a:rPr>
              <a:t>CFD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inion Pro" panose="02040503050201020203" pitchFamily="18" charset="0"/>
              </a:rPr>
              <a:t>Flow Solver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F9B9E7-BEF3-4E16-81C0-8747D2781DA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313489" y="4100317"/>
            <a:ext cx="187" cy="305710"/>
          </a:xfrm>
          <a:prstGeom prst="straightConnector1">
            <a:avLst/>
          </a:prstGeom>
          <a:ln w="19050">
            <a:solidFill>
              <a:srgbClr val="1A205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id="{06B1AE41-58ED-41ED-BD4F-131D2A619023}"/>
              </a:ext>
            </a:extLst>
          </p:cNvPr>
          <p:cNvSpPr/>
          <p:nvPr/>
        </p:nvSpPr>
        <p:spPr>
          <a:xfrm flipH="1">
            <a:off x="6679604" y="1509310"/>
            <a:ext cx="307567" cy="4939285"/>
          </a:xfrm>
          <a:prstGeom prst="rightBrace">
            <a:avLst>
              <a:gd name="adj1" fmla="val 225750"/>
              <a:gd name="adj2" fmla="val 50000"/>
            </a:avLst>
          </a:prstGeom>
          <a:ln w="19050">
            <a:solidFill>
              <a:srgbClr val="00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7039961A-B949-4D48-A10E-B0DA00301B46}"/>
              </a:ext>
            </a:extLst>
          </p:cNvPr>
          <p:cNvSpPr/>
          <p:nvPr/>
        </p:nvSpPr>
        <p:spPr>
          <a:xfrm>
            <a:off x="3560927" y="1509310"/>
            <a:ext cx="307567" cy="4939285"/>
          </a:xfrm>
          <a:prstGeom prst="rightBrace">
            <a:avLst>
              <a:gd name="adj1" fmla="val 225750"/>
              <a:gd name="adj2" fmla="val 50000"/>
            </a:avLst>
          </a:prstGeom>
          <a:ln w="19050">
            <a:solidFill>
              <a:srgbClr val="00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4CE4BDC-9CB6-4551-AD62-1D3DA395FE49}"/>
              </a:ext>
            </a:extLst>
          </p:cNvPr>
          <p:cNvSpPr/>
          <p:nvPr/>
        </p:nvSpPr>
        <p:spPr>
          <a:xfrm>
            <a:off x="7441277" y="2218629"/>
            <a:ext cx="1007633" cy="877781"/>
          </a:xfrm>
          <a:custGeom>
            <a:avLst/>
            <a:gdLst>
              <a:gd name="connsiteX0" fmla="*/ 0 w 980387"/>
              <a:gd name="connsiteY0" fmla="*/ 688226 h 688226"/>
              <a:gd name="connsiteX1" fmla="*/ 490194 w 980387"/>
              <a:gd name="connsiteY1" fmla="*/ 70 h 688226"/>
              <a:gd name="connsiteX2" fmla="*/ 980387 w 980387"/>
              <a:gd name="connsiteY2" fmla="*/ 641092 h 688226"/>
              <a:gd name="connsiteX3" fmla="*/ 980387 w 980387"/>
              <a:gd name="connsiteY3" fmla="*/ 641092 h 688226"/>
              <a:gd name="connsiteX0" fmla="*/ 0 w 980387"/>
              <a:gd name="connsiteY0" fmla="*/ 942740 h 942740"/>
              <a:gd name="connsiteX1" fmla="*/ 518475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980387"/>
              <a:gd name="connsiteY0" fmla="*/ 942740 h 942740"/>
              <a:gd name="connsiteX1" fmla="*/ 480768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1065228"/>
              <a:gd name="connsiteY0" fmla="*/ 942742 h 1018156"/>
              <a:gd name="connsiteX1" fmla="*/ 480768 w 1065228"/>
              <a:gd name="connsiteY1" fmla="*/ 62 h 1018156"/>
              <a:gd name="connsiteX2" fmla="*/ 980387 w 1065228"/>
              <a:gd name="connsiteY2" fmla="*/ 895608 h 1018156"/>
              <a:gd name="connsiteX3" fmla="*/ 1065228 w 1065228"/>
              <a:gd name="connsiteY3" fmla="*/ 1018156 h 1018156"/>
              <a:gd name="connsiteX0" fmla="*/ 0 w 980387"/>
              <a:gd name="connsiteY0" fmla="*/ 942742 h 942742"/>
              <a:gd name="connsiteX1" fmla="*/ 480768 w 980387"/>
              <a:gd name="connsiteY1" fmla="*/ 62 h 942742"/>
              <a:gd name="connsiteX2" fmla="*/ 980387 w 980387"/>
              <a:gd name="connsiteY2" fmla="*/ 895608 h 942742"/>
              <a:gd name="connsiteX0" fmla="*/ 0 w 1046374"/>
              <a:gd name="connsiteY0" fmla="*/ 942869 h 1018284"/>
              <a:gd name="connsiteX1" fmla="*/ 480768 w 1046374"/>
              <a:gd name="connsiteY1" fmla="*/ 189 h 1018284"/>
              <a:gd name="connsiteX2" fmla="*/ 1046374 w 1046374"/>
              <a:gd name="connsiteY2" fmla="*/ 1018284 h 1018284"/>
              <a:gd name="connsiteX0" fmla="*/ 0 w 1036948"/>
              <a:gd name="connsiteY0" fmla="*/ 942703 h 942703"/>
              <a:gd name="connsiteX1" fmla="*/ 480768 w 1036948"/>
              <a:gd name="connsiteY1" fmla="*/ 23 h 942703"/>
              <a:gd name="connsiteX2" fmla="*/ 1036948 w 1036948"/>
              <a:gd name="connsiteY2" fmla="*/ 914423 h 942703"/>
              <a:gd name="connsiteX0" fmla="*/ 0 w 1074655"/>
              <a:gd name="connsiteY0" fmla="*/ 942680 h 942680"/>
              <a:gd name="connsiteX1" fmla="*/ 480768 w 1074655"/>
              <a:gd name="connsiteY1" fmla="*/ 0 h 942680"/>
              <a:gd name="connsiteX2" fmla="*/ 1074655 w 1074655"/>
              <a:gd name="connsiteY2" fmla="*/ 942680 h 942680"/>
              <a:gd name="connsiteX0" fmla="*/ 0 w 1093508"/>
              <a:gd name="connsiteY0" fmla="*/ 942719 h 942719"/>
              <a:gd name="connsiteX1" fmla="*/ 480768 w 1093508"/>
              <a:gd name="connsiteY1" fmla="*/ 39 h 942719"/>
              <a:gd name="connsiteX2" fmla="*/ 1093508 w 1093508"/>
              <a:gd name="connsiteY2" fmla="*/ 905012 h 942719"/>
              <a:gd name="connsiteX0" fmla="*/ 0 w 1027520"/>
              <a:gd name="connsiteY0" fmla="*/ 942703 h 942703"/>
              <a:gd name="connsiteX1" fmla="*/ 480768 w 1027520"/>
              <a:gd name="connsiteY1" fmla="*/ 23 h 942703"/>
              <a:gd name="connsiteX2" fmla="*/ 1027520 w 1027520"/>
              <a:gd name="connsiteY2" fmla="*/ 914423 h 942703"/>
              <a:gd name="connsiteX0" fmla="*/ 0 w 1036947"/>
              <a:gd name="connsiteY0" fmla="*/ 942684 h 952111"/>
              <a:gd name="connsiteX1" fmla="*/ 480768 w 1036947"/>
              <a:gd name="connsiteY1" fmla="*/ 4 h 952111"/>
              <a:gd name="connsiteX2" fmla="*/ 1036947 w 1036947"/>
              <a:gd name="connsiteY2" fmla="*/ 952111 h 9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947" h="952111">
                <a:moveTo>
                  <a:pt x="0" y="942684"/>
                </a:moveTo>
                <a:cubicBezTo>
                  <a:pt x="163398" y="602534"/>
                  <a:pt x="307944" y="-1567"/>
                  <a:pt x="480768" y="4"/>
                </a:cubicBezTo>
                <a:cubicBezTo>
                  <a:pt x="653593" y="1575"/>
                  <a:pt x="939537" y="782429"/>
                  <a:pt x="1036947" y="95211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A4B7637-519F-4270-AC60-110E233307B1}"/>
              </a:ext>
            </a:extLst>
          </p:cNvPr>
          <p:cNvSpPr/>
          <p:nvPr/>
        </p:nvSpPr>
        <p:spPr>
          <a:xfrm>
            <a:off x="7428126" y="4248443"/>
            <a:ext cx="1007633" cy="877781"/>
          </a:xfrm>
          <a:custGeom>
            <a:avLst/>
            <a:gdLst>
              <a:gd name="connsiteX0" fmla="*/ 0 w 980387"/>
              <a:gd name="connsiteY0" fmla="*/ 688226 h 688226"/>
              <a:gd name="connsiteX1" fmla="*/ 490194 w 980387"/>
              <a:gd name="connsiteY1" fmla="*/ 70 h 688226"/>
              <a:gd name="connsiteX2" fmla="*/ 980387 w 980387"/>
              <a:gd name="connsiteY2" fmla="*/ 641092 h 688226"/>
              <a:gd name="connsiteX3" fmla="*/ 980387 w 980387"/>
              <a:gd name="connsiteY3" fmla="*/ 641092 h 688226"/>
              <a:gd name="connsiteX0" fmla="*/ 0 w 980387"/>
              <a:gd name="connsiteY0" fmla="*/ 942740 h 942740"/>
              <a:gd name="connsiteX1" fmla="*/ 518475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980387"/>
              <a:gd name="connsiteY0" fmla="*/ 942740 h 942740"/>
              <a:gd name="connsiteX1" fmla="*/ 480768 w 980387"/>
              <a:gd name="connsiteY1" fmla="*/ 60 h 942740"/>
              <a:gd name="connsiteX2" fmla="*/ 980387 w 980387"/>
              <a:gd name="connsiteY2" fmla="*/ 895606 h 942740"/>
              <a:gd name="connsiteX3" fmla="*/ 980387 w 980387"/>
              <a:gd name="connsiteY3" fmla="*/ 895606 h 942740"/>
              <a:gd name="connsiteX0" fmla="*/ 0 w 1065228"/>
              <a:gd name="connsiteY0" fmla="*/ 942742 h 1018156"/>
              <a:gd name="connsiteX1" fmla="*/ 480768 w 1065228"/>
              <a:gd name="connsiteY1" fmla="*/ 62 h 1018156"/>
              <a:gd name="connsiteX2" fmla="*/ 980387 w 1065228"/>
              <a:gd name="connsiteY2" fmla="*/ 895608 h 1018156"/>
              <a:gd name="connsiteX3" fmla="*/ 1065228 w 1065228"/>
              <a:gd name="connsiteY3" fmla="*/ 1018156 h 1018156"/>
              <a:gd name="connsiteX0" fmla="*/ 0 w 980387"/>
              <a:gd name="connsiteY0" fmla="*/ 942742 h 942742"/>
              <a:gd name="connsiteX1" fmla="*/ 480768 w 980387"/>
              <a:gd name="connsiteY1" fmla="*/ 62 h 942742"/>
              <a:gd name="connsiteX2" fmla="*/ 980387 w 980387"/>
              <a:gd name="connsiteY2" fmla="*/ 895608 h 942742"/>
              <a:gd name="connsiteX0" fmla="*/ 0 w 1046374"/>
              <a:gd name="connsiteY0" fmla="*/ 942869 h 1018284"/>
              <a:gd name="connsiteX1" fmla="*/ 480768 w 1046374"/>
              <a:gd name="connsiteY1" fmla="*/ 189 h 1018284"/>
              <a:gd name="connsiteX2" fmla="*/ 1046374 w 1046374"/>
              <a:gd name="connsiteY2" fmla="*/ 1018284 h 1018284"/>
              <a:gd name="connsiteX0" fmla="*/ 0 w 1036948"/>
              <a:gd name="connsiteY0" fmla="*/ 942703 h 942703"/>
              <a:gd name="connsiteX1" fmla="*/ 480768 w 1036948"/>
              <a:gd name="connsiteY1" fmla="*/ 23 h 942703"/>
              <a:gd name="connsiteX2" fmla="*/ 1036948 w 1036948"/>
              <a:gd name="connsiteY2" fmla="*/ 914423 h 942703"/>
              <a:gd name="connsiteX0" fmla="*/ 0 w 1074655"/>
              <a:gd name="connsiteY0" fmla="*/ 942680 h 942680"/>
              <a:gd name="connsiteX1" fmla="*/ 480768 w 1074655"/>
              <a:gd name="connsiteY1" fmla="*/ 0 h 942680"/>
              <a:gd name="connsiteX2" fmla="*/ 1074655 w 1074655"/>
              <a:gd name="connsiteY2" fmla="*/ 942680 h 942680"/>
              <a:gd name="connsiteX0" fmla="*/ 0 w 1093508"/>
              <a:gd name="connsiteY0" fmla="*/ 942719 h 942719"/>
              <a:gd name="connsiteX1" fmla="*/ 480768 w 1093508"/>
              <a:gd name="connsiteY1" fmla="*/ 39 h 942719"/>
              <a:gd name="connsiteX2" fmla="*/ 1093508 w 1093508"/>
              <a:gd name="connsiteY2" fmla="*/ 905012 h 942719"/>
              <a:gd name="connsiteX0" fmla="*/ 0 w 1027520"/>
              <a:gd name="connsiteY0" fmla="*/ 942703 h 942703"/>
              <a:gd name="connsiteX1" fmla="*/ 480768 w 1027520"/>
              <a:gd name="connsiteY1" fmla="*/ 23 h 942703"/>
              <a:gd name="connsiteX2" fmla="*/ 1027520 w 1027520"/>
              <a:gd name="connsiteY2" fmla="*/ 914423 h 942703"/>
              <a:gd name="connsiteX0" fmla="*/ 0 w 1036947"/>
              <a:gd name="connsiteY0" fmla="*/ 942684 h 952111"/>
              <a:gd name="connsiteX1" fmla="*/ 480768 w 1036947"/>
              <a:gd name="connsiteY1" fmla="*/ 4 h 952111"/>
              <a:gd name="connsiteX2" fmla="*/ 1036947 w 1036947"/>
              <a:gd name="connsiteY2" fmla="*/ 952111 h 9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947" h="952111">
                <a:moveTo>
                  <a:pt x="0" y="942684"/>
                </a:moveTo>
                <a:cubicBezTo>
                  <a:pt x="163398" y="602534"/>
                  <a:pt x="307944" y="-1567"/>
                  <a:pt x="480768" y="4"/>
                </a:cubicBezTo>
                <a:cubicBezTo>
                  <a:pt x="653593" y="1575"/>
                  <a:pt x="939537" y="782429"/>
                  <a:pt x="1036947" y="95211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2F11AF-7D9D-4B6D-A0E9-61FF11DBF1BF}"/>
              </a:ext>
            </a:extLst>
          </p:cNvPr>
          <p:cNvSpPr/>
          <p:nvPr/>
        </p:nvSpPr>
        <p:spPr>
          <a:xfrm>
            <a:off x="6305255" y="3221015"/>
            <a:ext cx="325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55A4"/>
                </a:solidFill>
                <a:latin typeface="Minion Pro" panose="02040503050201020203" pitchFamily="18" charset="0"/>
              </a:rPr>
              <a:t>Cascade Loss Y</a:t>
            </a:r>
            <a:endParaRPr lang="en-US" dirty="0">
              <a:solidFill>
                <a:srgbClr val="0055A4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4597D1F-3E34-46C7-AD8C-6AC10501A947}"/>
                  </a:ext>
                </a:extLst>
              </p:cNvPr>
              <p:cNvSpPr/>
              <p:nvPr/>
            </p:nvSpPr>
            <p:spPr>
              <a:xfrm>
                <a:off x="6318406" y="5297879"/>
                <a:ext cx="32533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Mass Flow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55A4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</m:oMath>
                </a14:m>
                <a:endParaRPr lang="en-US" dirty="0">
                  <a:solidFill>
                    <a:srgbClr val="0055A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4597D1F-3E34-46C7-AD8C-6AC10501A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406" y="5297879"/>
                <a:ext cx="3253373" cy="369332"/>
              </a:xfrm>
              <a:prstGeom prst="rect">
                <a:avLst/>
              </a:prstGeom>
              <a:blipFill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22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cascade loss variations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3E199F-B120-48CC-9968-2E8F07D34FA6}"/>
              </a:ext>
            </a:extLst>
          </p:cNvPr>
          <p:cNvGrpSpPr/>
          <p:nvPr/>
        </p:nvGrpSpPr>
        <p:grpSpPr>
          <a:xfrm>
            <a:off x="3110528" y="1048625"/>
            <a:ext cx="5773413" cy="5649863"/>
            <a:chOff x="3110528" y="1048625"/>
            <a:chExt cx="5773413" cy="5649863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B82CD40-6472-47AC-886F-7640EFCC4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528" y="1048625"/>
              <a:ext cx="4520997" cy="2486357"/>
            </a:xfrm>
            <a:prstGeom prst="rect">
              <a:avLst/>
            </a:prstGeom>
          </p:spPr>
        </p:pic>
        <p:pic>
          <p:nvPicPr>
            <p:cNvPr id="10" name="Picture 9" descr="A drawing of a person&#10;&#10;Description automatically generated">
              <a:extLst>
                <a:ext uri="{FF2B5EF4-FFF2-40B4-BE49-F238E27FC236}">
                  <a16:creationId xmlns:a16="http://schemas.microsoft.com/office/drawing/2014/main" id="{D9EE5FD7-F09B-4A06-96F8-BB97AAFF1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528" y="3865626"/>
              <a:ext cx="4522158" cy="248635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960AAD8-80A3-4312-8E6A-90BA54773F71}"/>
                </a:ext>
              </a:extLst>
            </p:cNvPr>
            <p:cNvCxnSpPr>
              <a:cxnSpLocks/>
            </p:cNvCxnSpPr>
            <p:nvPr/>
          </p:nvCxnSpPr>
          <p:spPr>
            <a:xfrm>
              <a:off x="6971251" y="3605086"/>
              <a:ext cx="351647" cy="0"/>
            </a:xfrm>
            <a:prstGeom prst="straightConnector1">
              <a:avLst/>
            </a:prstGeom>
            <a:ln w="19050">
              <a:solidFill>
                <a:srgbClr val="DD1A1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E47C3F-26B4-4359-B38F-C5F0C45A63E5}"/>
                    </a:ext>
                  </a:extLst>
                </p:cNvPr>
                <p:cNvSpPr txBox="1"/>
                <p:nvPr/>
              </p:nvSpPr>
              <p:spPr>
                <a:xfrm>
                  <a:off x="6906820" y="3720758"/>
                  <a:ext cx="197712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DD1A11"/>
                          </a:solidFill>
                          <a:latin typeface="Cambria Math" panose="02040503050406030204" pitchFamily="18" charset="0"/>
                        </a:rPr>
                        <m:t>ΔY</m:t>
                      </m:r>
                      <m:r>
                        <a:rPr lang="en-US" sz="2400" i="1">
                          <a:solidFill>
                            <a:srgbClr val="DD1A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DD1A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rgbClr val="DD1A11"/>
                      </a:solidFill>
                      <a:latin typeface="Minion Pro" panose="02040503050201020203" pitchFamily="18" charset="0"/>
                    </a:rPr>
                    <a:t>0.15%</a:t>
                  </a:r>
                  <a:r>
                    <a:rPr lang="en-US" sz="1400" dirty="0">
                      <a:solidFill>
                        <a:srgbClr val="DD1A11"/>
                      </a:solidFill>
                      <a:latin typeface="Minion Pro" panose="02040503050201020203" pitchFamily="18" charset="0"/>
                    </a:rPr>
                    <a:t>pts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E47C3F-26B4-4359-B38F-C5F0C45A6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820" y="3720758"/>
                  <a:ext cx="1977121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938E4C9-522A-46F4-BBE1-9755FA1790F7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4597256" y="6467654"/>
              <a:ext cx="2309565" cy="2"/>
            </a:xfrm>
            <a:prstGeom prst="straightConnector1">
              <a:avLst/>
            </a:prstGeom>
            <a:ln w="19050">
              <a:solidFill>
                <a:srgbClr val="1A205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8BCA60-DE55-4F22-A07D-12E0BDC2014F}"/>
                    </a:ext>
                  </a:extLst>
                </p:cNvPr>
                <p:cNvSpPr txBox="1"/>
                <p:nvPr/>
              </p:nvSpPr>
              <p:spPr>
                <a:xfrm>
                  <a:off x="6906821" y="6236823"/>
                  <a:ext cx="181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1A2052"/>
                          </a:solidFill>
                          <a:latin typeface="Cambria Math" panose="02040503050406030204" pitchFamily="18" charset="0"/>
                        </a:rPr>
                        <m:t>ΔY</m:t>
                      </m:r>
                      <m:r>
                        <a:rPr lang="en-US" sz="2400" i="1">
                          <a:solidFill>
                            <a:srgbClr val="1A205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400" dirty="0">
                      <a:solidFill>
                        <a:srgbClr val="1A2052"/>
                      </a:solidFill>
                      <a:latin typeface="Minion Pro" panose="02040503050201020203" pitchFamily="18" charset="0"/>
                    </a:rPr>
                    <a:t>1.5%</a:t>
                  </a:r>
                  <a:r>
                    <a:rPr lang="en-US" sz="1400" dirty="0">
                      <a:solidFill>
                        <a:srgbClr val="1A2052"/>
                      </a:solidFill>
                      <a:latin typeface="Minion Pro" panose="02040503050201020203" pitchFamily="18" charset="0"/>
                    </a:rPr>
                    <a:t>pts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8BCA60-DE55-4F22-A07D-12E0BDC201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821" y="6236823"/>
                  <a:ext cx="1812712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C560D1-E36F-4BB8-9089-5350C7ED4F7A}"/>
                  </a:ext>
                </a:extLst>
              </p:cNvPr>
              <p:cNvSpPr/>
              <p:nvPr/>
            </p:nvSpPr>
            <p:spPr>
              <a:xfrm>
                <a:off x="920822" y="4914826"/>
                <a:ext cx="17109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NON-IDEAL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C560D1-E36F-4BB8-9089-5350C7ED4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22" y="4914826"/>
                <a:ext cx="1710965" cy="646331"/>
              </a:xfrm>
              <a:prstGeom prst="rect">
                <a:avLst/>
              </a:prstGeom>
              <a:blipFill>
                <a:blip r:embed="rId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2A3A030-BDC6-4DB2-A116-44B3BC7C19CB}"/>
                  </a:ext>
                </a:extLst>
              </p:cNvPr>
              <p:cNvSpPr/>
              <p:nvPr/>
            </p:nvSpPr>
            <p:spPr>
              <a:xfrm>
                <a:off x="920821" y="2332389"/>
                <a:ext cx="17109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IDEAL-LIKE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2A3A030-BDC6-4DB2-A116-44B3BC7C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21" y="2332389"/>
                <a:ext cx="1710965" cy="646331"/>
              </a:xfrm>
              <a:prstGeom prst="rect">
                <a:avLst/>
              </a:prstGeom>
              <a:blipFill>
                <a:blip r:embed="rId7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70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influence of input uncertainties on cascade losses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4AAEF6-7139-4854-BCF3-5B552DA3A1B4}"/>
              </a:ext>
            </a:extLst>
          </p:cNvPr>
          <p:cNvGrpSpPr/>
          <p:nvPr/>
        </p:nvGrpSpPr>
        <p:grpSpPr>
          <a:xfrm>
            <a:off x="40449" y="1649472"/>
            <a:ext cx="8474901" cy="4498857"/>
            <a:chOff x="40449" y="1649472"/>
            <a:chExt cx="8474901" cy="4498857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CEAD823-39E9-44DD-BCAC-FBC80D340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30" y="1649472"/>
              <a:ext cx="7918720" cy="4498857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758876D-71C4-4352-915F-5A4AC8A432A8}"/>
                </a:ext>
              </a:extLst>
            </p:cNvPr>
            <p:cNvSpPr/>
            <p:nvPr/>
          </p:nvSpPr>
          <p:spPr>
            <a:xfrm>
              <a:off x="3864991" y="2136855"/>
              <a:ext cx="480767" cy="290180"/>
            </a:xfrm>
            <a:prstGeom prst="roundRect">
              <a:avLst/>
            </a:prstGeom>
            <a:solidFill>
              <a:srgbClr val="D6272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B8F310E-4F9A-47CB-A9A4-DCA1406DF7F2}"/>
                </a:ext>
              </a:extLst>
            </p:cNvPr>
            <p:cNvSpPr/>
            <p:nvPr/>
          </p:nvSpPr>
          <p:spPr>
            <a:xfrm>
              <a:off x="3864991" y="2527469"/>
              <a:ext cx="480767" cy="290180"/>
            </a:xfrm>
            <a:prstGeom prst="roundRect">
              <a:avLst/>
            </a:prstGeom>
            <a:solidFill>
              <a:srgbClr val="1919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7B5D6FD-8A6E-497F-8F54-7FE9089B1788}"/>
                    </a:ext>
                  </a:extLst>
                </p:cNvPr>
                <p:cNvSpPr txBox="1"/>
                <p:nvPr/>
              </p:nvSpPr>
              <p:spPr>
                <a:xfrm>
                  <a:off x="4472143" y="2081890"/>
                  <a:ext cx="26639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Minion Pro" panose="02040503050201020203" pitchFamily="18" charset="0"/>
                    </a:rPr>
                    <a:t>Ideal-like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≲1</m:t>
                      </m:r>
                    </m:oMath>
                  </a14:m>
                  <a:endParaRPr lang="en-US" dirty="0"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7B5D6FD-8A6E-497F-8F54-7FE9089B1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3" y="2081890"/>
                  <a:ext cx="2663947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517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5E1BF32-669A-436F-BDF6-C96448A6DC4A}"/>
                    </a:ext>
                  </a:extLst>
                </p:cNvPr>
                <p:cNvSpPr txBox="1"/>
                <p:nvPr/>
              </p:nvSpPr>
              <p:spPr>
                <a:xfrm>
                  <a:off x="4472143" y="2472504"/>
                  <a:ext cx="26639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Minion Pro" panose="02040503050201020203" pitchFamily="18" charset="0"/>
                    </a:rPr>
                    <a:t>Non-ideal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a14:m>
                  <a:r>
                    <a:rPr lang="en-US" sz="2000" dirty="0">
                      <a:latin typeface="Minion Pro" panose="02040503050201020203" pitchFamily="18" charset="0"/>
                    </a:rPr>
                    <a:t> </a:t>
                  </a:r>
                  <a:endParaRPr lang="en-US" dirty="0"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5E1BF32-669A-436F-BDF6-C96448A6D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3" y="2472504"/>
                  <a:ext cx="2663947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2517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C2257F4-3A07-452D-9429-B023DED5A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559" y="3898899"/>
              <a:ext cx="0" cy="1521514"/>
            </a:xfrm>
            <a:prstGeom prst="straightConnector1">
              <a:avLst/>
            </a:prstGeom>
            <a:ln w="25400">
              <a:solidFill>
                <a:schemeClr val="tx1"/>
              </a:solidFill>
              <a:round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E12267-5ED2-4A4C-AFE5-6A869F2C22B5}"/>
                </a:ext>
              </a:extLst>
            </p:cNvPr>
            <p:cNvSpPr txBox="1"/>
            <p:nvPr/>
          </p:nvSpPr>
          <p:spPr>
            <a:xfrm rot="16200000">
              <a:off x="-956700" y="4023154"/>
              <a:ext cx="2394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Minion Pro" panose="02040503050201020203" pitchFamily="18" charset="0"/>
                </a:rPr>
                <a:t>Importance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49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mass flow and loss 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F0D0BD-1F49-476E-9B40-E0CB0B97B09C}"/>
                  </a:ext>
                </a:extLst>
              </p:cNvPr>
              <p:cNvSpPr/>
              <p:nvPr/>
            </p:nvSpPr>
            <p:spPr>
              <a:xfrm>
                <a:off x="6249939" y="5784300"/>
                <a:ext cx="17109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NON-IDEAL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F0D0BD-1F49-476E-9B40-E0CB0B97B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39" y="5784300"/>
                <a:ext cx="1710965" cy="646331"/>
              </a:xfrm>
              <a:prstGeom prst="rect">
                <a:avLst/>
              </a:prstGeom>
              <a:blipFill>
                <a:blip r:embed="rId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47F0B4-CA44-4274-A9D2-B7D13A91E393}"/>
                  </a:ext>
                </a:extLst>
              </p:cNvPr>
              <p:cNvSpPr/>
              <p:nvPr/>
            </p:nvSpPr>
            <p:spPr>
              <a:xfrm>
                <a:off x="1522316" y="5784300"/>
                <a:ext cx="17109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IDEAL-LIKE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47F0B4-CA44-4274-A9D2-B7D13A91E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316" y="5784300"/>
                <a:ext cx="1710965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A close up of a map&#10;&#10;Description automatically generated">
            <a:extLst>
              <a:ext uri="{FF2B5EF4-FFF2-40B4-BE49-F238E27FC236}">
                <a16:creationId xmlns:a16="http://schemas.microsoft.com/office/drawing/2014/main" id="{74682CFB-C3C4-4BFB-B3D4-E23982CE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0" t="7168" r="525" b="15083"/>
          <a:stretch/>
        </p:blipFill>
        <p:spPr>
          <a:xfrm>
            <a:off x="5318405" y="1712643"/>
            <a:ext cx="3825597" cy="3059773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5A126B7-D524-43BA-A84B-F4BE4E02E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6925" r="51297" b="15326"/>
          <a:stretch/>
        </p:blipFill>
        <p:spPr>
          <a:xfrm>
            <a:off x="818135" y="1614150"/>
            <a:ext cx="3981891" cy="30597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E50CAA-1A9A-41A8-AB8B-ACE690774E1F}"/>
              </a:ext>
            </a:extLst>
          </p:cNvPr>
          <p:cNvCxnSpPr>
            <a:cxnSpLocks/>
          </p:cNvCxnSpPr>
          <p:nvPr/>
        </p:nvCxnSpPr>
        <p:spPr>
          <a:xfrm>
            <a:off x="1414689" y="2162488"/>
            <a:ext cx="0" cy="2511432"/>
          </a:xfrm>
          <a:prstGeom prst="straightConnector1">
            <a:avLst/>
          </a:prstGeom>
          <a:ln w="19050">
            <a:solidFill>
              <a:srgbClr val="DD1A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DC3410-3120-494D-AA04-5EF3D709CABF}"/>
              </a:ext>
            </a:extLst>
          </p:cNvPr>
          <p:cNvCxnSpPr>
            <a:cxnSpLocks/>
          </p:cNvCxnSpPr>
          <p:nvPr/>
        </p:nvCxnSpPr>
        <p:spPr>
          <a:xfrm>
            <a:off x="932641" y="2599309"/>
            <a:ext cx="2905238" cy="0"/>
          </a:xfrm>
          <a:prstGeom prst="straightConnector1">
            <a:avLst/>
          </a:prstGeom>
          <a:ln w="19050">
            <a:solidFill>
              <a:srgbClr val="DD1A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FEA328-387D-466D-BFCB-81DDC02D9DC3}"/>
              </a:ext>
            </a:extLst>
          </p:cNvPr>
          <p:cNvSpPr txBox="1"/>
          <p:nvPr/>
        </p:nvSpPr>
        <p:spPr>
          <a:xfrm>
            <a:off x="1858082" y="2162490"/>
            <a:ext cx="129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D1A11"/>
                </a:solidFill>
                <a:latin typeface="Minion Pro" panose="02040503050201020203" pitchFamily="18" charset="0"/>
              </a:rPr>
              <a:t>0.2%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D24E7A-88F1-4A09-81C3-8FF5CD69F2FC}"/>
              </a:ext>
            </a:extLst>
          </p:cNvPr>
          <p:cNvSpPr txBox="1"/>
          <p:nvPr/>
        </p:nvSpPr>
        <p:spPr>
          <a:xfrm rot="16200000">
            <a:off x="499425" y="3118805"/>
            <a:ext cx="13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D1A11"/>
                </a:solidFill>
                <a:latin typeface="Minion Pro" panose="02040503050201020203" pitchFamily="18" charset="0"/>
              </a:rPr>
              <a:t>3.0%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ACC891-EB5B-4F47-A123-DFF5DF02181A}"/>
              </a:ext>
            </a:extLst>
          </p:cNvPr>
          <p:cNvCxnSpPr>
            <a:cxnSpLocks/>
          </p:cNvCxnSpPr>
          <p:nvPr/>
        </p:nvCxnSpPr>
        <p:spPr>
          <a:xfrm>
            <a:off x="5777585" y="2286358"/>
            <a:ext cx="0" cy="2466736"/>
          </a:xfrm>
          <a:prstGeom prst="straightConnector1">
            <a:avLst/>
          </a:prstGeom>
          <a:ln w="19050">
            <a:solidFill>
              <a:srgbClr val="1A205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F32F28-D6A2-4E97-B5C0-2BA5494B863F}"/>
              </a:ext>
            </a:extLst>
          </p:cNvPr>
          <p:cNvSpPr txBox="1"/>
          <p:nvPr/>
        </p:nvSpPr>
        <p:spPr>
          <a:xfrm rot="16200000">
            <a:off x="4903900" y="3288895"/>
            <a:ext cx="13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A2052"/>
                </a:solidFill>
                <a:latin typeface="Minion Pro" panose="02040503050201020203" pitchFamily="18" charset="0"/>
              </a:rPr>
              <a:t>12.0%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3369B6-69B0-4CB1-B22E-76AB0F822625}"/>
              </a:ext>
            </a:extLst>
          </p:cNvPr>
          <p:cNvCxnSpPr>
            <a:cxnSpLocks/>
          </p:cNvCxnSpPr>
          <p:nvPr/>
        </p:nvCxnSpPr>
        <p:spPr>
          <a:xfrm>
            <a:off x="5337118" y="2678482"/>
            <a:ext cx="3016771" cy="0"/>
          </a:xfrm>
          <a:prstGeom prst="straightConnector1">
            <a:avLst/>
          </a:prstGeom>
          <a:ln w="19050">
            <a:solidFill>
              <a:srgbClr val="1A205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9DBB48-F094-44DE-A612-DE50BE59CFD6}"/>
              </a:ext>
            </a:extLst>
          </p:cNvPr>
          <p:cNvSpPr txBox="1"/>
          <p:nvPr/>
        </p:nvSpPr>
        <p:spPr>
          <a:xfrm>
            <a:off x="6173973" y="2252409"/>
            <a:ext cx="129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A2052"/>
                </a:solidFill>
                <a:latin typeface="Minion Pro" panose="02040503050201020203" pitchFamily="18" charset="0"/>
              </a:rPr>
              <a:t>2.0%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35C338-C868-44DD-A317-8DBF338C45D2}"/>
              </a:ext>
            </a:extLst>
          </p:cNvPr>
          <p:cNvSpPr txBox="1"/>
          <p:nvPr/>
        </p:nvSpPr>
        <p:spPr>
          <a:xfrm rot="16200000">
            <a:off x="-281463" y="3103894"/>
            <a:ext cx="186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D1A11"/>
                </a:solidFill>
                <a:latin typeface="Minion Pro" panose="02040503050201020203" pitchFamily="18" charset="0"/>
              </a:rPr>
              <a:t>mass 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3256FA-DEFB-4205-9C8E-5EE37EFE2852}"/>
              </a:ext>
            </a:extLst>
          </p:cNvPr>
          <p:cNvSpPr txBox="1"/>
          <p:nvPr/>
        </p:nvSpPr>
        <p:spPr>
          <a:xfrm>
            <a:off x="1522313" y="4693242"/>
            <a:ext cx="18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D1A11"/>
                </a:solidFill>
                <a:latin typeface="Minion Pro" panose="02040503050201020203" pitchFamily="18" charset="0"/>
              </a:rPr>
              <a:t>cascade loss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02416B-3F3C-4AF9-9FA3-168893DC409C}"/>
              </a:ext>
            </a:extLst>
          </p:cNvPr>
          <p:cNvSpPr txBox="1"/>
          <p:nvPr/>
        </p:nvSpPr>
        <p:spPr>
          <a:xfrm rot="16200000">
            <a:off x="4177547" y="3183067"/>
            <a:ext cx="186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A2052"/>
                </a:solidFill>
                <a:latin typeface="Minion Pro" panose="02040503050201020203" pitchFamily="18" charset="0"/>
              </a:rPr>
              <a:t>mass flow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38BECC-A919-455A-9525-18EA6485ED8F}"/>
              </a:ext>
            </a:extLst>
          </p:cNvPr>
          <p:cNvSpPr txBox="1"/>
          <p:nvPr/>
        </p:nvSpPr>
        <p:spPr>
          <a:xfrm>
            <a:off x="6005634" y="4772415"/>
            <a:ext cx="18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A2052"/>
                </a:solidFill>
                <a:latin typeface="Minion Pro" panose="02040503050201020203" pitchFamily="18" charset="0"/>
              </a:rPr>
              <a:t>cascade loss</a:t>
            </a:r>
          </a:p>
        </p:txBody>
      </p:sp>
    </p:spTree>
    <p:extLst>
      <p:ext uri="{BB962C8B-B14F-4D97-AF65-F5344CB8AC3E}">
        <p14:creationId xmlns:p14="http://schemas.microsoft.com/office/powerpoint/2010/main" val="66628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conclusion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1146210-EF48-4417-B606-119C5B2AD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49" y="4213857"/>
            <a:ext cx="2644145" cy="2644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D7CA32-697C-4AA4-8859-923C1C237951}"/>
                  </a:ext>
                </a:extLst>
              </p:cNvPr>
              <p:cNvSpPr txBox="1"/>
              <p:nvPr/>
            </p:nvSpPr>
            <p:spPr>
              <a:xfrm>
                <a:off x="1218654" y="1468638"/>
                <a:ext cx="7591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DIFFERENT TURBOMACHINERY OPERATIONS BASED ON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endParaRPr lang="en-US" sz="2000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D7CA32-697C-4AA4-8859-923C1C237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54" y="1468638"/>
                <a:ext cx="7591523" cy="400110"/>
              </a:xfrm>
              <a:prstGeom prst="rect">
                <a:avLst/>
              </a:prstGeom>
              <a:blipFill>
                <a:blip r:embed="rId4"/>
                <a:stretch>
                  <a:fillRect l="-884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FE95CE-2835-41BA-9EB5-5DA0DD16BB4B}"/>
                  </a:ext>
                </a:extLst>
              </p:cNvPr>
              <p:cNvSpPr/>
              <p:nvPr/>
            </p:nvSpPr>
            <p:spPr>
              <a:xfrm>
                <a:off x="1433947" y="3561044"/>
                <a:ext cx="10381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IDEAL-LIKE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sz="1200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sz="1200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FE95CE-2835-41BA-9EB5-5DA0DD16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47" y="3561044"/>
                <a:ext cx="103812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321881E-B292-4CA7-9672-ACFEA9FBB761}"/>
              </a:ext>
            </a:extLst>
          </p:cNvPr>
          <p:cNvGrpSpPr/>
          <p:nvPr/>
        </p:nvGrpSpPr>
        <p:grpSpPr>
          <a:xfrm>
            <a:off x="3001690" y="3306736"/>
            <a:ext cx="3294431" cy="1807072"/>
            <a:chOff x="2578233" y="1169222"/>
            <a:chExt cx="5327051" cy="2922012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A1316C6-C2F9-46B7-AA3F-3E1AE999D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" t="3244" r="35568" b="50489"/>
            <a:stretch/>
          </p:blipFill>
          <p:spPr>
            <a:xfrm>
              <a:off x="2578233" y="1169222"/>
              <a:ext cx="5327051" cy="292201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4E3862-A446-48C0-8FCC-F6DEA6C5CADC}"/>
                </a:ext>
              </a:extLst>
            </p:cNvPr>
            <p:cNvGrpSpPr/>
            <p:nvPr/>
          </p:nvGrpSpPr>
          <p:grpSpPr>
            <a:xfrm>
              <a:off x="3667126" y="2390726"/>
              <a:ext cx="104774" cy="100062"/>
              <a:chOff x="3676651" y="2554711"/>
              <a:chExt cx="157162" cy="19325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455D92-0372-41CA-9FD0-BCA6CE263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6974D45-8955-43F3-A276-7ABF710EA6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B9C5AC9-C5A0-4780-B3F7-B0F2EA7B8DB1}"/>
                </a:ext>
              </a:extLst>
            </p:cNvPr>
            <p:cNvGrpSpPr/>
            <p:nvPr/>
          </p:nvGrpSpPr>
          <p:grpSpPr>
            <a:xfrm>
              <a:off x="4257676" y="2580196"/>
              <a:ext cx="104774" cy="100062"/>
              <a:chOff x="3676651" y="2554711"/>
              <a:chExt cx="157162" cy="19325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E942509-38FB-42FE-84B6-736DA5D0F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E66942E-A80E-4648-B768-FD795588A0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50B873-B80D-4CF8-B974-1E99DF544224}"/>
                </a:ext>
              </a:extLst>
            </p:cNvPr>
            <p:cNvGrpSpPr/>
            <p:nvPr/>
          </p:nvGrpSpPr>
          <p:grpSpPr>
            <a:xfrm>
              <a:off x="3497838" y="2511322"/>
              <a:ext cx="104774" cy="100062"/>
              <a:chOff x="3676651" y="2554711"/>
              <a:chExt cx="157162" cy="19325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4DC3530-6BDA-4072-A510-E96D2B036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12B6686-D1FE-4E0B-9B57-255553924F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439C2F-73A1-4964-BB65-F6515F2C1CF6}"/>
                </a:ext>
              </a:extLst>
            </p:cNvPr>
            <p:cNvGrpSpPr/>
            <p:nvPr/>
          </p:nvGrpSpPr>
          <p:grpSpPr>
            <a:xfrm>
              <a:off x="6451601" y="2340694"/>
              <a:ext cx="104774" cy="100062"/>
              <a:chOff x="3676651" y="2554711"/>
              <a:chExt cx="157162" cy="19325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E5489EB-FB69-4202-8EA2-772F105AE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9D934D0-2FB3-4BE8-9E69-CFEEE9932B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98E951-E45E-4216-9819-D2AA8465DADC}"/>
                </a:ext>
              </a:extLst>
            </p:cNvPr>
            <p:cNvGrpSpPr/>
            <p:nvPr/>
          </p:nvGrpSpPr>
          <p:grpSpPr>
            <a:xfrm>
              <a:off x="7042151" y="2530164"/>
              <a:ext cx="104774" cy="100062"/>
              <a:chOff x="3676651" y="2554711"/>
              <a:chExt cx="157162" cy="1932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9A11021-7A23-42D2-8B5C-159C80B9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4504DEB-6472-4452-A54A-1A6143F174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D277ABE-6EA0-4145-BD6D-5BD5669102F7}"/>
                </a:ext>
              </a:extLst>
            </p:cNvPr>
            <p:cNvGrpSpPr/>
            <p:nvPr/>
          </p:nvGrpSpPr>
          <p:grpSpPr>
            <a:xfrm>
              <a:off x="6282313" y="2461290"/>
              <a:ext cx="104774" cy="100062"/>
              <a:chOff x="3676651" y="2554711"/>
              <a:chExt cx="157162" cy="19325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FE862D0-C1C1-4759-9C00-5F084806D9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99F9E70-2E76-4231-BA9D-7EB207B653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290F1D-46BE-4133-85E0-207B25FE86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900" y="2390726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0CC033F-60B3-43C0-8487-C74614370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450" y="2594198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BE69F-991E-4F38-AC6B-DC73BD6AC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612" y="2519153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A close up of a map&#10;&#10;Description automatically generated">
            <a:extLst>
              <a:ext uri="{FF2B5EF4-FFF2-40B4-BE49-F238E27FC236}">
                <a16:creationId xmlns:a16="http://schemas.microsoft.com/office/drawing/2014/main" id="{D12827CE-EAB3-461A-836D-F8044CDD49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7"/>
          <a:stretch/>
        </p:blipFill>
        <p:spPr>
          <a:xfrm>
            <a:off x="932447" y="4076566"/>
            <a:ext cx="1935430" cy="935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4EF4424-5919-442E-A616-508E26ADD925}"/>
                  </a:ext>
                </a:extLst>
              </p:cNvPr>
              <p:cNvSpPr/>
              <p:nvPr/>
            </p:nvSpPr>
            <p:spPr>
              <a:xfrm>
                <a:off x="1429604" y="5313029"/>
                <a:ext cx="10381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NON-IDEAL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sz="1200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1200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4EF4424-5919-442E-A616-508E26ADD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604" y="5313029"/>
                <a:ext cx="1038122" cy="461665"/>
              </a:xfrm>
              <a:prstGeom prst="rect">
                <a:avLst/>
              </a:prstGeom>
              <a:blipFill>
                <a:blip r:embed="rId8"/>
                <a:stretch>
                  <a:fillRect l="-588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2545AA-816C-4476-831C-88DB2B9809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55406" r="35568" b="500"/>
          <a:stretch/>
        </p:blipFill>
        <p:spPr>
          <a:xfrm>
            <a:off x="2987167" y="5117585"/>
            <a:ext cx="3329314" cy="174041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C0CEF73-36B8-47F3-98E9-C11515B70B02}"/>
              </a:ext>
            </a:extLst>
          </p:cNvPr>
          <p:cNvGrpSpPr/>
          <p:nvPr/>
        </p:nvGrpSpPr>
        <p:grpSpPr>
          <a:xfrm>
            <a:off x="3615004" y="5821459"/>
            <a:ext cx="63571" cy="60712"/>
            <a:chOff x="3676651" y="2554711"/>
            <a:chExt cx="157162" cy="19325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B404B20-B58D-497B-99D1-1F2D6B3F51E2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3CEFF7-1C96-4B92-8AF2-FB86D38D2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9AADC2-F95E-4834-ADC2-125DB6651E38}"/>
              </a:ext>
            </a:extLst>
          </p:cNvPr>
          <p:cNvGrpSpPr/>
          <p:nvPr/>
        </p:nvGrpSpPr>
        <p:grpSpPr>
          <a:xfrm>
            <a:off x="3583218" y="5968393"/>
            <a:ext cx="63571" cy="60712"/>
            <a:chOff x="3676651" y="2554711"/>
            <a:chExt cx="157162" cy="19325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42F1156-ACF8-4804-B3B8-CBE54AA43657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BC4093-0AEB-437C-A713-6BBD74234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1D7D28-410E-4ACF-9C84-D79E1D93717F}"/>
              </a:ext>
            </a:extLst>
          </p:cNvPr>
          <p:cNvGrpSpPr/>
          <p:nvPr/>
        </p:nvGrpSpPr>
        <p:grpSpPr>
          <a:xfrm>
            <a:off x="3837357" y="5898911"/>
            <a:ext cx="63571" cy="60712"/>
            <a:chOff x="3676651" y="2554711"/>
            <a:chExt cx="157162" cy="19325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5C20346-6C91-4CBD-99CC-470487B8A0E2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55DA229-DD64-4CA5-B751-22D46CE14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 descr="A close up of a map&#10;&#10;Description automatically generated">
            <a:extLst>
              <a:ext uri="{FF2B5EF4-FFF2-40B4-BE49-F238E27FC236}">
                <a16:creationId xmlns:a16="http://schemas.microsoft.com/office/drawing/2014/main" id="{28B0E4F4-95CE-4B21-8979-A462865A3D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48919" r="224" b="2738"/>
          <a:stretch/>
        </p:blipFill>
        <p:spPr>
          <a:xfrm>
            <a:off x="928104" y="5828550"/>
            <a:ext cx="1935430" cy="9356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BB4BB3-4079-455E-B82F-A80CC3245BD2}"/>
              </a:ext>
            </a:extLst>
          </p:cNvPr>
          <p:cNvSpPr/>
          <p:nvPr/>
        </p:nvSpPr>
        <p:spPr>
          <a:xfrm>
            <a:off x="343949" y="2818701"/>
            <a:ext cx="6165908" cy="40392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9EAF5FC-7C94-45E1-ABD1-E86C4C6AD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49" y="4213856"/>
            <a:ext cx="2644145" cy="2644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116720-BC38-41B3-AEFA-1F9708C633F3}"/>
                  </a:ext>
                </a:extLst>
              </p:cNvPr>
              <p:cNvSpPr txBox="1"/>
              <p:nvPr/>
            </p:nvSpPr>
            <p:spPr>
              <a:xfrm>
                <a:off x="1218654" y="1468638"/>
                <a:ext cx="7591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</a:rPr>
                  <a:t>DIFFERENT TURBOMACHINERY OPERATIONS BASED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000" dirty="0">
                  <a:solidFill>
                    <a:schemeClr val="bg2">
                      <a:lumMod val="90000"/>
                    </a:schemeClr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116720-BC38-41B3-AEFA-1F9708C6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54" y="1468638"/>
                <a:ext cx="7591523" cy="400110"/>
              </a:xfrm>
              <a:prstGeom prst="rect">
                <a:avLst/>
              </a:prstGeom>
              <a:blipFill>
                <a:blip r:embed="rId4"/>
                <a:stretch>
                  <a:fillRect l="-884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917482-7B93-40D4-A5EE-0936CA4E3334}"/>
                  </a:ext>
                </a:extLst>
              </p:cNvPr>
              <p:cNvSpPr txBox="1"/>
              <p:nvPr/>
            </p:nvSpPr>
            <p:spPr>
              <a:xfrm>
                <a:off x="1218653" y="2248000"/>
                <a:ext cx="7591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CASCADE LOSS VARIES 10 TIMES MORE WHEN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en-US" sz="20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(±</m:t>
                    </m:r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0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against</a:t>
                </a:r>
                <a:r>
                  <a:rPr lang="en-US" sz="20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𝟎𝟕𝟓</m:t>
                    </m:r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0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≲</m:t>
                    </m:r>
                    <m:r>
                      <a:rPr lang="en-US" sz="2000" b="1" i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917482-7B93-40D4-A5EE-0936CA4E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53" y="2248000"/>
                <a:ext cx="7591523" cy="707886"/>
              </a:xfrm>
              <a:prstGeom prst="rect">
                <a:avLst/>
              </a:prstGeom>
              <a:blipFill>
                <a:blip r:embed="rId5"/>
                <a:stretch>
                  <a:fillRect l="-884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AB63FD8-0093-4C63-BEA2-56ED04322343}"/>
              </a:ext>
            </a:extLst>
          </p:cNvPr>
          <p:cNvGrpSpPr/>
          <p:nvPr/>
        </p:nvGrpSpPr>
        <p:grpSpPr>
          <a:xfrm>
            <a:off x="1724064" y="3692390"/>
            <a:ext cx="4658785" cy="2893129"/>
            <a:chOff x="3110528" y="1048625"/>
            <a:chExt cx="6845604" cy="5711312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7179E16-D46C-48E3-85B7-0947E52E1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528" y="1048625"/>
              <a:ext cx="4520997" cy="2486357"/>
            </a:xfrm>
            <a:prstGeom prst="rect">
              <a:avLst/>
            </a:prstGeom>
          </p:spPr>
        </p:pic>
        <p:pic>
          <p:nvPicPr>
            <p:cNvPr id="8" name="Picture 7" descr="A drawing of a person&#10;&#10;Description automatically generated">
              <a:extLst>
                <a:ext uri="{FF2B5EF4-FFF2-40B4-BE49-F238E27FC236}">
                  <a16:creationId xmlns:a16="http://schemas.microsoft.com/office/drawing/2014/main" id="{86BCE856-3C7B-4590-ACB7-2D0B84600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528" y="3865626"/>
              <a:ext cx="4522158" cy="2486357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20AC7CB-B6A0-4E62-BF79-6FE5BC9E997A}"/>
                </a:ext>
              </a:extLst>
            </p:cNvPr>
            <p:cNvCxnSpPr>
              <a:cxnSpLocks/>
            </p:cNvCxnSpPr>
            <p:nvPr/>
          </p:nvCxnSpPr>
          <p:spPr>
            <a:xfrm>
              <a:off x="6971251" y="3605086"/>
              <a:ext cx="351647" cy="0"/>
            </a:xfrm>
            <a:prstGeom prst="straightConnector1">
              <a:avLst/>
            </a:prstGeom>
            <a:ln w="19050">
              <a:solidFill>
                <a:srgbClr val="DD1A1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182DD8-6812-4FDB-81CA-4460805A6CC1}"/>
                    </a:ext>
                  </a:extLst>
                </p:cNvPr>
                <p:cNvSpPr txBox="1"/>
                <p:nvPr/>
              </p:nvSpPr>
              <p:spPr>
                <a:xfrm>
                  <a:off x="6971251" y="3216764"/>
                  <a:ext cx="2866971" cy="668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rgbClr val="DD1A11"/>
                          </a:solidFill>
                          <a:latin typeface="Cambria Math" panose="02040503050406030204" pitchFamily="18" charset="0"/>
                        </a:rPr>
                        <m:t>ΔY</m:t>
                      </m:r>
                      <m:r>
                        <a:rPr lang="en-US" sz="1600" i="1">
                          <a:solidFill>
                            <a:srgbClr val="DD1A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DD1A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dirty="0">
                      <a:solidFill>
                        <a:srgbClr val="DD1A11"/>
                      </a:solidFill>
                      <a:latin typeface="Minion Pro" panose="02040503050201020203" pitchFamily="18" charset="0"/>
                    </a:rPr>
                    <a:t>0.15%</a:t>
                  </a:r>
                  <a:r>
                    <a:rPr lang="en-US" sz="1200" dirty="0">
                      <a:solidFill>
                        <a:srgbClr val="DD1A11"/>
                      </a:solidFill>
                      <a:latin typeface="Minion Pro" panose="02040503050201020203" pitchFamily="18" charset="0"/>
                    </a:rPr>
                    <a:t>pts</a:t>
                  </a:r>
                  <a:endParaRPr lang="en-US" sz="1600" dirty="0">
                    <a:solidFill>
                      <a:srgbClr val="DD1A11"/>
                    </a:solidFill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182DD8-6812-4FDB-81CA-4460805A6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251" y="3216764"/>
                  <a:ext cx="2866971" cy="668338"/>
                </a:xfrm>
                <a:prstGeom prst="rect">
                  <a:avLst/>
                </a:prstGeom>
                <a:blipFill>
                  <a:blip r:embed="rId8"/>
                  <a:stretch>
                    <a:fillRect t="-3636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EAF567-A6E7-4007-A301-6E281A73EA9E}"/>
                </a:ext>
              </a:extLst>
            </p:cNvPr>
            <p:cNvCxnSpPr>
              <a:cxnSpLocks/>
            </p:cNvCxnSpPr>
            <p:nvPr/>
          </p:nvCxnSpPr>
          <p:spPr>
            <a:xfrm>
              <a:off x="4597256" y="6467653"/>
              <a:ext cx="2309565" cy="0"/>
            </a:xfrm>
            <a:prstGeom prst="straightConnector1">
              <a:avLst/>
            </a:prstGeom>
            <a:ln w="19050">
              <a:solidFill>
                <a:srgbClr val="1A205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EFD7FE3-AC81-44EB-8081-9141C8529103}"/>
                    </a:ext>
                  </a:extLst>
                </p:cNvPr>
                <p:cNvSpPr txBox="1"/>
                <p:nvPr/>
              </p:nvSpPr>
              <p:spPr>
                <a:xfrm>
                  <a:off x="6853340" y="6091599"/>
                  <a:ext cx="3102792" cy="668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rgbClr val="1A2052"/>
                          </a:solidFill>
                          <a:latin typeface="Cambria Math" panose="02040503050406030204" pitchFamily="18" charset="0"/>
                        </a:rPr>
                        <m:t>ΔY</m:t>
                      </m:r>
                      <m:r>
                        <a:rPr lang="en-US" sz="1600" i="1">
                          <a:solidFill>
                            <a:srgbClr val="1A205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1600" dirty="0">
                      <a:solidFill>
                        <a:srgbClr val="1A2052"/>
                      </a:solidFill>
                      <a:latin typeface="Minion Pro" panose="02040503050201020203" pitchFamily="18" charset="0"/>
                    </a:rPr>
                    <a:t>1.5%</a:t>
                  </a:r>
                  <a:r>
                    <a:rPr lang="en-US" sz="1200" dirty="0">
                      <a:solidFill>
                        <a:srgbClr val="1A2052"/>
                      </a:solidFill>
                      <a:latin typeface="Minion Pro" panose="02040503050201020203" pitchFamily="18" charset="0"/>
                    </a:rPr>
                    <a:t>pts</a:t>
                  </a:r>
                  <a:endParaRPr lang="en-US" sz="1600" dirty="0">
                    <a:solidFill>
                      <a:srgbClr val="1A2052"/>
                    </a:solidFill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EFD7FE3-AC81-44EB-8081-9141C8529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340" y="6091599"/>
                  <a:ext cx="3102792" cy="668338"/>
                </a:xfrm>
                <a:prstGeom prst="rect">
                  <a:avLst/>
                </a:prstGeom>
                <a:blipFill>
                  <a:blip r:embed="rId9"/>
                  <a:stretch>
                    <a:fillRect t="-3636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AE36C66-4E15-43A6-9C44-5B5526B28207}"/>
              </a:ext>
            </a:extLst>
          </p:cNvPr>
          <p:cNvSpPr/>
          <p:nvPr/>
        </p:nvSpPr>
        <p:spPr>
          <a:xfrm>
            <a:off x="343949" y="3573710"/>
            <a:ext cx="6165908" cy="328429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conclusion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A1590-9089-4819-A0C1-36AC8ADB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65" y="4155264"/>
            <a:ext cx="2702737" cy="2702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033E0B-F101-449F-938D-8E2D878506D8}"/>
                  </a:ext>
                </a:extLst>
              </p:cNvPr>
              <p:cNvSpPr txBox="1"/>
              <p:nvPr/>
            </p:nvSpPr>
            <p:spPr>
              <a:xfrm>
                <a:off x="1218654" y="1468638"/>
                <a:ext cx="7591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</a:rPr>
                  <a:t>DIFFERENT TURBOMACHINERY OPERATIONS BASED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000" dirty="0">
                  <a:solidFill>
                    <a:schemeClr val="bg2">
                      <a:lumMod val="90000"/>
                    </a:schemeClr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033E0B-F101-449F-938D-8E2D87850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54" y="1468638"/>
                <a:ext cx="7591523" cy="400110"/>
              </a:xfrm>
              <a:prstGeom prst="rect">
                <a:avLst/>
              </a:prstGeom>
              <a:blipFill>
                <a:blip r:embed="rId4"/>
                <a:stretch>
                  <a:fillRect l="-884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C3E3E-5CCE-464A-96DC-50B347E5F36E}"/>
                  </a:ext>
                </a:extLst>
              </p:cNvPr>
              <p:cNvSpPr txBox="1"/>
              <p:nvPr/>
            </p:nvSpPr>
            <p:spPr>
              <a:xfrm>
                <a:off x="1218653" y="2248000"/>
                <a:ext cx="7591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</a:rPr>
                  <a:t>CASCADE LOSS VARIES 10 TIMES MORE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0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br>
                  <a:rPr lang="en-US" sz="2000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(±0.75%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0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</a:rPr>
                  <a:t> </a:t>
                </a:r>
                <a:r>
                  <a:rPr lang="en-US" sz="2000" i="1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</a:rPr>
                  <a:t>against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±0.075%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0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≲1)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90000"/>
                      </a:schemeClr>
                    </a:solidFill>
                    <a:latin typeface="Minion Pro" panose="02040503050201020203" pitchFamily="18" charset="0"/>
                  </a:rPr>
                  <a:t> </a:t>
                </a:r>
                <a:endParaRPr lang="en-US" sz="2000" i="1" dirty="0">
                  <a:solidFill>
                    <a:schemeClr val="bg2">
                      <a:lumMod val="90000"/>
                    </a:schemeClr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C3E3E-5CCE-464A-96DC-50B347E5F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53" y="2248000"/>
                <a:ext cx="7591523" cy="707886"/>
              </a:xfrm>
              <a:prstGeom prst="rect">
                <a:avLst/>
              </a:prstGeom>
              <a:blipFill>
                <a:blip r:embed="rId5"/>
                <a:stretch>
                  <a:fillRect l="-884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466EE3B-265A-4951-9FBF-FD1427591D18}"/>
              </a:ext>
            </a:extLst>
          </p:cNvPr>
          <p:cNvSpPr txBox="1"/>
          <p:nvPr/>
        </p:nvSpPr>
        <p:spPr>
          <a:xfrm>
            <a:off x="1218652" y="3335138"/>
            <a:ext cx="759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55A4"/>
                </a:solidFill>
                <a:latin typeface="Minion Pro" panose="02040503050201020203" pitchFamily="18" charset="0"/>
              </a:rPr>
              <a:t>UPSTREAM TOTAL TEMPERATURE RULES THESE VARIATIONS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34D18E-8AC2-441F-B78C-F885A3FF167B}"/>
              </a:ext>
            </a:extLst>
          </p:cNvPr>
          <p:cNvGrpSpPr/>
          <p:nvPr/>
        </p:nvGrpSpPr>
        <p:grpSpPr>
          <a:xfrm>
            <a:off x="1168680" y="4039629"/>
            <a:ext cx="5183685" cy="2699465"/>
            <a:chOff x="-123653" y="1649472"/>
            <a:chExt cx="8639003" cy="4498857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B599F54-BAA9-41D1-B7F5-4DA05FA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30" y="1649472"/>
              <a:ext cx="7918720" cy="449885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FB2960-1D0E-47DB-A0F3-6566AF1D38A6}"/>
                </a:ext>
              </a:extLst>
            </p:cNvPr>
            <p:cNvSpPr/>
            <p:nvPr/>
          </p:nvSpPr>
          <p:spPr>
            <a:xfrm>
              <a:off x="3864991" y="2136855"/>
              <a:ext cx="480767" cy="290180"/>
            </a:xfrm>
            <a:prstGeom prst="roundRect">
              <a:avLst/>
            </a:prstGeom>
            <a:solidFill>
              <a:srgbClr val="D6272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B5CB28C-9D51-465E-91F4-883A683FB617}"/>
                </a:ext>
              </a:extLst>
            </p:cNvPr>
            <p:cNvSpPr/>
            <p:nvPr/>
          </p:nvSpPr>
          <p:spPr>
            <a:xfrm>
              <a:off x="3864991" y="2527469"/>
              <a:ext cx="480767" cy="290180"/>
            </a:xfrm>
            <a:prstGeom prst="roundRect">
              <a:avLst/>
            </a:prstGeom>
            <a:solidFill>
              <a:srgbClr val="1919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E19EDA-710C-419C-9E07-C2B227BDA448}"/>
                    </a:ext>
                  </a:extLst>
                </p:cNvPr>
                <p:cNvSpPr txBox="1"/>
                <p:nvPr/>
              </p:nvSpPr>
              <p:spPr>
                <a:xfrm>
                  <a:off x="4472143" y="2081890"/>
                  <a:ext cx="2663947" cy="5642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Minion Pro" panose="02040503050201020203" pitchFamily="18" charset="0"/>
                    </a:rPr>
                    <a:t>Ideal-like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≲1</m:t>
                      </m:r>
                    </m:oMath>
                  </a14:m>
                  <a:endParaRPr lang="en-US" sz="1400" dirty="0"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E19EDA-710C-419C-9E07-C2B227BDA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3" y="2081890"/>
                  <a:ext cx="2663947" cy="564225"/>
                </a:xfrm>
                <a:prstGeom prst="rect">
                  <a:avLst/>
                </a:prstGeom>
                <a:blipFill>
                  <a:blip r:embed="rId7"/>
                  <a:stretch>
                    <a:fillRect l="-1908" t="-3571" b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C81BD44-3E4B-446E-A720-E486F0907A12}"/>
                    </a:ext>
                  </a:extLst>
                </p:cNvPr>
                <p:cNvSpPr txBox="1"/>
                <p:nvPr/>
              </p:nvSpPr>
              <p:spPr>
                <a:xfrm>
                  <a:off x="4472145" y="2472504"/>
                  <a:ext cx="2663947" cy="5642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Minion Pro" panose="02040503050201020203" pitchFamily="18" charset="0"/>
                    </a:rPr>
                    <a:t>Non-ideal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a14:m>
                  <a:r>
                    <a:rPr lang="en-US" sz="1600" dirty="0">
                      <a:latin typeface="Minion Pro" panose="02040503050201020203" pitchFamily="18" charset="0"/>
                    </a:rPr>
                    <a:t> </a:t>
                  </a:r>
                  <a:endParaRPr lang="en-US" sz="1400" dirty="0">
                    <a:latin typeface="Minion Pro" panose="02040503050201020203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C81BD44-3E4B-446E-A720-E486F0907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45" y="2472504"/>
                  <a:ext cx="2663947" cy="564225"/>
                </a:xfrm>
                <a:prstGeom prst="rect">
                  <a:avLst/>
                </a:prstGeom>
                <a:blipFill>
                  <a:blip r:embed="rId8"/>
                  <a:stretch>
                    <a:fillRect l="-1908" t="-3636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E51C8E-71DB-4459-9771-31D5608BC4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559" y="3898899"/>
              <a:ext cx="0" cy="1521514"/>
            </a:xfrm>
            <a:prstGeom prst="straightConnector1">
              <a:avLst/>
            </a:prstGeom>
            <a:ln w="12700">
              <a:solidFill>
                <a:schemeClr val="tx1"/>
              </a:solidFill>
              <a:round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9625E-065C-462F-BC04-67D9CDA0A727}"/>
                </a:ext>
              </a:extLst>
            </p:cNvPr>
            <p:cNvSpPr txBox="1"/>
            <p:nvPr/>
          </p:nvSpPr>
          <p:spPr>
            <a:xfrm rot="16200000">
              <a:off x="-1038744" y="4091629"/>
              <a:ext cx="2394408" cy="56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Importance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E155F11-143F-443F-A3B9-50733F86A867}"/>
              </a:ext>
            </a:extLst>
          </p:cNvPr>
          <p:cNvSpPr/>
          <p:nvPr/>
        </p:nvSpPr>
        <p:spPr>
          <a:xfrm>
            <a:off x="343949" y="3902115"/>
            <a:ext cx="6165908" cy="29558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2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939FB9-7635-491E-B992-C5243DA4717D}"/>
              </a:ext>
            </a:extLst>
          </p:cNvPr>
          <p:cNvSpPr txBox="1"/>
          <p:nvPr/>
        </p:nvSpPr>
        <p:spPr>
          <a:xfrm>
            <a:off x="149832" y="523570"/>
            <a:ext cx="4879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inion Pro" panose="02040503050201020203" pitchFamily="18" charset="0"/>
              </a:rPr>
              <a:t>THE ROLE OF OPERATIONAL VARIABILITY ON THE NON-IDEAL FLOW IN SUPERSONIC TURBINES</a:t>
            </a:r>
          </a:p>
          <a:p>
            <a:pPr algn="ctr"/>
            <a:r>
              <a:rPr lang="en-US" sz="2000" dirty="0">
                <a:latin typeface="Minion Pro" panose="02040503050201020203" pitchFamily="18" charset="0"/>
              </a:rPr>
              <a:t>FOR SUPERCRITICAL ORGANIC RANKINE CYCLES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E648A-9B93-412E-A0EB-B2DF9284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74" y="3103595"/>
            <a:ext cx="2816478" cy="9634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42C1C-96BD-4570-B1F1-F04C6F18497B}"/>
              </a:ext>
            </a:extLst>
          </p:cNvPr>
          <p:cNvSpPr/>
          <p:nvPr/>
        </p:nvSpPr>
        <p:spPr>
          <a:xfrm>
            <a:off x="1558927" y="317504"/>
            <a:ext cx="45719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2C463-82A6-46F1-9756-E80745842AED}"/>
              </a:ext>
            </a:extLst>
          </p:cNvPr>
          <p:cNvSpPr txBox="1"/>
          <p:nvPr/>
        </p:nvSpPr>
        <p:spPr>
          <a:xfrm>
            <a:off x="1289801" y="3140706"/>
            <a:ext cx="25997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55A4"/>
                </a:solidFill>
                <a:latin typeface="Minion Pro" panose="02040503050201020203" pitchFamily="18" charset="0"/>
              </a:rPr>
              <a:t>Alessandro Romei</a:t>
            </a:r>
            <a:r>
              <a:rPr lang="en-US" dirty="0">
                <a:solidFill>
                  <a:srgbClr val="0055A4"/>
                </a:solidFill>
                <a:latin typeface="Minion Pro" panose="02040503050201020203" pitchFamily="18" charset="0"/>
              </a:rPr>
              <a:t>*</a:t>
            </a:r>
          </a:p>
          <a:p>
            <a:pPr algn="ctr"/>
            <a:r>
              <a:rPr lang="en-US" dirty="0">
                <a:latin typeface="Minion Pro" panose="02040503050201020203" pitchFamily="18" charset="0"/>
              </a:rPr>
              <a:t>Davide Vimercati</a:t>
            </a:r>
          </a:p>
          <a:p>
            <a:pPr algn="ctr"/>
            <a:r>
              <a:rPr lang="en-US" dirty="0">
                <a:latin typeface="Minion Pro" panose="02040503050201020203" pitchFamily="18" charset="0"/>
              </a:rPr>
              <a:t>Alberto Guardone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Minion Pro" panose="02040503050201020203" pitchFamily="18" charset="0"/>
            </a:endParaRPr>
          </a:p>
          <a:p>
            <a:pPr algn="ctr"/>
            <a:r>
              <a:rPr lang="en-US" dirty="0">
                <a:latin typeface="Minion Pro" panose="02040503050201020203" pitchFamily="18" charset="0"/>
              </a:rPr>
              <a:t>Giacomo Persico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1D0E5A-BB54-4C49-AE04-E217B90155FA}"/>
              </a:ext>
            </a:extLst>
          </p:cNvPr>
          <p:cNvSpPr/>
          <p:nvPr/>
        </p:nvSpPr>
        <p:spPr>
          <a:xfrm>
            <a:off x="930017" y="5428768"/>
            <a:ext cx="331930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latin typeface="Minion Pro" panose="02040503050201020203" pitchFamily="18" charset="0"/>
              </a:rPr>
              <a:t>*</a:t>
            </a:r>
            <a:r>
              <a:rPr lang="it-IT" sz="1400" dirty="0" err="1">
                <a:latin typeface="Minion Pro" panose="02040503050201020203" pitchFamily="18" charset="0"/>
              </a:rPr>
              <a:t>Laboratory</a:t>
            </a:r>
            <a:r>
              <a:rPr lang="it-IT" sz="1400" dirty="0">
                <a:latin typeface="Minion Pro" panose="02040503050201020203" pitchFamily="18" charset="0"/>
              </a:rPr>
              <a:t> of </a:t>
            </a:r>
            <a:r>
              <a:rPr lang="it-IT" sz="1400" dirty="0" err="1">
                <a:latin typeface="Minion Pro" panose="02040503050201020203" pitchFamily="18" charset="0"/>
              </a:rPr>
              <a:t>Fluid</a:t>
            </a:r>
            <a:r>
              <a:rPr lang="it-IT" sz="1400" dirty="0">
                <a:latin typeface="Minion Pro" panose="02040503050201020203" pitchFamily="18" charset="0"/>
              </a:rPr>
              <a:t> Machines</a:t>
            </a:r>
          </a:p>
          <a:p>
            <a:pPr algn="ctr"/>
            <a:r>
              <a:rPr lang="it-IT" sz="1400" dirty="0">
                <a:latin typeface="Minion Pro" panose="02040503050201020203" pitchFamily="18" charset="0"/>
              </a:rPr>
              <a:t>Energy Department  </a:t>
            </a:r>
            <a:r>
              <a:rPr lang="en-US" sz="1400" dirty="0">
                <a:latin typeface="Minion Pro" panose="02040503050201020203" pitchFamily="18" charset="0"/>
              </a:rPr>
              <a:t>| </a:t>
            </a:r>
            <a:r>
              <a:rPr lang="it-IT" sz="1400" dirty="0">
                <a:latin typeface="Minion Pro" panose="02040503050201020203" pitchFamily="18" charset="0"/>
              </a:rPr>
              <a:t>Politecnico di Milano</a:t>
            </a:r>
            <a:endParaRPr lang="en-US" sz="1400" dirty="0">
              <a:latin typeface="Minion Pro" panose="02040503050201020203" pitchFamily="18" charset="0"/>
            </a:endParaRPr>
          </a:p>
          <a:p>
            <a:pPr algn="ctr"/>
            <a:r>
              <a:rPr lang="it-IT" sz="1400" dirty="0">
                <a:latin typeface="Minion Pro" panose="02040503050201020203" pitchFamily="18" charset="0"/>
              </a:rPr>
              <a:t>Via Lambruschini 4, 20156 Milano (IT)</a:t>
            </a:r>
            <a:endParaRPr lang="en-US" sz="1400" dirty="0">
              <a:latin typeface="Minion Pro" panose="02040503050201020203" pitchFamily="18" charset="0"/>
            </a:endParaRPr>
          </a:p>
          <a:p>
            <a:pPr algn="ctr"/>
            <a:r>
              <a:rPr lang="it-IT" sz="1600" dirty="0">
                <a:latin typeface="Minion Pro" panose="02040503050201020203" pitchFamily="18" charset="0"/>
              </a:rPr>
              <a:t>Mail: </a:t>
            </a:r>
            <a:r>
              <a:rPr lang="it-IT" sz="1600" u="sng" dirty="0">
                <a:solidFill>
                  <a:srgbClr val="0055A4"/>
                </a:solidFill>
                <a:latin typeface="Minion Pro" panose="02040503050201020203" pitchFamily="18" charset="0"/>
              </a:rPr>
              <a:t>alessandro.romei@polimi.it</a:t>
            </a:r>
            <a:r>
              <a:rPr lang="it-IT" sz="1600" dirty="0">
                <a:solidFill>
                  <a:srgbClr val="0055A4"/>
                </a:solidFill>
                <a:latin typeface="Minion Pro" panose="02040503050201020203" pitchFamily="18" charset="0"/>
              </a:rPr>
              <a:t> </a:t>
            </a:r>
            <a:endParaRPr lang="en-US" sz="1600" dirty="0">
              <a:solidFill>
                <a:srgbClr val="0055A4"/>
              </a:solidFill>
              <a:latin typeface="Minion Pro" panose="02040503050201020203" pitchFamily="18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47A262B-7BAD-452D-9DDF-21175E8CC8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66" y="5216643"/>
            <a:ext cx="1604811" cy="16048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B2C1C2-3712-4E77-A7CC-F2CACE6787A1}"/>
              </a:ext>
            </a:extLst>
          </p:cNvPr>
          <p:cNvSpPr txBox="1"/>
          <p:nvPr/>
        </p:nvSpPr>
        <p:spPr>
          <a:xfrm>
            <a:off x="3519452" y="6150114"/>
            <a:ext cx="487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Minion Pro" panose="02040503050201020203" pitchFamily="18" charset="0"/>
              </a:rPr>
              <a:t>ANY</a:t>
            </a:r>
          </a:p>
          <a:p>
            <a:pPr algn="r"/>
            <a:r>
              <a:rPr lang="en-US" sz="2000" b="1" dirty="0">
                <a:latin typeface="Minion Pro" panose="02040503050201020203" pitchFamily="18" charset="0"/>
              </a:rPr>
              <a:t>QUESTIONS?</a:t>
            </a:r>
          </a:p>
        </p:txBody>
      </p:sp>
      <p:pic>
        <p:nvPicPr>
          <p:cNvPr id="12" name="Picture 2" descr="https://drive.google.com/uc?id=1wvVxQXfLH-mR2U1nxzBxh9O6TFFV9Rs3&amp;export=download">
            <a:extLst>
              <a:ext uri="{FF2B5EF4-FFF2-40B4-BE49-F238E27FC236}">
                <a16:creationId xmlns:a16="http://schemas.microsoft.com/office/drawing/2014/main" id="{4C824730-6EFE-47F8-8E01-636DB1B1CE8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07" y="377379"/>
            <a:ext cx="2054305" cy="106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AFAA6A-F651-4D69-985C-68B969912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88" y="1761950"/>
            <a:ext cx="2817364" cy="1029012"/>
          </a:xfrm>
          <a:prstGeom prst="rect">
            <a:avLst/>
          </a:prstGeom>
        </p:spPr>
      </p:pic>
      <p:pic>
        <p:nvPicPr>
          <p:cNvPr id="20" name="Immagine 11">
            <a:extLst>
              <a:ext uri="{FF2B5EF4-FFF2-40B4-BE49-F238E27FC236}">
                <a16:creationId xmlns:a16="http://schemas.microsoft.com/office/drawing/2014/main" id="{B21C3D56-701D-41D7-8B0C-27A3D1B8A2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7"/>
          <a:stretch/>
        </p:blipFill>
        <p:spPr>
          <a:xfrm>
            <a:off x="5710394" y="4383373"/>
            <a:ext cx="2439100" cy="12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1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A screenshot of a map&#10;&#10;Description automatically generated">
            <a:extLst>
              <a:ext uri="{FF2B5EF4-FFF2-40B4-BE49-F238E27FC236}">
                <a16:creationId xmlns:a16="http://schemas.microsoft.com/office/drawing/2014/main" id="{4D390F0F-AD96-4EB7-BBA7-D2ADCFDBB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78885" r="2347" b="12768"/>
          <a:stretch/>
        </p:blipFill>
        <p:spPr>
          <a:xfrm rot="5400000" flipH="1">
            <a:off x="180374" y="5391334"/>
            <a:ext cx="2268474" cy="201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arrotondato 11">
                <a:extLst>
                  <a:ext uri="{FF2B5EF4-FFF2-40B4-BE49-F238E27FC236}">
                    <a16:creationId xmlns:a16="http://schemas.microsoft.com/office/drawing/2014/main" id="{8502D510-CFF0-4DFE-8B79-66813046095E}"/>
                  </a:ext>
                </a:extLst>
              </p:cNvPr>
              <p:cNvSpPr/>
              <p:nvPr/>
            </p:nvSpPr>
            <p:spPr>
              <a:xfrm>
                <a:off x="5678930" y="5243783"/>
                <a:ext cx="2836420" cy="1070496"/>
              </a:xfrm>
              <a:prstGeom prst="roundRect">
                <a:avLst/>
              </a:prstGeom>
              <a:solidFill>
                <a:schemeClr val="accent1">
                  <a:alpha val="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𝑃𝑣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it-IT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ttangolo arrotondato 11">
                <a:extLst>
                  <a:ext uri="{FF2B5EF4-FFF2-40B4-BE49-F238E27FC236}">
                    <a16:creationId xmlns:a16="http://schemas.microsoft.com/office/drawing/2014/main" id="{8502D510-CFF0-4DFE-8B79-668130460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930" y="5243783"/>
                <a:ext cx="2836420" cy="10704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A0CE91A5-8935-44A6-99AA-D1C8C9C4353A}"/>
              </a:ext>
            </a:extLst>
          </p:cNvPr>
          <p:cNvSpPr/>
          <p:nvPr/>
        </p:nvSpPr>
        <p:spPr>
          <a:xfrm>
            <a:off x="6008805" y="4698720"/>
            <a:ext cx="2106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err="1">
                <a:solidFill>
                  <a:srgbClr val="0055A4"/>
                </a:solidFill>
                <a:latin typeface="Minion Pro" panose="02040503050201020203" pitchFamily="18" charset="0"/>
                <a:ea typeface="PT Sans" charset="-52"/>
                <a:cs typeface="PT Sans" charset="-52"/>
              </a:rPr>
              <a:t>Compressibility</a:t>
            </a:r>
            <a:r>
              <a:rPr lang="it-IT" sz="1600" b="1" dirty="0">
                <a:solidFill>
                  <a:srgbClr val="0055A4"/>
                </a:solidFill>
                <a:latin typeface="Minion Pro" panose="02040503050201020203" pitchFamily="18" charset="0"/>
                <a:ea typeface="PT Sans" charset="-52"/>
                <a:cs typeface="PT Sans" charset="-52"/>
              </a:rPr>
              <a:t> </a:t>
            </a:r>
            <a:r>
              <a:rPr lang="it-IT" sz="1600" b="1" dirty="0" err="1">
                <a:solidFill>
                  <a:srgbClr val="0055A4"/>
                </a:solidFill>
                <a:latin typeface="Minion Pro" panose="02040503050201020203" pitchFamily="18" charset="0"/>
                <a:ea typeface="PT Sans" charset="-52"/>
                <a:cs typeface="PT Sans" charset="-52"/>
              </a:rPr>
              <a:t>factor</a:t>
            </a:r>
            <a:endParaRPr lang="it-IT" sz="1600" b="1" dirty="0">
              <a:solidFill>
                <a:srgbClr val="0055A4"/>
              </a:solidFill>
              <a:latin typeface="Minion Pro" panose="02040503050201020203" pitchFamily="18" charset="0"/>
              <a:ea typeface="PT Sans" charset="-52"/>
              <a:cs typeface="PT Sans" charset="-5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22FEE3-647C-47E5-ABA3-D14D77ABC0D2}"/>
              </a:ext>
            </a:extLst>
          </p:cNvPr>
          <p:cNvGrpSpPr/>
          <p:nvPr/>
        </p:nvGrpSpPr>
        <p:grpSpPr>
          <a:xfrm>
            <a:off x="1543050" y="4338638"/>
            <a:ext cx="3609975" cy="2166937"/>
            <a:chOff x="1762743" y="4550265"/>
            <a:chExt cx="2809259" cy="1677546"/>
          </a:xfrm>
        </p:grpSpPr>
        <p:pic>
          <p:nvPicPr>
            <p:cNvPr id="98" name="Picture 97" descr="A screenshot of a map&#10;&#10;Description automatically generated">
              <a:extLst>
                <a:ext uri="{FF2B5EF4-FFF2-40B4-BE49-F238E27FC236}">
                  <a16:creationId xmlns:a16="http://schemas.microsoft.com/office/drawing/2014/main" id="{7AF380CC-B8D6-4D54-9B66-1F03ACDA5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b="31820"/>
            <a:stretch/>
          </p:blipFill>
          <p:spPr>
            <a:xfrm>
              <a:off x="1762743" y="4550265"/>
              <a:ext cx="2809259" cy="1677546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A411BA-ADF9-441E-846B-32041A738860}"/>
                </a:ext>
              </a:extLst>
            </p:cNvPr>
            <p:cNvSpPr txBox="1"/>
            <p:nvPr/>
          </p:nvSpPr>
          <p:spPr>
            <a:xfrm>
              <a:off x="2756070" y="4721611"/>
              <a:ext cx="276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5C256F-68FD-4BC5-8641-CE01A8250AF1}"/>
                </a:ext>
              </a:extLst>
            </p:cNvPr>
            <p:cNvSpPr txBox="1"/>
            <p:nvPr/>
          </p:nvSpPr>
          <p:spPr>
            <a:xfrm>
              <a:off x="2758834" y="5431314"/>
              <a:ext cx="373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4*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25D1F01-64E8-4608-B086-A7CAC694D327}"/>
              </a:ext>
            </a:extLst>
          </p:cNvPr>
          <p:cNvSpPr/>
          <p:nvPr/>
        </p:nvSpPr>
        <p:spPr>
          <a:xfrm>
            <a:off x="1598156" y="4477764"/>
            <a:ext cx="3358811" cy="1990319"/>
          </a:xfrm>
          <a:prstGeom prst="rect">
            <a:avLst/>
          </a:prstGeom>
          <a:noFill/>
          <a:ln w="28575">
            <a:solidFill>
              <a:srgbClr val="DD1A1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83755F-C259-4653-BF3C-1D634F668BFB}"/>
              </a:ext>
            </a:extLst>
          </p:cNvPr>
          <p:cNvSpPr txBox="1"/>
          <p:nvPr/>
        </p:nvSpPr>
        <p:spPr>
          <a:xfrm>
            <a:off x="957121" y="6298806"/>
            <a:ext cx="34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nion Pro" panose="02040503050201020203" pitchFamily="18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4431FA-7BEC-45F3-A56C-0C9853BCD27D}"/>
              </a:ext>
            </a:extLst>
          </p:cNvPr>
          <p:cNvSpPr txBox="1"/>
          <p:nvPr/>
        </p:nvSpPr>
        <p:spPr>
          <a:xfrm>
            <a:off x="944674" y="4336526"/>
            <a:ext cx="34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nion Pro" panose="02040503050201020203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E4474D0-C59E-4F34-B0AD-252926D2971D}"/>
                  </a:ext>
                </a:extLst>
              </p:cNvPr>
              <p:cNvSpPr txBox="1"/>
              <p:nvPr/>
            </p:nvSpPr>
            <p:spPr>
              <a:xfrm>
                <a:off x="855073" y="5301505"/>
                <a:ext cx="439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E4474D0-C59E-4F34-B0AD-252926D29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73" y="5301505"/>
                <a:ext cx="4397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motivation – supercritical ORC systems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778026C-3C80-4D3B-97F5-2B45D8225061}"/>
              </a:ext>
            </a:extLst>
          </p:cNvPr>
          <p:cNvGrpSpPr/>
          <p:nvPr/>
        </p:nvGrpSpPr>
        <p:grpSpPr>
          <a:xfrm>
            <a:off x="628652" y="1239164"/>
            <a:ext cx="4391025" cy="3032328"/>
            <a:chOff x="628650" y="1175509"/>
            <a:chExt cx="4636609" cy="3399918"/>
          </a:xfrm>
        </p:grpSpPr>
        <p:pic>
          <p:nvPicPr>
            <p:cNvPr id="41" name="Picture 4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6261423-9754-4055-8BB8-1B9DCD45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175509"/>
              <a:ext cx="4636609" cy="3399918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DC07282-66E5-4C42-BC86-A1DBDD46A357}"/>
                </a:ext>
              </a:extLst>
            </p:cNvPr>
            <p:cNvSpPr/>
            <p:nvPr/>
          </p:nvSpPr>
          <p:spPr>
            <a:xfrm>
              <a:off x="4110087" y="1536568"/>
              <a:ext cx="942679" cy="669303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 w="19050">
              <a:solidFill>
                <a:srgbClr val="DD1A1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9F3CA63-855D-40A0-97C2-D8337A0B2AB3}"/>
                </a:ext>
              </a:extLst>
            </p:cNvPr>
            <p:cNvSpPr/>
            <p:nvPr/>
          </p:nvSpPr>
          <p:spPr>
            <a:xfrm>
              <a:off x="679450" y="1225485"/>
              <a:ext cx="432913" cy="3101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361918-AC78-4516-A2E1-D0833D285133}"/>
                </a:ext>
              </a:extLst>
            </p:cNvPr>
            <p:cNvSpPr/>
            <p:nvPr/>
          </p:nvSpPr>
          <p:spPr>
            <a:xfrm rot="5400000">
              <a:off x="2935518" y="2365855"/>
              <a:ext cx="352219" cy="38822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B17E8F-4B0B-4BFA-9816-9D8AFF97789E}"/>
                </a:ext>
              </a:extLst>
            </p:cNvPr>
            <p:cNvSpPr txBox="1"/>
            <p:nvPr/>
          </p:nvSpPr>
          <p:spPr>
            <a:xfrm rot="16200000">
              <a:off x="559436" y="2410777"/>
              <a:ext cx="767300" cy="35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T (K)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C601F6-0AD6-46C4-BFA3-4F5461E1AC9A}"/>
                </a:ext>
              </a:extLst>
            </p:cNvPr>
            <p:cNvSpPr txBox="1"/>
            <p:nvPr/>
          </p:nvSpPr>
          <p:spPr>
            <a:xfrm>
              <a:off x="2658416" y="4157627"/>
              <a:ext cx="1241811" cy="379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s (J/(kg K))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10B52E-C5DC-459F-81B8-F0B6A125810B}"/>
                </a:ext>
              </a:extLst>
            </p:cNvPr>
            <p:cNvSpPr/>
            <p:nvPr/>
          </p:nvSpPr>
          <p:spPr>
            <a:xfrm>
              <a:off x="1658260" y="3724275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1F6FF18-5289-41C9-AAAD-38ACC97885D6}"/>
                </a:ext>
              </a:extLst>
            </p:cNvPr>
            <p:cNvSpPr/>
            <p:nvPr/>
          </p:nvSpPr>
          <p:spPr>
            <a:xfrm>
              <a:off x="1658260" y="3698081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65862B-F1CC-401D-98C0-F6C29995D3FC}"/>
                </a:ext>
              </a:extLst>
            </p:cNvPr>
            <p:cNvSpPr/>
            <p:nvPr/>
          </p:nvSpPr>
          <p:spPr>
            <a:xfrm>
              <a:off x="2363110" y="3221831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838BA96-EFAF-45C0-A8C3-6C34635FA98B}"/>
                </a:ext>
              </a:extLst>
            </p:cNvPr>
            <p:cNvSpPr/>
            <p:nvPr/>
          </p:nvSpPr>
          <p:spPr>
            <a:xfrm>
              <a:off x="3986291" y="3115988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B5527E6-8709-41E2-B04C-A1AC51B375C7}"/>
                </a:ext>
              </a:extLst>
            </p:cNvPr>
            <p:cNvSpPr/>
            <p:nvPr/>
          </p:nvSpPr>
          <p:spPr>
            <a:xfrm>
              <a:off x="4484766" y="2674732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721504-4319-4E80-A99F-23EA8D38253B}"/>
                </a:ext>
              </a:extLst>
            </p:cNvPr>
            <p:cNvSpPr/>
            <p:nvPr/>
          </p:nvSpPr>
          <p:spPr>
            <a:xfrm>
              <a:off x="4484766" y="1625840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0DE8CB-1F25-4A00-A0C9-CB6D72FA0D84}"/>
                </a:ext>
              </a:extLst>
            </p:cNvPr>
            <p:cNvSpPr txBox="1"/>
            <p:nvPr/>
          </p:nvSpPr>
          <p:spPr>
            <a:xfrm>
              <a:off x="1619938" y="3710968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2484A6-8398-401C-8E76-CEEC89443673}"/>
                </a:ext>
              </a:extLst>
            </p:cNvPr>
            <p:cNvSpPr txBox="1"/>
            <p:nvPr/>
          </p:nvSpPr>
          <p:spPr>
            <a:xfrm>
              <a:off x="1460834" y="3452431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FA36B7C-2048-4903-A0C8-B38CE6840FEC}"/>
                </a:ext>
              </a:extLst>
            </p:cNvPr>
            <p:cNvSpPr txBox="1"/>
            <p:nvPr/>
          </p:nvSpPr>
          <p:spPr>
            <a:xfrm>
              <a:off x="2172960" y="3014487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64DD59-E252-47F6-8720-CEB9C10060F7}"/>
                </a:ext>
              </a:extLst>
            </p:cNvPr>
            <p:cNvSpPr txBox="1"/>
            <p:nvPr/>
          </p:nvSpPr>
          <p:spPr>
            <a:xfrm>
              <a:off x="4518058" y="1533714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4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C8A015-2967-419C-BA23-0309B9AC6CA2}"/>
                </a:ext>
              </a:extLst>
            </p:cNvPr>
            <p:cNvSpPr txBox="1"/>
            <p:nvPr/>
          </p:nvSpPr>
          <p:spPr>
            <a:xfrm>
              <a:off x="4498223" y="2547037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5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1E023E6-8C51-4B32-8591-8D021B024556}"/>
                </a:ext>
              </a:extLst>
            </p:cNvPr>
            <p:cNvSpPr txBox="1"/>
            <p:nvPr/>
          </p:nvSpPr>
          <p:spPr>
            <a:xfrm>
              <a:off x="3900228" y="3147136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6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B3BED48-B0DD-452B-AEC7-E736E4D9C660}"/>
              </a:ext>
            </a:extLst>
          </p:cNvPr>
          <p:cNvSpPr txBox="1"/>
          <p:nvPr/>
        </p:nvSpPr>
        <p:spPr>
          <a:xfrm>
            <a:off x="5510508" y="1457325"/>
            <a:ext cx="3452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inion Pro" panose="02040503050201020203" pitchFamily="18" charset="0"/>
              </a:rPr>
              <a:t>Possible advantages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Minion Pro" panose="02040503050201020203" pitchFamily="18" charset="0"/>
              </a:rPr>
              <a:t>Higher cycle efficiency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Minion Pro" panose="02040503050201020203" pitchFamily="18" charset="0"/>
              </a:rPr>
              <a:t>Higher specific work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Minion Pro" panose="02040503050201020203" pitchFamily="18" charset="0"/>
              </a:rPr>
              <a:t>Lower Primary Heat Exchanger dimension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7E6AC-EA6E-4AA7-A600-9947B6B090E0}"/>
              </a:ext>
            </a:extLst>
          </p:cNvPr>
          <p:cNvSpPr txBox="1"/>
          <p:nvPr/>
        </p:nvSpPr>
        <p:spPr>
          <a:xfrm>
            <a:off x="5510508" y="3142182"/>
            <a:ext cx="345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inion Pro" panose="02040503050201020203" pitchFamily="18" charset="0"/>
              </a:rPr>
              <a:t>but…</a:t>
            </a:r>
          </a:p>
          <a:p>
            <a:endParaRPr lang="en-US" b="1" dirty="0">
              <a:solidFill>
                <a:srgbClr val="C00000"/>
              </a:solidFill>
              <a:latin typeface="Minion Pro" panose="02040503050201020203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Minion Pro" panose="02040503050201020203" pitchFamily="18" charset="0"/>
              </a:rPr>
              <a:t>complex thermodynamic region</a:t>
            </a:r>
          </a:p>
        </p:txBody>
      </p:sp>
    </p:spTree>
    <p:extLst>
      <p:ext uri="{BB962C8B-B14F-4D97-AF65-F5344CB8AC3E}">
        <p14:creationId xmlns:p14="http://schemas.microsoft.com/office/powerpoint/2010/main" val="99047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97967285-CE0D-4BF1-93EE-6642CD390972}"/>
              </a:ext>
            </a:extLst>
          </p:cNvPr>
          <p:cNvGrpSpPr/>
          <p:nvPr/>
        </p:nvGrpSpPr>
        <p:grpSpPr>
          <a:xfrm>
            <a:off x="1120775" y="4349247"/>
            <a:ext cx="4032250" cy="2504172"/>
            <a:chOff x="2513972" y="4561975"/>
            <a:chExt cx="2833020" cy="1786697"/>
          </a:xfrm>
        </p:grpSpPr>
        <p:pic>
          <p:nvPicPr>
            <p:cNvPr id="22" name="Picture 21" descr="A close up of a map&#10;&#10;Description automatically generated">
              <a:extLst>
                <a:ext uri="{FF2B5EF4-FFF2-40B4-BE49-F238E27FC236}">
                  <a16:creationId xmlns:a16="http://schemas.microsoft.com/office/drawing/2014/main" id="{79D64935-02A9-47C9-BF41-96BE0D9FE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80"/>
            <a:stretch/>
          </p:blipFill>
          <p:spPr>
            <a:xfrm>
              <a:off x="2513972" y="4561975"/>
              <a:ext cx="2833020" cy="1656311"/>
            </a:xfrm>
            <a:prstGeom prst="rect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79C68D2-F261-4FF0-8B8F-B9A885660AD5}"/>
                </a:ext>
              </a:extLst>
            </p:cNvPr>
            <p:cNvSpPr/>
            <p:nvPr/>
          </p:nvSpPr>
          <p:spPr>
            <a:xfrm>
              <a:off x="2552503" y="4575427"/>
              <a:ext cx="264816" cy="1597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D034CF1-14A0-4EE2-9BD7-67676DFF8DDC}"/>
                </a:ext>
              </a:extLst>
            </p:cNvPr>
            <p:cNvSpPr/>
            <p:nvPr/>
          </p:nvSpPr>
          <p:spPr>
            <a:xfrm rot="5400000">
              <a:off x="3912890" y="4965877"/>
              <a:ext cx="229615" cy="25359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A close up of a map&#10;&#10;Description automatically generated">
            <a:extLst>
              <a:ext uri="{FF2B5EF4-FFF2-40B4-BE49-F238E27FC236}">
                <a16:creationId xmlns:a16="http://schemas.microsoft.com/office/drawing/2014/main" id="{5A6E8DAA-6027-4D43-986B-9A2A70BB0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9" b="11417"/>
          <a:stretch/>
        </p:blipFill>
        <p:spPr>
          <a:xfrm rot="5400000" flipH="1">
            <a:off x="21630" y="5487392"/>
            <a:ext cx="2524406" cy="146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motivation – supercritical ORC systems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778026C-3C80-4D3B-97F5-2B45D8225061}"/>
              </a:ext>
            </a:extLst>
          </p:cNvPr>
          <p:cNvGrpSpPr/>
          <p:nvPr/>
        </p:nvGrpSpPr>
        <p:grpSpPr>
          <a:xfrm>
            <a:off x="628652" y="1239164"/>
            <a:ext cx="4391025" cy="3032328"/>
            <a:chOff x="628650" y="1175509"/>
            <a:chExt cx="4636609" cy="3399918"/>
          </a:xfrm>
        </p:grpSpPr>
        <p:pic>
          <p:nvPicPr>
            <p:cNvPr id="41" name="Picture 4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6261423-9754-4055-8BB8-1B9DCD45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175509"/>
              <a:ext cx="4636609" cy="3399918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DC07282-66E5-4C42-BC86-A1DBDD46A357}"/>
                </a:ext>
              </a:extLst>
            </p:cNvPr>
            <p:cNvSpPr/>
            <p:nvPr/>
          </p:nvSpPr>
          <p:spPr>
            <a:xfrm>
              <a:off x="4110087" y="1536568"/>
              <a:ext cx="942679" cy="669303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 w="19050">
              <a:solidFill>
                <a:srgbClr val="DD1A1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9F3CA63-855D-40A0-97C2-D8337A0B2AB3}"/>
                </a:ext>
              </a:extLst>
            </p:cNvPr>
            <p:cNvSpPr/>
            <p:nvPr/>
          </p:nvSpPr>
          <p:spPr>
            <a:xfrm>
              <a:off x="679450" y="1225485"/>
              <a:ext cx="432913" cy="3101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361918-AC78-4516-A2E1-D0833D285133}"/>
                </a:ext>
              </a:extLst>
            </p:cNvPr>
            <p:cNvSpPr/>
            <p:nvPr/>
          </p:nvSpPr>
          <p:spPr>
            <a:xfrm rot="5400000">
              <a:off x="2935518" y="2365855"/>
              <a:ext cx="352219" cy="38822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B17E8F-4B0B-4BFA-9816-9D8AFF97789E}"/>
                </a:ext>
              </a:extLst>
            </p:cNvPr>
            <p:cNvSpPr txBox="1"/>
            <p:nvPr/>
          </p:nvSpPr>
          <p:spPr>
            <a:xfrm rot="16200000">
              <a:off x="559436" y="2410777"/>
              <a:ext cx="767300" cy="35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T (K)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C601F6-0AD6-46C4-BFA3-4F5461E1AC9A}"/>
                </a:ext>
              </a:extLst>
            </p:cNvPr>
            <p:cNvSpPr txBox="1"/>
            <p:nvPr/>
          </p:nvSpPr>
          <p:spPr>
            <a:xfrm>
              <a:off x="2658416" y="4157627"/>
              <a:ext cx="1241811" cy="379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s (J/(kg K))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10B52E-C5DC-459F-81B8-F0B6A125810B}"/>
                </a:ext>
              </a:extLst>
            </p:cNvPr>
            <p:cNvSpPr/>
            <p:nvPr/>
          </p:nvSpPr>
          <p:spPr>
            <a:xfrm>
              <a:off x="1658260" y="3724275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1F6FF18-5289-41C9-AAAD-38ACC97885D6}"/>
                </a:ext>
              </a:extLst>
            </p:cNvPr>
            <p:cNvSpPr/>
            <p:nvPr/>
          </p:nvSpPr>
          <p:spPr>
            <a:xfrm>
              <a:off x="1658260" y="3698081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65862B-F1CC-401D-98C0-F6C29995D3FC}"/>
                </a:ext>
              </a:extLst>
            </p:cNvPr>
            <p:cNvSpPr/>
            <p:nvPr/>
          </p:nvSpPr>
          <p:spPr>
            <a:xfrm>
              <a:off x="2363110" y="3221831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838BA96-EFAF-45C0-A8C3-6C34635FA98B}"/>
                </a:ext>
              </a:extLst>
            </p:cNvPr>
            <p:cNvSpPr/>
            <p:nvPr/>
          </p:nvSpPr>
          <p:spPr>
            <a:xfrm>
              <a:off x="3986291" y="3115988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B5527E6-8709-41E2-B04C-A1AC51B375C7}"/>
                </a:ext>
              </a:extLst>
            </p:cNvPr>
            <p:cNvSpPr/>
            <p:nvPr/>
          </p:nvSpPr>
          <p:spPr>
            <a:xfrm>
              <a:off x="4484766" y="2674732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721504-4319-4E80-A99F-23EA8D38253B}"/>
                </a:ext>
              </a:extLst>
            </p:cNvPr>
            <p:cNvSpPr/>
            <p:nvPr/>
          </p:nvSpPr>
          <p:spPr>
            <a:xfrm>
              <a:off x="4484766" y="1625840"/>
              <a:ext cx="52388" cy="52388"/>
            </a:xfrm>
            <a:prstGeom prst="ellipse">
              <a:avLst/>
            </a:prstGeom>
            <a:solidFill>
              <a:srgbClr val="12126B"/>
            </a:solidFill>
            <a:ln>
              <a:solidFill>
                <a:srgbClr val="12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0DE8CB-1F25-4A00-A0C9-CB6D72FA0D84}"/>
                </a:ext>
              </a:extLst>
            </p:cNvPr>
            <p:cNvSpPr txBox="1"/>
            <p:nvPr/>
          </p:nvSpPr>
          <p:spPr>
            <a:xfrm>
              <a:off x="1619938" y="3710968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2484A6-8398-401C-8E76-CEEC89443673}"/>
                </a:ext>
              </a:extLst>
            </p:cNvPr>
            <p:cNvSpPr txBox="1"/>
            <p:nvPr/>
          </p:nvSpPr>
          <p:spPr>
            <a:xfrm>
              <a:off x="1460834" y="3452431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FA36B7C-2048-4903-A0C8-B38CE6840FEC}"/>
                </a:ext>
              </a:extLst>
            </p:cNvPr>
            <p:cNvSpPr txBox="1"/>
            <p:nvPr/>
          </p:nvSpPr>
          <p:spPr>
            <a:xfrm>
              <a:off x="2172960" y="3014487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64DD59-E252-47F6-8720-CEB9C10060F7}"/>
                </a:ext>
              </a:extLst>
            </p:cNvPr>
            <p:cNvSpPr txBox="1"/>
            <p:nvPr/>
          </p:nvSpPr>
          <p:spPr>
            <a:xfrm>
              <a:off x="4518058" y="1533714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4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C8A015-2967-419C-BA23-0309B9AC6CA2}"/>
                </a:ext>
              </a:extLst>
            </p:cNvPr>
            <p:cNvSpPr txBox="1"/>
            <p:nvPr/>
          </p:nvSpPr>
          <p:spPr>
            <a:xfrm>
              <a:off x="4498223" y="2547037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5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1E023E6-8C51-4B32-8591-8D021B024556}"/>
                </a:ext>
              </a:extLst>
            </p:cNvPr>
            <p:cNvSpPr txBox="1"/>
            <p:nvPr/>
          </p:nvSpPr>
          <p:spPr>
            <a:xfrm>
              <a:off x="3900228" y="3147136"/>
              <a:ext cx="276902" cy="3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91970"/>
                  </a:solidFill>
                  <a:latin typeface="Minion Pro" panose="02040503050201020203" pitchFamily="18" charset="0"/>
                </a:rPr>
                <a:t>6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675DBF53-9A40-4617-B17B-ADFEBE3333C0}"/>
              </a:ext>
            </a:extLst>
          </p:cNvPr>
          <p:cNvSpPr/>
          <p:nvPr/>
        </p:nvSpPr>
        <p:spPr>
          <a:xfrm>
            <a:off x="1598156" y="4477764"/>
            <a:ext cx="3358811" cy="1990319"/>
          </a:xfrm>
          <a:prstGeom prst="rect">
            <a:avLst/>
          </a:prstGeom>
          <a:noFill/>
          <a:ln w="28575">
            <a:solidFill>
              <a:srgbClr val="DD1A1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arrotondato 11">
                <a:extLst>
                  <a:ext uri="{FF2B5EF4-FFF2-40B4-BE49-F238E27FC236}">
                    <a16:creationId xmlns:a16="http://schemas.microsoft.com/office/drawing/2014/main" id="{8502D510-CFF0-4DFE-8B79-66813046095E}"/>
                  </a:ext>
                </a:extLst>
              </p:cNvPr>
              <p:cNvSpPr/>
              <p:nvPr/>
            </p:nvSpPr>
            <p:spPr>
              <a:xfrm>
                <a:off x="5678930" y="5267485"/>
                <a:ext cx="2836420" cy="1070496"/>
              </a:xfrm>
              <a:prstGeom prst="roundRect">
                <a:avLst/>
              </a:prstGeom>
              <a:solidFill>
                <a:srgbClr val="F0F9ED"/>
              </a:solidFill>
              <a:ln>
                <a:solidFill>
                  <a:srgbClr val="F7FC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𝛤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𝜕𝜌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it-IT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ttangolo arrotondato 11">
                <a:extLst>
                  <a:ext uri="{FF2B5EF4-FFF2-40B4-BE49-F238E27FC236}">
                    <a16:creationId xmlns:a16="http://schemas.microsoft.com/office/drawing/2014/main" id="{8502D510-CFF0-4DFE-8B79-668130460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930" y="5267485"/>
                <a:ext cx="2836420" cy="107049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7FCF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A0CE91A5-8935-44A6-99AA-D1C8C9C4353A}"/>
              </a:ext>
            </a:extLst>
          </p:cNvPr>
          <p:cNvSpPr/>
          <p:nvPr/>
        </p:nvSpPr>
        <p:spPr>
          <a:xfrm>
            <a:off x="5245546" y="4722422"/>
            <a:ext cx="3633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err="1">
                <a:solidFill>
                  <a:srgbClr val="00A249"/>
                </a:solidFill>
                <a:latin typeface="Minion Pro" panose="02040503050201020203" pitchFamily="18" charset="0"/>
                <a:ea typeface="PT Sans" charset="-52"/>
                <a:cs typeface="PT Sans" charset="-52"/>
              </a:rPr>
              <a:t>Fundamental</a:t>
            </a:r>
            <a:r>
              <a:rPr lang="it-IT" sz="1600" b="1" dirty="0">
                <a:solidFill>
                  <a:srgbClr val="00A249"/>
                </a:solidFill>
                <a:latin typeface="Minion Pro" panose="02040503050201020203" pitchFamily="18" charset="0"/>
                <a:ea typeface="PT Sans" charset="-52"/>
                <a:cs typeface="PT Sans" charset="-52"/>
              </a:rPr>
              <a:t> derivative of </a:t>
            </a:r>
            <a:r>
              <a:rPr lang="it-IT" sz="1600" b="1" dirty="0" err="1">
                <a:solidFill>
                  <a:srgbClr val="00A249"/>
                </a:solidFill>
                <a:latin typeface="Minion Pro" panose="02040503050201020203" pitchFamily="18" charset="0"/>
                <a:ea typeface="PT Sans" charset="-52"/>
                <a:cs typeface="PT Sans" charset="-52"/>
              </a:rPr>
              <a:t>gasdynamics</a:t>
            </a:r>
            <a:r>
              <a:rPr lang="it-IT" sz="1600" b="1" dirty="0">
                <a:solidFill>
                  <a:srgbClr val="00A249"/>
                </a:solidFill>
                <a:latin typeface="Minion Pro" panose="02040503050201020203" pitchFamily="18" charset="0"/>
                <a:ea typeface="PT Sans" charset="-52"/>
                <a:cs typeface="PT Sans" charset="-52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3BED48-B0DD-452B-AEC7-E736E4D9C660}"/>
              </a:ext>
            </a:extLst>
          </p:cNvPr>
          <p:cNvSpPr txBox="1"/>
          <p:nvPr/>
        </p:nvSpPr>
        <p:spPr>
          <a:xfrm>
            <a:off x="5510508" y="1457325"/>
            <a:ext cx="3452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inion Pro" panose="02040503050201020203" pitchFamily="18" charset="0"/>
              </a:rPr>
              <a:t>Possible advantages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Minion Pro" panose="02040503050201020203" pitchFamily="18" charset="0"/>
              </a:rPr>
              <a:t>Higher cycle efficiency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Minion Pro" panose="02040503050201020203" pitchFamily="18" charset="0"/>
              </a:rPr>
              <a:t>Higher specific work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Minion Pro" panose="02040503050201020203" pitchFamily="18" charset="0"/>
              </a:rPr>
              <a:t>Lower Primary Heat Exchanger dimension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7E6AC-EA6E-4AA7-A600-9947B6B090E0}"/>
              </a:ext>
            </a:extLst>
          </p:cNvPr>
          <p:cNvSpPr txBox="1"/>
          <p:nvPr/>
        </p:nvSpPr>
        <p:spPr>
          <a:xfrm>
            <a:off x="5510508" y="3142182"/>
            <a:ext cx="345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inion Pro" panose="02040503050201020203" pitchFamily="18" charset="0"/>
              </a:rPr>
              <a:t>but…</a:t>
            </a:r>
          </a:p>
          <a:p>
            <a:endParaRPr lang="en-US" b="1" dirty="0">
              <a:solidFill>
                <a:srgbClr val="C00000"/>
              </a:solidFill>
              <a:latin typeface="Minion Pro" panose="02040503050201020203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Minion Pro" panose="02040503050201020203" pitchFamily="18" charset="0"/>
              </a:rPr>
              <a:t>complex thermodynamic region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D1201B-211E-4098-BEFF-6BD6D5BBD863}"/>
              </a:ext>
            </a:extLst>
          </p:cNvPr>
          <p:cNvSpPr txBox="1"/>
          <p:nvPr/>
        </p:nvSpPr>
        <p:spPr>
          <a:xfrm>
            <a:off x="957121" y="6298806"/>
            <a:ext cx="34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nion Pro" panose="02040503050201020203" pitchFamily="18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389864-7FC7-4BAC-9869-E325D461BA7B}"/>
              </a:ext>
            </a:extLst>
          </p:cNvPr>
          <p:cNvSpPr txBox="1"/>
          <p:nvPr/>
        </p:nvSpPr>
        <p:spPr>
          <a:xfrm>
            <a:off x="944674" y="4336526"/>
            <a:ext cx="34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nion Pro" panose="02040503050201020203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69A656-A992-40AF-ADE0-074AA435AE96}"/>
                  </a:ext>
                </a:extLst>
              </p:cNvPr>
              <p:cNvSpPr txBox="1"/>
              <p:nvPr/>
            </p:nvSpPr>
            <p:spPr>
              <a:xfrm>
                <a:off x="855073" y="5301505"/>
                <a:ext cx="4397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69A656-A992-40AF-ADE0-074AA435A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73" y="5301505"/>
                <a:ext cx="43970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F61CCE9-FFA5-4DE4-BB36-8BD6876020A5}"/>
              </a:ext>
            </a:extLst>
          </p:cNvPr>
          <p:cNvSpPr txBox="1"/>
          <p:nvPr/>
        </p:nvSpPr>
        <p:spPr>
          <a:xfrm>
            <a:off x="2819502" y="4559971"/>
            <a:ext cx="355827" cy="39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91970"/>
                </a:solidFill>
                <a:latin typeface="Minion Pro" panose="02040503050201020203" pitchFamily="18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8267DB-8C8C-4C56-9A64-A38C4CFBE1BA}"/>
              </a:ext>
            </a:extLst>
          </p:cNvPr>
          <p:cNvSpPr txBox="1"/>
          <p:nvPr/>
        </p:nvSpPr>
        <p:spPr>
          <a:xfrm>
            <a:off x="2823054" y="5476716"/>
            <a:ext cx="480089" cy="39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91970"/>
                </a:solidFill>
                <a:latin typeface="Minion Pro" panose="02040503050201020203" pitchFamily="18" charset="0"/>
              </a:rPr>
              <a:t>4*</a:t>
            </a:r>
          </a:p>
        </p:txBody>
      </p:sp>
    </p:spTree>
    <p:extLst>
      <p:ext uri="{BB962C8B-B14F-4D97-AF65-F5344CB8AC3E}">
        <p14:creationId xmlns:p14="http://schemas.microsoft.com/office/powerpoint/2010/main" val="55971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26B53F-F951-4485-90B6-054001E487C1}"/>
              </a:ext>
            </a:extLst>
          </p:cNvPr>
          <p:cNvSpPr txBox="1"/>
          <p:nvPr/>
        </p:nvSpPr>
        <p:spPr>
          <a:xfrm rot="16200000">
            <a:off x="67934" y="5036428"/>
            <a:ext cx="2600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inion Pro" panose="02040503050201020203" pitchFamily="18" charset="0"/>
              </a:rPr>
              <a:t>M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73352BB-0F11-427C-996F-E5A857081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04" y="4255573"/>
            <a:ext cx="2814006" cy="2189297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84BF8CF-C9DD-4503-93AB-5FDFBE736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/>
          <a:stretch/>
        </p:blipFill>
        <p:spPr>
          <a:xfrm>
            <a:off x="285225" y="4255573"/>
            <a:ext cx="2598157" cy="2189297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D2E52F0-3976-4DF3-89B1-5FF93761C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31" y="4255573"/>
            <a:ext cx="2814006" cy="218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D9F34E-531F-4796-A706-ED98FCA728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6797"/>
                <a:ext cx="7886700" cy="431828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>
                    <a:latin typeface="Berlin Sans FB Demi" panose="020E0802020502020306" pitchFamily="34" charset="0"/>
                  </a:rPr>
                  <a:t>gasdynamic regime based on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endParaRPr lang="en-US" sz="2800" b="1" dirty="0">
                  <a:latin typeface="Berlin Sans FB Demi" panose="020E0802020502020306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D9F34E-531F-4796-A706-ED98FCA72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6797"/>
                <a:ext cx="7886700" cy="431828"/>
              </a:xfrm>
              <a:blipFill>
                <a:blip r:embed="rId5"/>
                <a:stretch>
                  <a:fillRect l="-1546" t="-29577" b="-4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2474C5-4103-4539-A5D7-ECE8FBBBFA97}"/>
              </a:ext>
            </a:extLst>
          </p:cNvPr>
          <p:cNvSpPr/>
          <p:nvPr/>
        </p:nvSpPr>
        <p:spPr>
          <a:xfrm>
            <a:off x="2191389" y="1507781"/>
            <a:ext cx="1982047" cy="2025984"/>
          </a:xfrm>
          <a:prstGeom prst="roundRect">
            <a:avLst>
              <a:gd name="adj" fmla="val 0"/>
            </a:avLst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031AB0-FE70-44A1-9321-F96F234A63D1}"/>
              </a:ext>
            </a:extLst>
          </p:cNvPr>
          <p:cNvSpPr txBox="1"/>
          <p:nvPr/>
        </p:nvSpPr>
        <p:spPr>
          <a:xfrm>
            <a:off x="6423325" y="1228113"/>
            <a:ext cx="2455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nion Pro" panose="02040503050201020203" pitchFamily="18" charset="0"/>
              </a:rPr>
              <a:t>Non-monotonic Mach number</a:t>
            </a:r>
            <a:br>
              <a:rPr lang="en-US" dirty="0">
                <a:latin typeface="Minion Pro" panose="02040503050201020203" pitchFamily="18" charset="0"/>
              </a:rPr>
            </a:br>
            <a:endParaRPr lang="en-US" dirty="0">
              <a:latin typeface="Minion Pro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nion Pro" panose="02040503050201020203" pitchFamily="18" charset="0"/>
              </a:rPr>
              <a:t>Non-ideal oblique shocks</a:t>
            </a:r>
            <a:br>
              <a:rPr lang="en-US" dirty="0">
                <a:latin typeface="Minion Pro" panose="02040503050201020203" pitchFamily="18" charset="0"/>
              </a:rPr>
            </a:br>
            <a:endParaRPr lang="en-US" dirty="0">
              <a:latin typeface="Minion Pro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Minion Pro" panose="02040503050201020203" pitchFamily="18" charset="0"/>
              </a:rPr>
              <a:t>Strong variation of nozzle area with upstream quantities</a:t>
            </a:r>
          </a:p>
        </p:txBody>
      </p:sp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520E735A-C028-495F-8FEC-C3679C45C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" y="1667681"/>
            <a:ext cx="6040862" cy="1706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E69696-FA57-49D2-859F-05E11E8EB8D5}"/>
              </a:ext>
            </a:extLst>
          </p:cNvPr>
          <p:cNvSpPr txBox="1"/>
          <p:nvPr/>
        </p:nvSpPr>
        <p:spPr>
          <a:xfrm>
            <a:off x="1284373" y="6241202"/>
            <a:ext cx="8138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inion Pro" panose="02040503050201020203" pitchFamily="18" charset="0"/>
              </a:rPr>
              <a:t>P/P</a:t>
            </a:r>
            <a:r>
              <a:rPr lang="en-US" sz="1400" baseline="-25000" dirty="0">
                <a:latin typeface="Minion Pro" panose="02040503050201020203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7F145-DB32-4896-9D98-1569833D272C}"/>
              </a:ext>
            </a:extLst>
          </p:cNvPr>
          <p:cNvSpPr txBox="1"/>
          <p:nvPr/>
        </p:nvSpPr>
        <p:spPr>
          <a:xfrm>
            <a:off x="7347202" y="6241202"/>
            <a:ext cx="8138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inion Pro" panose="02040503050201020203" pitchFamily="18" charset="0"/>
              </a:rPr>
              <a:t>P/P</a:t>
            </a:r>
            <a:r>
              <a:rPr lang="en-US" sz="1400" baseline="-25000" dirty="0">
                <a:latin typeface="Minion Pro" panose="020405030502010202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03CEF-B54C-4EBA-8508-46A769D471B5}"/>
              </a:ext>
            </a:extLst>
          </p:cNvPr>
          <p:cNvSpPr txBox="1"/>
          <p:nvPr/>
        </p:nvSpPr>
        <p:spPr>
          <a:xfrm rot="16200000">
            <a:off x="5795934" y="5036430"/>
            <a:ext cx="8138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inion Pro" panose="02040503050201020203" pitchFamily="18" charset="0"/>
              </a:rPr>
              <a:t>A/A*</a:t>
            </a:r>
            <a:endParaRPr lang="en-US" sz="1400" baseline="-25000" dirty="0">
              <a:latin typeface="Minion Pro" panose="020405030502010202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2BEA3-06AE-4771-9024-5B458F17B84F}"/>
              </a:ext>
            </a:extLst>
          </p:cNvPr>
          <p:cNvSpPr txBox="1"/>
          <p:nvPr/>
        </p:nvSpPr>
        <p:spPr>
          <a:xfrm rot="16200000">
            <a:off x="3041484" y="5036428"/>
            <a:ext cx="2600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inion Pro" panose="02040503050201020203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00E5E-4302-4146-AA8E-3587549C207B}"/>
              </a:ext>
            </a:extLst>
          </p:cNvPr>
          <p:cNvSpPr txBox="1"/>
          <p:nvPr/>
        </p:nvSpPr>
        <p:spPr>
          <a:xfrm>
            <a:off x="4315700" y="6241203"/>
            <a:ext cx="8138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Minion Pro" panose="02040503050201020203" pitchFamily="18" charset="0"/>
              </a:rPr>
              <a:t>ϑ</a:t>
            </a:r>
            <a:r>
              <a:rPr lang="en-US" sz="1400" dirty="0">
                <a:latin typeface="Minion Pro" panose="02040503050201020203" pitchFamily="18" charset="0"/>
              </a:rPr>
              <a:t> (°)</a:t>
            </a:r>
          </a:p>
        </p:txBody>
      </p:sp>
    </p:spTree>
    <p:extLst>
      <p:ext uri="{BB962C8B-B14F-4D97-AF65-F5344CB8AC3E}">
        <p14:creationId xmlns:p14="http://schemas.microsoft.com/office/powerpoint/2010/main" val="274735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research questions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E3C3B7-F200-4F65-BB28-A2062D7DCF08}"/>
              </a:ext>
            </a:extLst>
          </p:cNvPr>
          <p:cNvSpPr/>
          <p:nvPr/>
        </p:nvSpPr>
        <p:spPr>
          <a:xfrm>
            <a:off x="2286509" y="2545505"/>
            <a:ext cx="1710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91970"/>
                </a:solidFill>
                <a:latin typeface="Minion Pro" panose="02040503050201020203" pitchFamily="18" charset="0"/>
              </a:rPr>
              <a:t>FLUID: </a:t>
            </a:r>
            <a:r>
              <a:rPr lang="en-US" b="1" dirty="0">
                <a:solidFill>
                  <a:srgbClr val="191970"/>
                </a:solidFill>
                <a:latin typeface="Minion Pro" panose="02040503050201020203" pitchFamily="18" charset="0"/>
              </a:rPr>
              <a:t>MM</a:t>
            </a:r>
            <a:endParaRPr lang="en-US" b="1" dirty="0">
              <a:solidFill>
                <a:srgbClr val="191970"/>
              </a:solidFill>
              <a:latin typeface="Minion Pro" panose="02040503050201020203" pitchFamily="18" charset="0"/>
              <a:ea typeface="Cambria Math" panose="02040503050406030204" pitchFamily="18" charset="0"/>
            </a:endParaRPr>
          </a:p>
        </p:txBody>
      </p:sp>
      <p:pic>
        <p:nvPicPr>
          <p:cNvPr id="35" name="Picture 34" descr="A close up of a flower&#10;&#10;Description automatically generated">
            <a:extLst>
              <a:ext uri="{FF2B5EF4-FFF2-40B4-BE49-F238E27FC236}">
                <a16:creationId xmlns:a16="http://schemas.microsoft.com/office/drawing/2014/main" id="{55826638-D778-4CD1-838E-5A81E3D8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2" t="30618" r="35567" b="30998"/>
          <a:stretch/>
        </p:blipFill>
        <p:spPr>
          <a:xfrm>
            <a:off x="2271445" y="2914837"/>
            <a:ext cx="1726029" cy="12082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BC73240-3D83-4A78-AD07-A88C8EC9979D}"/>
              </a:ext>
            </a:extLst>
          </p:cNvPr>
          <p:cNvGrpSpPr/>
          <p:nvPr/>
        </p:nvGrpSpPr>
        <p:grpSpPr>
          <a:xfrm>
            <a:off x="4407815" y="1989219"/>
            <a:ext cx="4107537" cy="2512981"/>
            <a:chOff x="3914675" y="2645372"/>
            <a:chExt cx="4107537" cy="2512981"/>
          </a:xfrm>
        </p:grpSpPr>
        <p:pic>
          <p:nvPicPr>
            <p:cNvPr id="38" name="Picture 37" descr="A close up of a map&#10;&#10;Description automatically generated">
              <a:extLst>
                <a:ext uri="{FF2B5EF4-FFF2-40B4-BE49-F238E27FC236}">
                  <a16:creationId xmlns:a16="http://schemas.microsoft.com/office/drawing/2014/main" id="{5C37EBF3-A021-413F-9856-7B8D6E4BB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19" b="11417"/>
            <a:stretch/>
          </p:blipFill>
          <p:spPr>
            <a:xfrm rot="16200000">
              <a:off x="6269361" y="3832778"/>
              <a:ext cx="2512981" cy="1381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36F9C5-6A41-4488-83DD-B8630C11A287}"/>
                </a:ext>
              </a:extLst>
            </p:cNvPr>
            <p:cNvSpPr txBox="1"/>
            <p:nvPr/>
          </p:nvSpPr>
          <p:spPr>
            <a:xfrm>
              <a:off x="7571840" y="4700345"/>
              <a:ext cx="347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1E2444-4136-4424-B8E0-5BB668B57124}"/>
                </a:ext>
              </a:extLst>
            </p:cNvPr>
            <p:cNvSpPr txBox="1"/>
            <p:nvPr/>
          </p:nvSpPr>
          <p:spPr>
            <a:xfrm>
              <a:off x="7559393" y="2738065"/>
              <a:ext cx="347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B233EA1-2A9B-40A1-8A32-D5BDE0319EA7}"/>
                    </a:ext>
                  </a:extLst>
                </p:cNvPr>
                <p:cNvSpPr txBox="1"/>
                <p:nvPr/>
              </p:nvSpPr>
              <p:spPr>
                <a:xfrm>
                  <a:off x="7582507" y="3689183"/>
                  <a:ext cx="439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B233EA1-2A9B-40A1-8A32-D5BDE0319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507" y="3689183"/>
                  <a:ext cx="43970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 descr="A close up of a map&#10;&#10;Description automatically generated">
              <a:extLst>
                <a:ext uri="{FF2B5EF4-FFF2-40B4-BE49-F238E27FC236}">
                  <a16:creationId xmlns:a16="http://schemas.microsoft.com/office/drawing/2014/main" id="{B932BE3E-3D96-453B-896C-968D1AE98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47"/>
            <a:stretch/>
          </p:blipFill>
          <p:spPr>
            <a:xfrm>
              <a:off x="3914675" y="2701146"/>
              <a:ext cx="3542091" cy="24202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60D6A2-A2E0-458B-80BA-8DFC19BC76E8}"/>
                </a:ext>
              </a:extLst>
            </p:cNvPr>
            <p:cNvSpPr txBox="1"/>
            <p:nvPr/>
          </p:nvSpPr>
          <p:spPr>
            <a:xfrm rot="19846144">
              <a:off x="5005018" y="3502369"/>
              <a:ext cx="15416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DB053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P</a:t>
              </a:r>
              <a:r>
                <a:rPr lang="en-US" sz="1000" dirty="0">
                  <a:solidFill>
                    <a:srgbClr val="DB053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 = 8 bar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ADD28F-29A6-48E2-AF6E-31BF6A20F871}"/>
                </a:ext>
              </a:extLst>
            </p:cNvPr>
            <p:cNvSpPr txBox="1"/>
            <p:nvPr/>
          </p:nvSpPr>
          <p:spPr>
            <a:xfrm rot="20115991">
              <a:off x="4203172" y="2815105"/>
              <a:ext cx="15416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191970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P</a:t>
              </a:r>
              <a:r>
                <a:rPr lang="en-US" sz="1000" dirty="0">
                  <a:solidFill>
                    <a:srgbClr val="191970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 = 40 bar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1619E-0259-4FD9-9C3C-9709EBF72B3A}"/>
                  </a:ext>
                </a:extLst>
              </p:cNvPr>
              <p:cNvSpPr txBox="1"/>
              <p:nvPr/>
            </p:nvSpPr>
            <p:spPr>
              <a:xfrm>
                <a:off x="945737" y="1430208"/>
                <a:ext cx="7211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trigger non-conventional </a:t>
                </a:r>
                <a:r>
                  <a:rPr lang="en-US" sz="2400" u="sng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turbine</a:t>
                </a:r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operations?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1619E-0259-4FD9-9C3C-9709EBF72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" y="1430208"/>
                <a:ext cx="7211505" cy="461665"/>
              </a:xfrm>
              <a:prstGeom prst="rect">
                <a:avLst/>
              </a:prstGeom>
              <a:blipFill>
                <a:blip r:embed="rId6"/>
                <a:stretch>
                  <a:fillRect l="-109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A2A42D1-DE4F-4FEA-8E78-A9FE956AACF3}"/>
                  </a:ext>
                </a:extLst>
              </p:cNvPr>
              <p:cNvSpPr txBox="1"/>
              <p:nvPr/>
            </p:nvSpPr>
            <p:spPr>
              <a:xfrm>
                <a:off x="945737" y="4776691"/>
                <a:ext cx="7211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If so,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 affect in-field </a:t>
                </a:r>
                <a:r>
                  <a:rPr lang="en-US" sz="2400" u="sng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turbine</a:t>
                </a:r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 operations?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A2A42D1-DE4F-4FEA-8E78-A9FE956AA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" y="4776691"/>
                <a:ext cx="7211505" cy="461665"/>
              </a:xfrm>
              <a:prstGeom prst="rect">
                <a:avLst/>
              </a:prstGeom>
              <a:blipFill>
                <a:blip r:embed="rId7"/>
                <a:stretch>
                  <a:fillRect l="-109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036BE5A-CB89-45CB-A2AE-0838ED808D86}"/>
              </a:ext>
            </a:extLst>
          </p:cNvPr>
          <p:cNvGrpSpPr/>
          <p:nvPr/>
        </p:nvGrpSpPr>
        <p:grpSpPr>
          <a:xfrm>
            <a:off x="3217868" y="5383175"/>
            <a:ext cx="4498563" cy="1284826"/>
            <a:chOff x="3451342" y="5437857"/>
            <a:chExt cx="4498563" cy="12848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EE0D5CC-CA7A-4F1E-9928-6C6E1C293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008" y="5437857"/>
              <a:ext cx="1833849" cy="11916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C09C6E-AE80-4BAD-96F9-AFB2A100A776}"/>
                </a:ext>
              </a:extLst>
            </p:cNvPr>
            <p:cNvSpPr txBox="1"/>
            <p:nvPr/>
          </p:nvSpPr>
          <p:spPr>
            <a:xfrm>
              <a:off x="6178859" y="5929036"/>
              <a:ext cx="1771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Minion Pro" panose="02040503050201020203" pitchFamily="18" charset="0"/>
                </a:rPr>
                <a:t>Design Pressure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CFC6E09-0B12-46C1-9A20-F3B7966ED9E7}"/>
                </a:ext>
              </a:extLst>
            </p:cNvPr>
            <p:cNvSpPr txBox="1"/>
            <p:nvPr/>
          </p:nvSpPr>
          <p:spPr>
            <a:xfrm>
              <a:off x="3451342" y="6353351"/>
              <a:ext cx="1466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288A"/>
                  </a:solidFill>
                  <a:latin typeface="Minion Pro" panose="02040503050201020203" pitchFamily="18" charset="0"/>
                </a:rPr>
                <a:t>Real Pressure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7B413B-4849-4194-9E01-C8D5CC943C28}"/>
                </a:ext>
              </a:extLst>
            </p:cNvPr>
            <p:cNvCxnSpPr>
              <a:cxnSpLocks/>
            </p:cNvCxnSpPr>
            <p:nvPr/>
          </p:nvCxnSpPr>
          <p:spPr>
            <a:xfrm>
              <a:off x="4345009" y="6122018"/>
              <a:ext cx="1833849" cy="0"/>
            </a:xfrm>
            <a:prstGeom prst="line">
              <a:avLst/>
            </a:prstGeom>
            <a:ln w="19050" cap="rnd"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41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research questions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E3C3B7-F200-4F65-BB28-A2062D7DCF08}"/>
              </a:ext>
            </a:extLst>
          </p:cNvPr>
          <p:cNvSpPr/>
          <p:nvPr/>
        </p:nvSpPr>
        <p:spPr>
          <a:xfrm>
            <a:off x="2286509" y="2545505"/>
            <a:ext cx="1710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91970"/>
                </a:solidFill>
                <a:latin typeface="Minion Pro" panose="02040503050201020203" pitchFamily="18" charset="0"/>
              </a:rPr>
              <a:t>FLUID: </a:t>
            </a:r>
            <a:r>
              <a:rPr lang="en-US" b="1" dirty="0">
                <a:solidFill>
                  <a:srgbClr val="191970"/>
                </a:solidFill>
                <a:latin typeface="Minion Pro" panose="02040503050201020203" pitchFamily="18" charset="0"/>
              </a:rPr>
              <a:t>MM</a:t>
            </a:r>
            <a:endParaRPr lang="en-US" b="1" dirty="0">
              <a:solidFill>
                <a:srgbClr val="191970"/>
              </a:solidFill>
              <a:latin typeface="Minion Pro" panose="02040503050201020203" pitchFamily="18" charset="0"/>
              <a:ea typeface="Cambria Math" panose="02040503050406030204" pitchFamily="18" charset="0"/>
            </a:endParaRPr>
          </a:p>
        </p:txBody>
      </p:sp>
      <p:pic>
        <p:nvPicPr>
          <p:cNvPr id="35" name="Picture 34" descr="A close up of a flower&#10;&#10;Description automatically generated">
            <a:extLst>
              <a:ext uri="{FF2B5EF4-FFF2-40B4-BE49-F238E27FC236}">
                <a16:creationId xmlns:a16="http://schemas.microsoft.com/office/drawing/2014/main" id="{55826638-D778-4CD1-838E-5A81E3D8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2" t="30618" r="35567" b="30998"/>
          <a:stretch/>
        </p:blipFill>
        <p:spPr>
          <a:xfrm>
            <a:off x="2271445" y="2914837"/>
            <a:ext cx="1726029" cy="12082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BC73240-3D83-4A78-AD07-A88C8EC9979D}"/>
              </a:ext>
            </a:extLst>
          </p:cNvPr>
          <p:cNvGrpSpPr/>
          <p:nvPr/>
        </p:nvGrpSpPr>
        <p:grpSpPr>
          <a:xfrm>
            <a:off x="4407815" y="1989219"/>
            <a:ext cx="4107537" cy="2512981"/>
            <a:chOff x="3914675" y="2645372"/>
            <a:chExt cx="4107537" cy="2512981"/>
          </a:xfrm>
        </p:grpSpPr>
        <p:pic>
          <p:nvPicPr>
            <p:cNvPr id="38" name="Picture 37" descr="A close up of a map&#10;&#10;Description automatically generated">
              <a:extLst>
                <a:ext uri="{FF2B5EF4-FFF2-40B4-BE49-F238E27FC236}">
                  <a16:creationId xmlns:a16="http://schemas.microsoft.com/office/drawing/2014/main" id="{5C37EBF3-A021-413F-9856-7B8D6E4BB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19" b="11417"/>
            <a:stretch/>
          </p:blipFill>
          <p:spPr>
            <a:xfrm rot="16200000">
              <a:off x="6269361" y="3832778"/>
              <a:ext cx="2512981" cy="1381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36F9C5-6A41-4488-83DD-B8630C11A287}"/>
                </a:ext>
              </a:extLst>
            </p:cNvPr>
            <p:cNvSpPr txBox="1"/>
            <p:nvPr/>
          </p:nvSpPr>
          <p:spPr>
            <a:xfrm>
              <a:off x="7571840" y="4700345"/>
              <a:ext cx="347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1E2444-4136-4424-B8E0-5BB668B57124}"/>
                </a:ext>
              </a:extLst>
            </p:cNvPr>
            <p:cNvSpPr txBox="1"/>
            <p:nvPr/>
          </p:nvSpPr>
          <p:spPr>
            <a:xfrm>
              <a:off x="7559393" y="2738065"/>
              <a:ext cx="347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inion Pro" panose="02040503050201020203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B233EA1-2A9B-40A1-8A32-D5BDE0319EA7}"/>
                    </a:ext>
                  </a:extLst>
                </p:cNvPr>
                <p:cNvSpPr txBox="1"/>
                <p:nvPr/>
              </p:nvSpPr>
              <p:spPr>
                <a:xfrm>
                  <a:off x="7582507" y="3689183"/>
                  <a:ext cx="439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B233EA1-2A9B-40A1-8A32-D5BDE0319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507" y="3689183"/>
                  <a:ext cx="43970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 descr="A close up of a map&#10;&#10;Description automatically generated">
              <a:extLst>
                <a:ext uri="{FF2B5EF4-FFF2-40B4-BE49-F238E27FC236}">
                  <a16:creationId xmlns:a16="http://schemas.microsoft.com/office/drawing/2014/main" id="{B932BE3E-3D96-453B-896C-968D1AE98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47"/>
            <a:stretch/>
          </p:blipFill>
          <p:spPr>
            <a:xfrm>
              <a:off x="3914675" y="2701146"/>
              <a:ext cx="3542091" cy="24202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60D6A2-A2E0-458B-80BA-8DFC19BC76E8}"/>
                </a:ext>
              </a:extLst>
            </p:cNvPr>
            <p:cNvSpPr txBox="1"/>
            <p:nvPr/>
          </p:nvSpPr>
          <p:spPr>
            <a:xfrm rot="19846144">
              <a:off x="5005018" y="3502369"/>
              <a:ext cx="15416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DB053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P</a:t>
              </a:r>
              <a:r>
                <a:rPr lang="en-US" sz="1000" dirty="0">
                  <a:solidFill>
                    <a:srgbClr val="DB0531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 = 8 bar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ADD28F-29A6-48E2-AF6E-31BF6A20F871}"/>
                </a:ext>
              </a:extLst>
            </p:cNvPr>
            <p:cNvSpPr txBox="1"/>
            <p:nvPr/>
          </p:nvSpPr>
          <p:spPr>
            <a:xfrm rot="20115991">
              <a:off x="4203172" y="2815105"/>
              <a:ext cx="15416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solidFill>
                    <a:srgbClr val="191970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P</a:t>
              </a:r>
              <a:r>
                <a:rPr lang="en-US" sz="1000" dirty="0">
                  <a:solidFill>
                    <a:srgbClr val="191970"/>
                  </a:solidFill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 = 40 bar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1619E-0259-4FD9-9C3C-9709EBF72B3A}"/>
                  </a:ext>
                </a:extLst>
              </p:cNvPr>
              <p:cNvSpPr txBox="1"/>
              <p:nvPr/>
            </p:nvSpPr>
            <p:spPr>
              <a:xfrm>
                <a:off x="945737" y="1430208"/>
                <a:ext cx="7211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55A4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trigger non-conventional </a:t>
                </a:r>
                <a:r>
                  <a:rPr lang="en-US" sz="2400" u="sng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turbine</a:t>
                </a:r>
                <a:r>
                  <a:rPr lang="en-US" sz="2400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 operations?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1619E-0259-4FD9-9C3C-9709EBF72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" y="1430208"/>
                <a:ext cx="7211505" cy="461665"/>
              </a:xfrm>
              <a:prstGeom prst="rect">
                <a:avLst/>
              </a:prstGeom>
              <a:blipFill>
                <a:blip r:embed="rId6"/>
                <a:stretch>
                  <a:fillRect l="-109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A2A42D1-DE4F-4FEA-8E78-A9FE956AACF3}"/>
                  </a:ext>
                </a:extLst>
              </p:cNvPr>
              <p:cNvSpPr txBox="1"/>
              <p:nvPr/>
            </p:nvSpPr>
            <p:spPr>
              <a:xfrm>
                <a:off x="945737" y="4776691"/>
                <a:ext cx="7211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If so,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 affect in-field </a:t>
                </a:r>
                <a:r>
                  <a:rPr lang="en-US" sz="2400" u="sng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turbine</a:t>
                </a:r>
                <a:r>
                  <a:rPr lang="en-US" sz="2400" dirty="0">
                    <a:solidFill>
                      <a:srgbClr val="0070C0"/>
                    </a:solidFill>
                    <a:latin typeface="Minion Pro" panose="02040503050201020203" pitchFamily="18" charset="0"/>
                  </a:rPr>
                  <a:t> operations?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A2A42D1-DE4F-4FEA-8E78-A9FE956AA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" y="4776691"/>
                <a:ext cx="7211505" cy="461665"/>
              </a:xfrm>
              <a:prstGeom prst="rect">
                <a:avLst/>
              </a:prstGeom>
              <a:blipFill>
                <a:blip r:embed="rId7"/>
                <a:stretch>
                  <a:fillRect l="-109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036BE5A-CB89-45CB-A2AE-0838ED808D86}"/>
              </a:ext>
            </a:extLst>
          </p:cNvPr>
          <p:cNvGrpSpPr/>
          <p:nvPr/>
        </p:nvGrpSpPr>
        <p:grpSpPr>
          <a:xfrm>
            <a:off x="3217868" y="5383175"/>
            <a:ext cx="4498563" cy="1284826"/>
            <a:chOff x="3451342" y="5437857"/>
            <a:chExt cx="4498563" cy="12848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EE0D5CC-CA7A-4F1E-9928-6C6E1C293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008" y="5437857"/>
              <a:ext cx="1833849" cy="11916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C09C6E-AE80-4BAD-96F9-AFB2A100A776}"/>
                </a:ext>
              </a:extLst>
            </p:cNvPr>
            <p:cNvSpPr txBox="1"/>
            <p:nvPr/>
          </p:nvSpPr>
          <p:spPr>
            <a:xfrm>
              <a:off x="6178859" y="5929036"/>
              <a:ext cx="1771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Minion Pro" panose="02040503050201020203" pitchFamily="18" charset="0"/>
                </a:rPr>
                <a:t>Design Pressure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CFC6E09-0B12-46C1-9A20-F3B7966ED9E7}"/>
                </a:ext>
              </a:extLst>
            </p:cNvPr>
            <p:cNvSpPr txBox="1"/>
            <p:nvPr/>
          </p:nvSpPr>
          <p:spPr>
            <a:xfrm>
              <a:off x="3451342" y="6353351"/>
              <a:ext cx="1466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288A"/>
                  </a:solidFill>
                  <a:latin typeface="Minion Pro" panose="02040503050201020203" pitchFamily="18" charset="0"/>
                </a:rPr>
                <a:t>Real Pressure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7B413B-4849-4194-9E01-C8D5CC943C28}"/>
                </a:ext>
              </a:extLst>
            </p:cNvPr>
            <p:cNvCxnSpPr>
              <a:cxnSpLocks/>
            </p:cNvCxnSpPr>
            <p:nvPr/>
          </p:nvCxnSpPr>
          <p:spPr>
            <a:xfrm>
              <a:off x="4345009" y="6122018"/>
              <a:ext cx="1833849" cy="0"/>
            </a:xfrm>
            <a:prstGeom prst="line">
              <a:avLst/>
            </a:prstGeom>
            <a:ln w="19050" cap="rnd"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40CA85F-477D-453A-9116-3B6D275F67F0}"/>
              </a:ext>
            </a:extLst>
          </p:cNvPr>
          <p:cNvSpPr/>
          <p:nvPr/>
        </p:nvSpPr>
        <p:spPr>
          <a:xfrm>
            <a:off x="0" y="4537245"/>
            <a:ext cx="9144000" cy="23207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829B1C-E33F-4EF8-8A83-9168AA989898}"/>
                  </a:ext>
                </a:extLst>
              </p:cNvPr>
              <p:cNvSpPr/>
              <p:nvPr/>
            </p:nvSpPr>
            <p:spPr>
              <a:xfrm>
                <a:off x="1009742" y="1400065"/>
                <a:ext cx="17109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IDEAL-LIKE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829B1C-E33F-4EF8-8A83-9168AA989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42" y="1400065"/>
                <a:ext cx="1710965" cy="646331"/>
              </a:xfrm>
              <a:prstGeom prst="rect">
                <a:avLst/>
              </a:prstGeom>
              <a:blipFill>
                <a:blip r:embed="rId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4A74F96-0AD3-4D15-87A2-916E65982E27}"/>
              </a:ext>
            </a:extLst>
          </p:cNvPr>
          <p:cNvGrpSpPr/>
          <p:nvPr/>
        </p:nvGrpSpPr>
        <p:grpSpPr>
          <a:xfrm>
            <a:off x="3593595" y="980931"/>
            <a:ext cx="5429668" cy="2978300"/>
            <a:chOff x="2578233" y="1169222"/>
            <a:chExt cx="5327051" cy="2922012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3AE423B-AD86-4E2C-A8F3-6670695FB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" t="3244" r="35568" b="50489"/>
            <a:stretch/>
          </p:blipFill>
          <p:spPr>
            <a:xfrm>
              <a:off x="2578233" y="1169222"/>
              <a:ext cx="5327051" cy="292201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CCC7F6-4550-44E6-93E9-D4152C4DDF37}"/>
                </a:ext>
              </a:extLst>
            </p:cNvPr>
            <p:cNvGrpSpPr/>
            <p:nvPr/>
          </p:nvGrpSpPr>
          <p:grpSpPr>
            <a:xfrm>
              <a:off x="3667126" y="2390726"/>
              <a:ext cx="104774" cy="100062"/>
              <a:chOff x="3676651" y="2554711"/>
              <a:chExt cx="157162" cy="19325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44B5FAD-BD4A-4916-8DA0-437EF4FCF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F12BD1A-B42B-4BEF-8DBF-A22F4F9565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D408557-CD20-4A20-BA4E-4FC7DC56F9B7}"/>
                </a:ext>
              </a:extLst>
            </p:cNvPr>
            <p:cNvGrpSpPr/>
            <p:nvPr/>
          </p:nvGrpSpPr>
          <p:grpSpPr>
            <a:xfrm>
              <a:off x="4257676" y="2580196"/>
              <a:ext cx="104774" cy="100062"/>
              <a:chOff x="3676651" y="2554711"/>
              <a:chExt cx="157162" cy="193252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9B4049-5F39-4DFD-BA70-85A80A04AA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0AEBA25-A4DA-4CA4-9B0B-0CAF55BEE2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4C68C21-74CC-427B-930A-DA5ED8793B6C}"/>
                </a:ext>
              </a:extLst>
            </p:cNvPr>
            <p:cNvGrpSpPr/>
            <p:nvPr/>
          </p:nvGrpSpPr>
          <p:grpSpPr>
            <a:xfrm>
              <a:off x="3497838" y="2511322"/>
              <a:ext cx="104774" cy="100062"/>
              <a:chOff x="3676651" y="2554711"/>
              <a:chExt cx="157162" cy="19325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0F82249-6558-4065-BF0B-D5B658C8C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8049E79-F607-4759-913F-1D902E9284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B7D3D87-9488-4F47-B62E-09798AF073E9}"/>
                </a:ext>
              </a:extLst>
            </p:cNvPr>
            <p:cNvGrpSpPr/>
            <p:nvPr/>
          </p:nvGrpSpPr>
          <p:grpSpPr>
            <a:xfrm>
              <a:off x="6451601" y="2340694"/>
              <a:ext cx="104774" cy="100062"/>
              <a:chOff x="3676651" y="2554711"/>
              <a:chExt cx="157162" cy="193252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F7F6B9E-97E1-41CE-B805-536490C5FD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F386CF1-C76B-449A-987F-A96F0B124F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CFD0AF-0336-418C-B3FD-CF21B16085C4}"/>
                </a:ext>
              </a:extLst>
            </p:cNvPr>
            <p:cNvGrpSpPr/>
            <p:nvPr/>
          </p:nvGrpSpPr>
          <p:grpSpPr>
            <a:xfrm>
              <a:off x="7042151" y="2530164"/>
              <a:ext cx="104774" cy="100062"/>
              <a:chOff x="3676651" y="2554711"/>
              <a:chExt cx="157162" cy="19325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9086B84-0F51-4AA5-A046-56CDF1C34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F2A9877-09CB-4C28-9975-12DAFE5CC6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3EF59FE-FB35-4373-9B89-D34C2C95E5D1}"/>
                </a:ext>
              </a:extLst>
            </p:cNvPr>
            <p:cNvGrpSpPr/>
            <p:nvPr/>
          </p:nvGrpSpPr>
          <p:grpSpPr>
            <a:xfrm>
              <a:off x="6282313" y="2461290"/>
              <a:ext cx="104774" cy="100062"/>
              <a:chOff x="3676651" y="2554711"/>
              <a:chExt cx="157162" cy="19325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0A8FE15-0CD1-4E20-AC1F-84D06E249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931765E-7E6A-45A1-8A7F-5E0C90EDC2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B322641-9549-4CDB-8E0B-E4793B63C9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900" y="2390726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67BEAEB-BBA1-44C7-8BC6-D552D12EF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450" y="2594198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52B8B2F-5DAB-4AAF-BA1A-A60A00E62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612" y="2519153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3EA41FBB-AA09-496A-A4AA-50CC37A87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7"/>
          <a:stretch/>
        </p:blipFill>
        <p:spPr>
          <a:xfrm>
            <a:off x="183202" y="2249714"/>
            <a:ext cx="3189851" cy="1542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operating regime</a:t>
            </a:r>
          </a:p>
        </p:txBody>
      </p:sp>
    </p:spTree>
    <p:extLst>
      <p:ext uri="{BB962C8B-B14F-4D97-AF65-F5344CB8AC3E}">
        <p14:creationId xmlns:p14="http://schemas.microsoft.com/office/powerpoint/2010/main" val="225788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829B1C-E33F-4EF8-8A83-9168AA989898}"/>
                  </a:ext>
                </a:extLst>
              </p:cNvPr>
              <p:cNvSpPr/>
              <p:nvPr/>
            </p:nvSpPr>
            <p:spPr>
              <a:xfrm>
                <a:off x="1009742" y="1400065"/>
                <a:ext cx="17109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IDEAL-LIKE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829B1C-E33F-4EF8-8A83-9168AA989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42" y="1400065"/>
                <a:ext cx="1710965" cy="646331"/>
              </a:xfrm>
              <a:prstGeom prst="rect">
                <a:avLst/>
              </a:prstGeom>
              <a:blipFill>
                <a:blip r:embed="rId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4A74F96-0AD3-4D15-87A2-916E65982E27}"/>
              </a:ext>
            </a:extLst>
          </p:cNvPr>
          <p:cNvGrpSpPr/>
          <p:nvPr/>
        </p:nvGrpSpPr>
        <p:grpSpPr>
          <a:xfrm>
            <a:off x="3593595" y="980931"/>
            <a:ext cx="5429668" cy="2978300"/>
            <a:chOff x="2578233" y="1169222"/>
            <a:chExt cx="5327051" cy="2922012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3AE423B-AD86-4E2C-A8F3-6670695FB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" t="3244" r="35568" b="50489"/>
            <a:stretch/>
          </p:blipFill>
          <p:spPr>
            <a:xfrm>
              <a:off x="2578233" y="1169222"/>
              <a:ext cx="5327051" cy="292201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CCC7F6-4550-44E6-93E9-D4152C4DDF37}"/>
                </a:ext>
              </a:extLst>
            </p:cNvPr>
            <p:cNvGrpSpPr/>
            <p:nvPr/>
          </p:nvGrpSpPr>
          <p:grpSpPr>
            <a:xfrm>
              <a:off x="3667126" y="2390726"/>
              <a:ext cx="104774" cy="100062"/>
              <a:chOff x="3676651" y="2554711"/>
              <a:chExt cx="157162" cy="19325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44B5FAD-BD4A-4916-8DA0-437EF4FCF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F12BD1A-B42B-4BEF-8DBF-A22F4F9565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D408557-CD20-4A20-BA4E-4FC7DC56F9B7}"/>
                </a:ext>
              </a:extLst>
            </p:cNvPr>
            <p:cNvGrpSpPr/>
            <p:nvPr/>
          </p:nvGrpSpPr>
          <p:grpSpPr>
            <a:xfrm>
              <a:off x="4257676" y="2580196"/>
              <a:ext cx="104774" cy="100062"/>
              <a:chOff x="3676651" y="2554711"/>
              <a:chExt cx="157162" cy="193252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9B4049-5F39-4DFD-BA70-85A80A04AA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0AEBA25-A4DA-4CA4-9B0B-0CAF55BEE2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4C68C21-74CC-427B-930A-DA5ED8793B6C}"/>
                </a:ext>
              </a:extLst>
            </p:cNvPr>
            <p:cNvGrpSpPr/>
            <p:nvPr/>
          </p:nvGrpSpPr>
          <p:grpSpPr>
            <a:xfrm>
              <a:off x="3497838" y="2511322"/>
              <a:ext cx="104774" cy="100062"/>
              <a:chOff x="3676651" y="2554711"/>
              <a:chExt cx="157162" cy="19325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0F82249-6558-4065-BF0B-D5B658C8C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8049E79-F607-4759-913F-1D902E9284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B7D3D87-9488-4F47-B62E-09798AF073E9}"/>
                </a:ext>
              </a:extLst>
            </p:cNvPr>
            <p:cNvGrpSpPr/>
            <p:nvPr/>
          </p:nvGrpSpPr>
          <p:grpSpPr>
            <a:xfrm>
              <a:off x="6451601" y="2340694"/>
              <a:ext cx="104774" cy="100062"/>
              <a:chOff x="3676651" y="2554711"/>
              <a:chExt cx="157162" cy="193252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F7F6B9E-97E1-41CE-B805-536490C5FD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F386CF1-C76B-449A-987F-A96F0B124F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CFD0AF-0336-418C-B3FD-CF21B16085C4}"/>
                </a:ext>
              </a:extLst>
            </p:cNvPr>
            <p:cNvGrpSpPr/>
            <p:nvPr/>
          </p:nvGrpSpPr>
          <p:grpSpPr>
            <a:xfrm>
              <a:off x="7042151" y="2530164"/>
              <a:ext cx="104774" cy="100062"/>
              <a:chOff x="3676651" y="2554711"/>
              <a:chExt cx="157162" cy="19325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9086B84-0F51-4AA5-A046-56CDF1C34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F2A9877-09CB-4C28-9975-12DAFE5CC6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3EF59FE-FB35-4373-9B89-D34C2C95E5D1}"/>
                </a:ext>
              </a:extLst>
            </p:cNvPr>
            <p:cNvGrpSpPr/>
            <p:nvPr/>
          </p:nvGrpSpPr>
          <p:grpSpPr>
            <a:xfrm>
              <a:off x="6282313" y="2461290"/>
              <a:ext cx="104774" cy="100062"/>
              <a:chOff x="3676651" y="2554711"/>
              <a:chExt cx="157162" cy="19325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0A8FE15-0CD1-4E20-AC1F-84D06E249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51" y="2554712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931765E-7E6A-45A1-8A7F-5E0C90EDC2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6651" y="2554711"/>
                <a:ext cx="157162" cy="1932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B322641-9549-4CDB-8E0B-E4793B63C9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900" y="2390726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67BEAEB-BBA1-44C7-8BC6-D552D12EF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450" y="2594198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52B8B2F-5DAB-4AAF-BA1A-A60A00E62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612" y="2519153"/>
              <a:ext cx="2679701" cy="5002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3EA41FBB-AA09-496A-A4AA-50CC37A87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7"/>
          <a:stretch/>
        </p:blipFill>
        <p:spPr>
          <a:xfrm>
            <a:off x="183202" y="2249714"/>
            <a:ext cx="3189851" cy="1542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08D6FEA-0F7C-491B-9119-DC87FEABFAF4}"/>
                  </a:ext>
                </a:extLst>
              </p:cNvPr>
              <p:cNvSpPr/>
              <p:nvPr/>
            </p:nvSpPr>
            <p:spPr>
              <a:xfrm>
                <a:off x="1002584" y="4287572"/>
                <a:ext cx="17109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NON-IDEAL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08D6FEA-0F7C-491B-9119-DC87FEABF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84" y="4287572"/>
                <a:ext cx="1710965" cy="646331"/>
              </a:xfrm>
              <a:prstGeom prst="rect">
                <a:avLst/>
              </a:prstGeom>
              <a:blipFill>
                <a:blip r:embed="rId5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FB56A4-8DAD-4D26-8F6B-3406CDBA1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55406" r="35568" b="500"/>
          <a:stretch/>
        </p:blipFill>
        <p:spPr>
          <a:xfrm>
            <a:off x="3569659" y="3965454"/>
            <a:ext cx="5487160" cy="28684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F6C4A5E-1855-4D45-9263-EC9744FC2681}"/>
              </a:ext>
            </a:extLst>
          </p:cNvPr>
          <p:cNvSpPr/>
          <p:nvPr/>
        </p:nvSpPr>
        <p:spPr>
          <a:xfrm>
            <a:off x="22202" y="869775"/>
            <a:ext cx="9144000" cy="31265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9F34E-531F-4796-A706-ED98FCA7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797"/>
            <a:ext cx="7886700" cy="4318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erlin Sans FB Demi" panose="020E0802020502020306" pitchFamily="34" charset="0"/>
              </a:rPr>
              <a:t>operating regime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0862B3-98B7-420F-8BDA-1AC36E5AAC42}"/>
              </a:ext>
            </a:extLst>
          </p:cNvPr>
          <p:cNvGrpSpPr/>
          <p:nvPr/>
        </p:nvGrpSpPr>
        <p:grpSpPr>
          <a:xfrm>
            <a:off x="4604418" y="5125534"/>
            <a:ext cx="104774" cy="100062"/>
            <a:chOff x="3676651" y="2554711"/>
            <a:chExt cx="157162" cy="19325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3BD5CA6-56B9-48FE-BFD7-B6FAADCD8611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84C7DF-1813-4C11-B272-6FF70A9B1F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AFDA4C-DDD8-42A1-BAF6-42D9D89171EE}"/>
              </a:ext>
            </a:extLst>
          </p:cNvPr>
          <p:cNvGrpSpPr/>
          <p:nvPr/>
        </p:nvGrpSpPr>
        <p:grpSpPr>
          <a:xfrm>
            <a:off x="4552031" y="5367702"/>
            <a:ext cx="104774" cy="100062"/>
            <a:chOff x="3676651" y="2554711"/>
            <a:chExt cx="157162" cy="19325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19A7C15-A1DE-4BD4-9F5A-81AA2D23EEE0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C5A1AB-3FC0-4A94-945A-7EA6C1FB64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ACE3AD-67E9-4C61-A8B2-70C2B6C7AE54}"/>
              </a:ext>
            </a:extLst>
          </p:cNvPr>
          <p:cNvGrpSpPr/>
          <p:nvPr/>
        </p:nvGrpSpPr>
        <p:grpSpPr>
          <a:xfrm>
            <a:off x="4970886" y="5253186"/>
            <a:ext cx="104774" cy="100062"/>
            <a:chOff x="3676651" y="2554711"/>
            <a:chExt cx="157162" cy="19325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637C324-57E4-4C64-B09D-EC0E6C08D0A2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A438727-C298-4066-A548-FA859B8EAD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8" descr="A close up of a map&#10;&#10;Description automatically generated">
            <a:extLst>
              <a:ext uri="{FF2B5EF4-FFF2-40B4-BE49-F238E27FC236}">
                <a16:creationId xmlns:a16="http://schemas.microsoft.com/office/drawing/2014/main" id="{C123B215-8924-4AA5-900F-2A8FD2A11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48919" r="224" b="2738"/>
          <a:stretch/>
        </p:blipFill>
        <p:spPr>
          <a:xfrm>
            <a:off x="176044" y="5137221"/>
            <a:ext cx="3189851" cy="1542072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6E9016F-2BA3-4A14-BF51-4B1C930175A8}"/>
              </a:ext>
            </a:extLst>
          </p:cNvPr>
          <p:cNvSpPr/>
          <p:nvPr/>
        </p:nvSpPr>
        <p:spPr>
          <a:xfrm rot="16200000">
            <a:off x="1278530" y="5377036"/>
            <a:ext cx="239771" cy="384790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08D6FEA-0F7C-491B-9119-DC87FEABFAF4}"/>
                  </a:ext>
                </a:extLst>
              </p:cNvPr>
              <p:cNvSpPr/>
              <p:nvPr/>
            </p:nvSpPr>
            <p:spPr>
              <a:xfrm>
                <a:off x="1002584" y="4287572"/>
                <a:ext cx="17109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55A4"/>
                    </a:solidFill>
                    <a:latin typeface="Minion Pro" panose="02040503050201020203" pitchFamily="18" charset="0"/>
                  </a:rPr>
                  <a:t>NON-IDEAL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b="1" i="1">
                          <a:solidFill>
                            <a:srgbClr val="0055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55A4"/>
                  </a:solidFill>
                  <a:latin typeface="Minion Pro" panose="02040503050201020203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08D6FEA-0F7C-491B-9119-DC87FEABF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84" y="4287572"/>
                <a:ext cx="1710965" cy="646331"/>
              </a:xfrm>
              <a:prstGeom prst="rect">
                <a:avLst/>
              </a:prstGeom>
              <a:blipFill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FB56A4-8DAD-4D26-8F6B-3406CDBA1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55406" r="35568" b="500"/>
          <a:stretch/>
        </p:blipFill>
        <p:spPr>
          <a:xfrm>
            <a:off x="3569659" y="3965454"/>
            <a:ext cx="5487160" cy="286844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20862B3-98B7-420F-8BDA-1AC36E5AAC42}"/>
              </a:ext>
            </a:extLst>
          </p:cNvPr>
          <p:cNvGrpSpPr/>
          <p:nvPr/>
        </p:nvGrpSpPr>
        <p:grpSpPr>
          <a:xfrm>
            <a:off x="4604418" y="5125534"/>
            <a:ext cx="104774" cy="100062"/>
            <a:chOff x="3676651" y="2554711"/>
            <a:chExt cx="157162" cy="19325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3BD5CA6-56B9-48FE-BFD7-B6FAADCD8611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84C7DF-1813-4C11-B272-6FF70A9B1F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AFDA4C-DDD8-42A1-BAF6-42D9D89171EE}"/>
              </a:ext>
            </a:extLst>
          </p:cNvPr>
          <p:cNvGrpSpPr/>
          <p:nvPr/>
        </p:nvGrpSpPr>
        <p:grpSpPr>
          <a:xfrm>
            <a:off x="4552031" y="5367702"/>
            <a:ext cx="104774" cy="100062"/>
            <a:chOff x="3676651" y="2554711"/>
            <a:chExt cx="157162" cy="19325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19A7C15-A1DE-4BD4-9F5A-81AA2D23EEE0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C5A1AB-3FC0-4A94-945A-7EA6C1FB64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ACE3AD-67E9-4C61-A8B2-70C2B6C7AE54}"/>
              </a:ext>
            </a:extLst>
          </p:cNvPr>
          <p:cNvGrpSpPr/>
          <p:nvPr/>
        </p:nvGrpSpPr>
        <p:grpSpPr>
          <a:xfrm>
            <a:off x="4970886" y="5253186"/>
            <a:ext cx="104774" cy="100062"/>
            <a:chOff x="3676651" y="2554711"/>
            <a:chExt cx="157162" cy="19325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637C324-57E4-4C64-B09D-EC0E6C08D0A2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1" y="2554712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A438727-C298-4066-A548-FA859B8EAD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651" y="2554711"/>
              <a:ext cx="157162" cy="193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8" descr="A close up of a map&#10;&#10;Description automatically generated">
            <a:extLst>
              <a:ext uri="{FF2B5EF4-FFF2-40B4-BE49-F238E27FC236}">
                <a16:creationId xmlns:a16="http://schemas.microsoft.com/office/drawing/2014/main" id="{C123B215-8924-4AA5-900F-2A8FD2A11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48919" r="224" b="2738"/>
          <a:stretch/>
        </p:blipFill>
        <p:spPr>
          <a:xfrm>
            <a:off x="176044" y="5137221"/>
            <a:ext cx="3189851" cy="1542072"/>
          </a:xfrm>
          <a:prstGeom prst="rect">
            <a:avLst/>
          </a:prstGeom>
        </p:spPr>
      </p:pic>
      <p:pic>
        <p:nvPicPr>
          <p:cNvPr id="66" name="Picture 6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305E64-EDA9-4F95-954F-C8EAB33EC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618"/>
          <a:stretch/>
        </p:blipFill>
        <p:spPr>
          <a:xfrm>
            <a:off x="411425" y="236057"/>
            <a:ext cx="8385986" cy="3627738"/>
          </a:xfrm>
          <a:custGeom>
            <a:avLst/>
            <a:gdLst>
              <a:gd name="connsiteX0" fmla="*/ 0 w 6667285"/>
              <a:gd name="connsiteY0" fmla="*/ 0 h 2884236"/>
              <a:gd name="connsiteX1" fmla="*/ 6667285 w 6667285"/>
              <a:gd name="connsiteY1" fmla="*/ 0 h 2884236"/>
              <a:gd name="connsiteX2" fmla="*/ 6667285 w 6667285"/>
              <a:gd name="connsiteY2" fmla="*/ 2518098 h 2884236"/>
              <a:gd name="connsiteX3" fmla="*/ 6611393 w 6667285"/>
              <a:gd name="connsiteY3" fmla="*/ 2518098 h 2884236"/>
              <a:gd name="connsiteX4" fmla="*/ 6590816 w 6667285"/>
              <a:gd name="connsiteY4" fmla="*/ 2655636 h 2884236"/>
              <a:gd name="connsiteX5" fmla="*/ 6419338 w 6667285"/>
              <a:gd name="connsiteY5" fmla="*/ 2827086 h 2884236"/>
              <a:gd name="connsiteX6" fmla="*/ 6292986 w 6667285"/>
              <a:gd name="connsiteY6" fmla="*/ 2627061 h 2884236"/>
              <a:gd name="connsiteX7" fmla="*/ 6166634 w 6667285"/>
              <a:gd name="connsiteY7" fmla="*/ 2731836 h 2884236"/>
              <a:gd name="connsiteX8" fmla="*/ 6040282 w 6667285"/>
              <a:gd name="connsiteY8" fmla="*/ 2665161 h 2884236"/>
              <a:gd name="connsiteX9" fmla="*/ 5877829 w 6667285"/>
              <a:gd name="connsiteY9" fmla="*/ 2788986 h 2884236"/>
              <a:gd name="connsiteX10" fmla="*/ 5742452 w 6667285"/>
              <a:gd name="connsiteY10" fmla="*/ 2655636 h 2884236"/>
              <a:gd name="connsiteX11" fmla="*/ 5516823 w 6667285"/>
              <a:gd name="connsiteY11" fmla="*/ 2788986 h 2884236"/>
              <a:gd name="connsiteX12" fmla="*/ 5408521 w 6667285"/>
              <a:gd name="connsiteY12" fmla="*/ 2598486 h 2884236"/>
              <a:gd name="connsiteX13" fmla="*/ 5291194 w 6667285"/>
              <a:gd name="connsiteY13" fmla="*/ 2646111 h 2884236"/>
              <a:gd name="connsiteX14" fmla="*/ 5237043 w 6667285"/>
              <a:gd name="connsiteY14" fmla="*/ 2741361 h 2884236"/>
              <a:gd name="connsiteX15" fmla="*/ 5047515 w 6667285"/>
              <a:gd name="connsiteY15" fmla="*/ 2617536 h 2884236"/>
              <a:gd name="connsiteX16" fmla="*/ 4921163 w 6667285"/>
              <a:gd name="connsiteY16" fmla="*/ 2750886 h 2884236"/>
              <a:gd name="connsiteX17" fmla="*/ 4785785 w 6667285"/>
              <a:gd name="connsiteY17" fmla="*/ 2598486 h 2884236"/>
              <a:gd name="connsiteX18" fmla="*/ 4695534 w 6667285"/>
              <a:gd name="connsiteY18" fmla="*/ 2560386 h 2884236"/>
              <a:gd name="connsiteX19" fmla="*/ 4569182 w 6667285"/>
              <a:gd name="connsiteY19" fmla="*/ 2731836 h 2884236"/>
              <a:gd name="connsiteX20" fmla="*/ 4415754 w 6667285"/>
              <a:gd name="connsiteY20" fmla="*/ 2731836 h 2884236"/>
              <a:gd name="connsiteX21" fmla="*/ 4145000 w 6667285"/>
              <a:gd name="connsiteY21" fmla="*/ 2674686 h 2884236"/>
              <a:gd name="connsiteX22" fmla="*/ 3883270 w 6667285"/>
              <a:gd name="connsiteY22" fmla="*/ 2741361 h 2884236"/>
              <a:gd name="connsiteX23" fmla="*/ 3838144 w 6667285"/>
              <a:gd name="connsiteY23" fmla="*/ 2579436 h 2884236"/>
              <a:gd name="connsiteX24" fmla="*/ 3684717 w 6667285"/>
              <a:gd name="connsiteY24" fmla="*/ 2731836 h 2884236"/>
              <a:gd name="connsiteX25" fmla="*/ 3468113 w 6667285"/>
              <a:gd name="connsiteY25" fmla="*/ 2627061 h 2884236"/>
              <a:gd name="connsiteX26" fmla="*/ 3296635 w 6667285"/>
              <a:gd name="connsiteY26" fmla="*/ 2703261 h 2884236"/>
              <a:gd name="connsiteX27" fmla="*/ 3107107 w 6667285"/>
              <a:gd name="connsiteY27" fmla="*/ 2703261 h 2884236"/>
              <a:gd name="connsiteX28" fmla="*/ 2962705 w 6667285"/>
              <a:gd name="connsiteY28" fmla="*/ 2750886 h 2884236"/>
              <a:gd name="connsiteX29" fmla="*/ 2764151 w 6667285"/>
              <a:gd name="connsiteY29" fmla="*/ 2608011 h 2884236"/>
              <a:gd name="connsiteX30" fmla="*/ 2700976 w 6667285"/>
              <a:gd name="connsiteY30" fmla="*/ 2779461 h 2884236"/>
              <a:gd name="connsiteX31" fmla="*/ 2583648 w 6667285"/>
              <a:gd name="connsiteY31" fmla="*/ 2627061 h 2884236"/>
              <a:gd name="connsiteX32" fmla="*/ 2493397 w 6667285"/>
              <a:gd name="connsiteY32" fmla="*/ 2884236 h 2884236"/>
              <a:gd name="connsiteX33" fmla="*/ 2358020 w 6667285"/>
              <a:gd name="connsiteY33" fmla="*/ 2655636 h 2884236"/>
              <a:gd name="connsiteX34" fmla="*/ 2168492 w 6667285"/>
              <a:gd name="connsiteY34" fmla="*/ 2722311 h 2884236"/>
              <a:gd name="connsiteX35" fmla="*/ 2015064 w 6667285"/>
              <a:gd name="connsiteY35" fmla="*/ 2655636 h 2884236"/>
              <a:gd name="connsiteX36" fmla="*/ 1852611 w 6667285"/>
              <a:gd name="connsiteY36" fmla="*/ 2760411 h 2884236"/>
              <a:gd name="connsiteX37" fmla="*/ 1663083 w 6667285"/>
              <a:gd name="connsiteY37" fmla="*/ 2646111 h 2884236"/>
              <a:gd name="connsiteX38" fmla="*/ 1302077 w 6667285"/>
              <a:gd name="connsiteY38" fmla="*/ 2884236 h 2884236"/>
              <a:gd name="connsiteX39" fmla="*/ 1211825 w 6667285"/>
              <a:gd name="connsiteY39" fmla="*/ 2636586 h 2884236"/>
              <a:gd name="connsiteX40" fmla="*/ 1058398 w 6667285"/>
              <a:gd name="connsiteY40" fmla="*/ 2703261 h 2884236"/>
              <a:gd name="connsiteX41" fmla="*/ 886920 w 6667285"/>
              <a:gd name="connsiteY41" fmla="*/ 2598486 h 2884236"/>
              <a:gd name="connsiteX42" fmla="*/ 841794 w 6667285"/>
              <a:gd name="connsiteY42" fmla="*/ 2798511 h 2884236"/>
              <a:gd name="connsiteX43" fmla="*/ 607140 w 6667285"/>
              <a:gd name="connsiteY43" fmla="*/ 2569911 h 2884236"/>
              <a:gd name="connsiteX44" fmla="*/ 516889 w 6667285"/>
              <a:gd name="connsiteY44" fmla="*/ 2788986 h 2884236"/>
              <a:gd name="connsiteX45" fmla="*/ 264185 w 6667285"/>
              <a:gd name="connsiteY45" fmla="*/ 2627061 h 2884236"/>
              <a:gd name="connsiteX46" fmla="*/ 250419 w 6667285"/>
              <a:gd name="connsiteY46" fmla="*/ 2518098 h 2884236"/>
              <a:gd name="connsiteX47" fmla="*/ 0 w 6667285"/>
              <a:gd name="connsiteY47" fmla="*/ 2518098 h 288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67285" h="2884236">
                <a:moveTo>
                  <a:pt x="0" y="0"/>
                </a:moveTo>
                <a:lnTo>
                  <a:pt x="6667285" y="0"/>
                </a:lnTo>
                <a:lnTo>
                  <a:pt x="6667285" y="2518098"/>
                </a:lnTo>
                <a:lnTo>
                  <a:pt x="6611393" y="2518098"/>
                </a:lnTo>
                <a:lnTo>
                  <a:pt x="6590816" y="2655636"/>
                </a:lnTo>
                <a:lnTo>
                  <a:pt x="6419338" y="2827086"/>
                </a:lnTo>
                <a:lnTo>
                  <a:pt x="6292986" y="2627061"/>
                </a:lnTo>
                <a:lnTo>
                  <a:pt x="6166634" y="2731836"/>
                </a:lnTo>
                <a:lnTo>
                  <a:pt x="6040282" y="2665161"/>
                </a:lnTo>
                <a:lnTo>
                  <a:pt x="5877829" y="2788986"/>
                </a:lnTo>
                <a:lnTo>
                  <a:pt x="5742452" y="2655636"/>
                </a:lnTo>
                <a:lnTo>
                  <a:pt x="5516823" y="2788986"/>
                </a:lnTo>
                <a:lnTo>
                  <a:pt x="5408521" y="2598486"/>
                </a:lnTo>
                <a:lnTo>
                  <a:pt x="5291194" y="2646111"/>
                </a:lnTo>
                <a:lnTo>
                  <a:pt x="5237043" y="2741361"/>
                </a:lnTo>
                <a:lnTo>
                  <a:pt x="5047515" y="2617536"/>
                </a:lnTo>
                <a:lnTo>
                  <a:pt x="4921163" y="2750886"/>
                </a:lnTo>
                <a:lnTo>
                  <a:pt x="4785785" y="2598486"/>
                </a:lnTo>
                <a:lnTo>
                  <a:pt x="4695534" y="2560386"/>
                </a:lnTo>
                <a:lnTo>
                  <a:pt x="4569182" y="2731836"/>
                </a:lnTo>
                <a:lnTo>
                  <a:pt x="4415754" y="2731836"/>
                </a:lnTo>
                <a:lnTo>
                  <a:pt x="4145000" y="2674686"/>
                </a:lnTo>
                <a:lnTo>
                  <a:pt x="3883270" y="2741361"/>
                </a:lnTo>
                <a:lnTo>
                  <a:pt x="3838144" y="2579436"/>
                </a:lnTo>
                <a:lnTo>
                  <a:pt x="3684717" y="2731836"/>
                </a:lnTo>
                <a:lnTo>
                  <a:pt x="3468113" y="2627061"/>
                </a:lnTo>
                <a:lnTo>
                  <a:pt x="3296635" y="2703261"/>
                </a:lnTo>
                <a:lnTo>
                  <a:pt x="3107107" y="2703261"/>
                </a:lnTo>
                <a:lnTo>
                  <a:pt x="2962705" y="2750886"/>
                </a:lnTo>
                <a:lnTo>
                  <a:pt x="2764151" y="2608011"/>
                </a:lnTo>
                <a:lnTo>
                  <a:pt x="2700976" y="2779461"/>
                </a:lnTo>
                <a:lnTo>
                  <a:pt x="2583648" y="2627061"/>
                </a:lnTo>
                <a:lnTo>
                  <a:pt x="2493397" y="2884236"/>
                </a:lnTo>
                <a:lnTo>
                  <a:pt x="2358020" y="2655636"/>
                </a:lnTo>
                <a:lnTo>
                  <a:pt x="2168492" y="2722311"/>
                </a:lnTo>
                <a:lnTo>
                  <a:pt x="2015064" y="2655636"/>
                </a:lnTo>
                <a:lnTo>
                  <a:pt x="1852611" y="2760411"/>
                </a:lnTo>
                <a:lnTo>
                  <a:pt x="1663083" y="2646111"/>
                </a:lnTo>
                <a:lnTo>
                  <a:pt x="1302077" y="2884236"/>
                </a:lnTo>
                <a:lnTo>
                  <a:pt x="1211825" y="2636586"/>
                </a:lnTo>
                <a:lnTo>
                  <a:pt x="1058398" y="2703261"/>
                </a:lnTo>
                <a:lnTo>
                  <a:pt x="886920" y="2598486"/>
                </a:lnTo>
                <a:lnTo>
                  <a:pt x="841794" y="2798511"/>
                </a:lnTo>
                <a:lnTo>
                  <a:pt x="607140" y="2569911"/>
                </a:lnTo>
                <a:lnTo>
                  <a:pt x="516889" y="2788986"/>
                </a:lnTo>
                <a:lnTo>
                  <a:pt x="264185" y="2627061"/>
                </a:lnTo>
                <a:lnTo>
                  <a:pt x="250419" y="2518098"/>
                </a:lnTo>
                <a:lnTo>
                  <a:pt x="0" y="2518098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36BF13FB-75C6-4FBE-AA70-C42C0031647A}"/>
              </a:ext>
            </a:extLst>
          </p:cNvPr>
          <p:cNvSpPr/>
          <p:nvPr/>
        </p:nvSpPr>
        <p:spPr>
          <a:xfrm>
            <a:off x="476741" y="327266"/>
            <a:ext cx="8053437" cy="431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96696E04-D570-4E06-825F-3D0CBC7650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 b="20993"/>
          <a:stretch/>
        </p:blipFill>
        <p:spPr>
          <a:xfrm>
            <a:off x="1491901" y="368033"/>
            <a:ext cx="2571750" cy="64916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DEA6C9B-9F58-4323-B8E6-7F3E9D0E0E83}"/>
              </a:ext>
            </a:extLst>
          </p:cNvPr>
          <p:cNvSpPr txBox="1"/>
          <p:nvPr/>
        </p:nvSpPr>
        <p:spPr>
          <a:xfrm>
            <a:off x="4204219" y="452906"/>
            <a:ext cx="403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7281B"/>
                </a:solidFill>
                <a:latin typeface="Times" panose="02020603050405020304" pitchFamily="18" charset="0"/>
                <a:ea typeface="CMU Bright" panose="02000603000000000000" pitchFamily="2" charset="0"/>
                <a:cs typeface="CMU Bright" panose="02000603000000000000" pitchFamily="2" charset="0"/>
              </a:rPr>
              <a:t>Journal of </a:t>
            </a:r>
            <a:r>
              <a:rPr lang="it-IT" b="1" dirty="0" err="1">
                <a:solidFill>
                  <a:srgbClr val="77281B"/>
                </a:solidFill>
                <a:latin typeface="Times" panose="02020603050405020304" pitchFamily="18" charset="0"/>
                <a:ea typeface="CMU Bright" panose="02000603000000000000" pitchFamily="2" charset="0"/>
                <a:cs typeface="CMU Bright" panose="02000603000000000000" pitchFamily="2" charset="0"/>
              </a:rPr>
              <a:t>Fluid</a:t>
            </a:r>
            <a:r>
              <a:rPr lang="it-IT" b="1" dirty="0">
                <a:solidFill>
                  <a:srgbClr val="77281B"/>
                </a:solidFill>
                <a:latin typeface="Times" panose="02020603050405020304" pitchFamily="18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it-IT" b="1" dirty="0" err="1">
                <a:solidFill>
                  <a:srgbClr val="77281B"/>
                </a:solidFill>
                <a:latin typeface="Times" panose="02020603050405020304" pitchFamily="18" charset="0"/>
                <a:ea typeface="CMU Bright" panose="02000603000000000000" pitchFamily="2" charset="0"/>
                <a:cs typeface="CMU Bright" panose="02000603000000000000" pitchFamily="2" charset="0"/>
              </a:rPr>
              <a:t>Mechanics</a:t>
            </a:r>
            <a:r>
              <a:rPr lang="it-IT" b="1" dirty="0">
                <a:solidFill>
                  <a:srgbClr val="77281B"/>
                </a:solidFill>
                <a:latin typeface="Times" panose="02020603050405020304" pitchFamily="18" charset="0"/>
                <a:ea typeface="CMU Bright" panose="02000603000000000000" pitchFamily="2" charset="0"/>
                <a:cs typeface="CMU Bright" panose="02000603000000000000" pitchFamily="2" charset="0"/>
              </a:rPr>
              <a:t> (JFM)</a:t>
            </a:r>
            <a:endParaRPr lang="en-US" b="1" dirty="0">
              <a:solidFill>
                <a:srgbClr val="77281B"/>
              </a:solidFill>
              <a:latin typeface="Times" panose="02020603050405020304" pitchFamily="18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2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6404</TotalTime>
  <Words>588</Words>
  <Application>Microsoft Office PowerPoint</Application>
  <PresentationFormat>On-screen Show (4:3)</PresentationFormat>
  <Paragraphs>202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Berlin Sans FB Demi</vt:lpstr>
      <vt:lpstr>Calibri</vt:lpstr>
      <vt:lpstr>Calibri Light</vt:lpstr>
      <vt:lpstr>Cambria Math</vt:lpstr>
      <vt:lpstr>CMU Serif</vt:lpstr>
      <vt:lpstr>Minion Pro</vt:lpstr>
      <vt:lpstr>Times</vt:lpstr>
      <vt:lpstr>Office Theme</vt:lpstr>
      <vt:lpstr>PowerPoint Presentation</vt:lpstr>
      <vt:lpstr>motivation – supercritical ORC systems</vt:lpstr>
      <vt:lpstr>motivation – supercritical ORC systems</vt:lpstr>
      <vt:lpstr>gasdynamic regime based on Γ</vt:lpstr>
      <vt:lpstr>research questions</vt:lpstr>
      <vt:lpstr>research questions</vt:lpstr>
      <vt:lpstr>operating regime</vt:lpstr>
      <vt:lpstr>operating regime</vt:lpstr>
      <vt:lpstr>PowerPoint Presentation</vt:lpstr>
      <vt:lpstr>research questions</vt:lpstr>
      <vt:lpstr>uncertainty quantification – input distribution</vt:lpstr>
      <vt:lpstr>uncertainty quantification – output distribution</vt:lpstr>
      <vt:lpstr>cascade loss variations</vt:lpstr>
      <vt:lpstr>influence of input uncertainties on cascade losses</vt:lpstr>
      <vt:lpstr>mass flow and loss variations</vt:lpstr>
      <vt:lpstr>conclusion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Romei</dc:creator>
  <cp:lastModifiedBy>Alessandro Romei</cp:lastModifiedBy>
  <cp:revision>476</cp:revision>
  <cp:lastPrinted>2019-08-30T10:14:37Z</cp:lastPrinted>
  <dcterms:created xsi:type="dcterms:W3CDTF">2019-06-10T09:37:05Z</dcterms:created>
  <dcterms:modified xsi:type="dcterms:W3CDTF">2019-09-13T15:24:16Z</dcterms:modified>
</cp:coreProperties>
</file>