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notesSlides/notesSlide9.xml" ContentType="application/vnd.openxmlformats-officedocument.presentationml.notesSlide+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bookmarkIdSeed="3">
  <p:sldMasterIdLst>
    <p:sldMasterId id="2147483656" r:id="rId1"/>
  </p:sldMasterIdLst>
  <p:notesMasterIdLst>
    <p:notesMasterId r:id="rId15"/>
  </p:notesMasterIdLst>
  <p:sldIdLst>
    <p:sldId id="256" r:id="rId2"/>
    <p:sldId id="305" r:id="rId3"/>
    <p:sldId id="306" r:id="rId4"/>
    <p:sldId id="307" r:id="rId5"/>
    <p:sldId id="308" r:id="rId6"/>
    <p:sldId id="311" r:id="rId7"/>
    <p:sldId id="312" r:id="rId8"/>
    <p:sldId id="313" r:id="rId9"/>
    <p:sldId id="314" r:id="rId10"/>
    <p:sldId id="315" r:id="rId11"/>
    <p:sldId id="316" r:id="rId12"/>
    <p:sldId id="318" r:id="rId13"/>
    <p:sldId id="319" r:id="rId14"/>
  </p:sldIdLst>
  <p:sldSz cx="12192000" cy="6858000"/>
  <p:notesSz cx="6858000" cy="9144000"/>
  <p:defaultText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97D"/>
    <a:srgbClr val="008000"/>
    <a:srgbClr val="EDF2E2"/>
    <a:srgbClr val="F4DFDD"/>
    <a:srgbClr val="F2F6EA"/>
    <a:srgbClr val="F7E8E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Stile chiaro 1 - Colore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87209" autoAdjust="0"/>
  </p:normalViewPr>
  <p:slideViewPr>
    <p:cSldViewPr snapToObjects="1">
      <p:cViewPr varScale="1">
        <p:scale>
          <a:sx n="97" d="100"/>
          <a:sy n="97" d="100"/>
        </p:scale>
        <p:origin x="438" y="84"/>
      </p:cViewPr>
      <p:guideLst>
        <p:guide orient="horz" pos="2160"/>
        <p:guide pos="3840"/>
      </p:guideLst>
    </p:cSldViewPr>
  </p:slideViewPr>
  <p:outlineViewPr>
    <p:cViewPr>
      <p:scale>
        <a:sx n="33" d="100"/>
        <a:sy n="33" d="100"/>
      </p:scale>
      <p:origin x="0" y="-8598"/>
    </p:cViewPr>
  </p:outlineViewPr>
  <p:notesTextViewPr>
    <p:cViewPr>
      <p:scale>
        <a:sx n="100" d="100"/>
        <a:sy n="100" d="100"/>
      </p:scale>
      <p:origin x="0" y="0"/>
    </p:cViewPr>
  </p:notesTextViewPr>
  <p:sorterViewPr>
    <p:cViewPr>
      <p:scale>
        <a:sx n="100" d="100"/>
        <a:sy n="100" d="100"/>
      </p:scale>
      <p:origin x="0" y="-546"/>
    </p:cViewPr>
  </p:sorterViewPr>
  <p:notesViewPr>
    <p:cSldViewPr snapToObjects="1">
      <p:cViewPr varScale="1">
        <p:scale>
          <a:sx n="85" d="100"/>
          <a:sy n="85" d="100"/>
        </p:scale>
        <p:origin x="3804"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rts/_rels/chart1.xml.rels><?xml version="1.0" encoding="UTF-8" standalone="yes"?>
<Relationships xmlns="http://schemas.openxmlformats.org/package/2006/relationships"><Relationship Id="rId1" Type="http://schemas.openxmlformats.org/officeDocument/2006/relationships/oleObject" Target="file:///C:\Users\leona\Desktop\Dati_gola_s2_s3_s4_s5.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leona\Desktop\Dati_gola_s2_s3_s4_s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leona\Desktop\Dati_gola_s2_s3_s4_s5.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leona\Desktop\Dati_gola_s2_s3_s4_s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C:\Users\leona\Desktop\Dati_gola_s2_s3_s4_s5.xlsx" TargetMode="External"/></Relationships>
</file>

<file path=ppt/charts/_rels/chart6.xml.rels><?xml version="1.0" encoding="UTF-8" standalone="yes"?>
<Relationships xmlns="http://schemas.openxmlformats.org/package/2006/relationships"><Relationship Id="rId1" Type="http://schemas.openxmlformats.org/officeDocument/2006/relationships/oleObject" Target="file:///C:\Users\leona\Desktop\Dati_gola_s2_s3_s4_s5.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file:///C:\Users\leona\Desktop\Dati_gola_s2_s3_s4_s5.xlsx" TargetMode="External"/></Relationships>
</file>

<file path=ppt/charts/_rels/chart8.xml.rels><?xml version="1.0" encoding="UTF-8" standalone="yes"?>
<Relationships xmlns="http://schemas.openxmlformats.org/package/2006/relationships"><Relationship Id="rId1" Type="http://schemas.openxmlformats.org/officeDocument/2006/relationships/oleObject" Target="file:///C:\Users\leona\Desktop\Dati_gola_s2_s3_s4_s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6878510238992"/>
          <c:y val="5.3533568904593799E-2"/>
          <c:w val="0.69474857859126604"/>
          <c:h val="0.74352324696180794"/>
        </c:manualLayout>
      </c:layout>
      <c:lineChart>
        <c:grouping val="standard"/>
        <c:varyColors val="0"/>
        <c:ser>
          <c:idx val="0"/>
          <c:order val="0"/>
          <c:tx>
            <c:strRef>
              <c:f>'direzione radiale'!$C$15</c:f>
              <c:strCache>
                <c:ptCount val="1"/>
                <c:pt idx="0">
                  <c:v>Static</c:v>
                </c:pt>
              </c:strCache>
            </c:strRef>
          </c:tx>
          <c:spPr>
            <a:ln w="22225" cap="rnd">
              <a:solidFill>
                <a:schemeClr val="accent1"/>
              </a:solidFill>
              <a:round/>
            </a:ln>
            <a:effectLst/>
          </c:spPr>
          <c:marker>
            <c:symbol val="circle"/>
            <c:size val="5"/>
            <c:spPr>
              <a:solidFill>
                <a:schemeClr val="lt1"/>
              </a:solidFill>
              <a:ln w="15875">
                <a:solidFill>
                  <a:schemeClr val="accent1"/>
                </a:solidFill>
                <a:round/>
              </a:ln>
              <a:effectLst/>
            </c:spPr>
          </c:marker>
          <c:cat>
            <c:strRef>
              <c:f>'direzione radiale'!$A$16:$A$20</c:f>
              <c:strCache>
                <c:ptCount val="5"/>
                <c:pt idx="0">
                  <c:v>s1</c:v>
                </c:pt>
                <c:pt idx="1">
                  <c:v>s2</c:v>
                </c:pt>
                <c:pt idx="2">
                  <c:v>s3</c:v>
                </c:pt>
                <c:pt idx="3">
                  <c:v>s4</c:v>
                </c:pt>
                <c:pt idx="4">
                  <c:v>s5</c:v>
                </c:pt>
              </c:strCache>
            </c:strRef>
          </c:cat>
          <c:val>
            <c:numRef>
              <c:f>'direzione radiale'!$B$16:$B$20</c:f>
              <c:numCache>
                <c:formatCode>General</c:formatCode>
                <c:ptCount val="5"/>
                <c:pt idx="0">
                  <c:v>374818.92000000022</c:v>
                </c:pt>
                <c:pt idx="1">
                  <c:v>344665.57</c:v>
                </c:pt>
                <c:pt idx="2">
                  <c:v>344205.84</c:v>
                </c:pt>
                <c:pt idx="3">
                  <c:v>339571.09</c:v>
                </c:pt>
                <c:pt idx="4">
                  <c:v>339019.94</c:v>
                </c:pt>
              </c:numCache>
            </c:numRef>
          </c:val>
          <c:smooth val="0"/>
          <c:extLst>
            <c:ext xmlns:c16="http://schemas.microsoft.com/office/drawing/2014/chart" uri="{C3380CC4-5D6E-409C-BE32-E72D297353CC}">
              <c16:uniqueId val="{00000000-5418-4B43-B16F-4C98614D5629}"/>
            </c:ext>
          </c:extLst>
        </c:ser>
        <c:ser>
          <c:idx val="1"/>
          <c:order val="1"/>
          <c:tx>
            <c:strRef>
              <c:f>'direzione radiale'!$C$29</c:f>
              <c:strCache>
                <c:ptCount val="1"/>
                <c:pt idx="0">
                  <c:v>Total</c:v>
                </c:pt>
              </c:strCache>
            </c:strRef>
          </c:tx>
          <c:spPr>
            <a:ln w="22225" cap="rnd">
              <a:solidFill>
                <a:schemeClr val="accent2"/>
              </a:solidFill>
              <a:round/>
            </a:ln>
            <a:effectLst/>
          </c:spPr>
          <c:marker>
            <c:symbol val="circle"/>
            <c:size val="5"/>
            <c:spPr>
              <a:solidFill>
                <a:schemeClr val="lt1"/>
              </a:solidFill>
              <a:ln w="15875">
                <a:solidFill>
                  <a:schemeClr val="accent2"/>
                </a:solidFill>
                <a:round/>
              </a:ln>
              <a:effectLst/>
            </c:spPr>
          </c:marker>
          <c:cat>
            <c:strRef>
              <c:f>'direzione radiale'!$A$16:$A$20</c:f>
              <c:strCache>
                <c:ptCount val="5"/>
                <c:pt idx="0">
                  <c:v>s1</c:v>
                </c:pt>
                <c:pt idx="1">
                  <c:v>s2</c:v>
                </c:pt>
                <c:pt idx="2">
                  <c:v>s3</c:v>
                </c:pt>
                <c:pt idx="3">
                  <c:v>s4</c:v>
                </c:pt>
                <c:pt idx="4">
                  <c:v>s5</c:v>
                </c:pt>
              </c:strCache>
            </c:strRef>
          </c:cat>
          <c:val>
            <c:numRef>
              <c:f>'direzione radiale'!$B$30:$B$34</c:f>
              <c:numCache>
                <c:formatCode>General</c:formatCode>
                <c:ptCount val="5"/>
                <c:pt idx="0">
                  <c:v>491230.35</c:v>
                </c:pt>
                <c:pt idx="1">
                  <c:v>479429.53</c:v>
                </c:pt>
                <c:pt idx="2">
                  <c:v>475550.12</c:v>
                </c:pt>
                <c:pt idx="3">
                  <c:v>403353.36</c:v>
                </c:pt>
                <c:pt idx="4">
                  <c:v>404728.21</c:v>
                </c:pt>
              </c:numCache>
            </c:numRef>
          </c:val>
          <c:smooth val="0"/>
          <c:extLst>
            <c:ext xmlns:c16="http://schemas.microsoft.com/office/drawing/2014/chart" uri="{C3380CC4-5D6E-409C-BE32-E72D297353CC}">
              <c16:uniqueId val="{00000001-5418-4B43-B16F-4C98614D5629}"/>
            </c:ext>
          </c:extLst>
        </c:ser>
        <c:dLbls>
          <c:showLegendKey val="0"/>
          <c:showVal val="0"/>
          <c:showCatName val="0"/>
          <c:showSerName val="0"/>
          <c:showPercent val="0"/>
          <c:showBubbleSize val="0"/>
        </c:dLbls>
        <c:marker val="1"/>
        <c:smooth val="0"/>
        <c:axId val="2111619000"/>
        <c:axId val="2110340648"/>
      </c:lineChart>
      <c:catAx>
        <c:axId val="211161900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a:lstStyle/>
              <a:p>
                <a:pPr>
                  <a:defRPr sz="1400">
                    <a:solidFill>
                      <a:schemeClr val="tx1">
                        <a:lumMod val="65000"/>
                        <a:lumOff val="35000"/>
                      </a:schemeClr>
                    </a:solidFill>
                  </a:defRPr>
                </a:pPr>
                <a:r>
                  <a:rPr lang="en-US" sz="1400" b="1" i="0" u="none" strike="noStrike" baseline="0">
                    <a:solidFill>
                      <a:schemeClr val="tx1">
                        <a:lumMod val="65000"/>
                        <a:lumOff val="35000"/>
                      </a:schemeClr>
                    </a:solidFill>
                    <a:effectLst/>
                  </a:rPr>
                  <a:t>Section</a:t>
                </a:r>
                <a:endParaRPr lang="it-IT" sz="1400">
                  <a:solidFill>
                    <a:schemeClr val="tx1">
                      <a:lumMod val="65000"/>
                      <a:lumOff val="35000"/>
                    </a:schemeClr>
                  </a:solidFill>
                </a:endParaRPr>
              </a:p>
            </c:rich>
          </c:tx>
          <c:layout>
            <c:manualLayout>
              <c:xMode val="edge"/>
              <c:yMode val="edge"/>
              <c:x val="0.47868094654395116"/>
              <c:y val="0.89767113620324634"/>
            </c:manualLayout>
          </c:layout>
          <c:overlay val="0"/>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0340648"/>
        <c:crosses val="autoZero"/>
        <c:auto val="1"/>
        <c:lblAlgn val="ctr"/>
        <c:lblOffset val="100"/>
        <c:noMultiLvlLbl val="0"/>
      </c:catAx>
      <c:valAx>
        <c:axId val="2110340648"/>
        <c:scaling>
          <c:orientation val="minMax"/>
          <c:max val="500000"/>
          <c:min val="30000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it-IT" sz="1400"/>
                  <a:t>Pressure [Pa]</a:t>
                </a:r>
              </a:p>
            </c:rich>
          </c:tx>
          <c:layout/>
          <c:overlay val="0"/>
          <c:spPr>
            <a:noFill/>
            <a:ln>
              <a:noFill/>
            </a:ln>
            <a:effectLst/>
          </c:spPr>
        </c:title>
        <c:numFmt formatCode="0.00E+00" sourceLinked="0"/>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1619000"/>
        <c:crosses val="autoZero"/>
        <c:crossBetween val="between"/>
        <c:majorUnit val="25000"/>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69131884569837998"/>
          <c:y val="7.0286488040585196E-2"/>
          <c:w val="0.23301754167272701"/>
          <c:h val="0.17588547897943899"/>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it-IT"/>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866769371219902"/>
          <c:y val="5.6457304163726185E-2"/>
          <c:w val="0.70151346570809081"/>
          <c:h val="0.72962841536127676"/>
        </c:manualLayout>
      </c:layout>
      <c:lineChart>
        <c:grouping val="standard"/>
        <c:varyColors val="0"/>
        <c:ser>
          <c:idx val="0"/>
          <c:order val="0"/>
          <c:tx>
            <c:strRef>
              <c:f>'direzione radiale'!$B$1</c:f>
              <c:strCache>
                <c:ptCount val="1"/>
                <c:pt idx="0">
                  <c:v>Static temperature</c:v>
                </c:pt>
              </c:strCache>
            </c:strRef>
          </c:tx>
          <c:spPr>
            <a:ln w="22225" cap="rnd">
              <a:solidFill>
                <a:schemeClr val="accent1"/>
              </a:solidFill>
              <a:round/>
            </a:ln>
            <a:effectLst/>
          </c:spPr>
          <c:marker>
            <c:symbol val="circle"/>
            <c:size val="5"/>
            <c:spPr>
              <a:solidFill>
                <a:schemeClr val="lt1"/>
              </a:solidFill>
              <a:ln w="15875">
                <a:solidFill>
                  <a:schemeClr val="accent1"/>
                </a:solidFill>
                <a:round/>
              </a:ln>
              <a:effectLst/>
            </c:spPr>
          </c:marker>
          <c:cat>
            <c:strRef>
              <c:f>'direzione radiale'!$A$2:$A$6</c:f>
              <c:strCache>
                <c:ptCount val="5"/>
                <c:pt idx="0">
                  <c:v>s1</c:v>
                </c:pt>
                <c:pt idx="1">
                  <c:v>s2</c:v>
                </c:pt>
                <c:pt idx="2">
                  <c:v>s3</c:v>
                </c:pt>
                <c:pt idx="3">
                  <c:v>s4</c:v>
                </c:pt>
                <c:pt idx="4">
                  <c:v>s5</c:v>
                </c:pt>
              </c:strCache>
            </c:strRef>
          </c:cat>
          <c:val>
            <c:numRef>
              <c:f>'direzione radiale'!$B$2:$B$6</c:f>
              <c:numCache>
                <c:formatCode>General</c:formatCode>
                <c:ptCount val="5"/>
                <c:pt idx="0">
                  <c:v>337.24903</c:v>
                </c:pt>
                <c:pt idx="1">
                  <c:v>335.23184999999887</c:v>
                </c:pt>
                <c:pt idx="2">
                  <c:v>335.37050999999963</c:v>
                </c:pt>
                <c:pt idx="3">
                  <c:v>338.04415999999918</c:v>
                </c:pt>
                <c:pt idx="4">
                  <c:v>337.95692999999858</c:v>
                </c:pt>
              </c:numCache>
            </c:numRef>
          </c:val>
          <c:smooth val="0"/>
          <c:extLst>
            <c:ext xmlns:c16="http://schemas.microsoft.com/office/drawing/2014/chart" uri="{C3380CC4-5D6E-409C-BE32-E72D297353CC}">
              <c16:uniqueId val="{00000000-B3C4-4838-96CA-23511B127172}"/>
            </c:ext>
          </c:extLst>
        </c:ser>
        <c:dLbls>
          <c:showLegendKey val="0"/>
          <c:showVal val="0"/>
          <c:showCatName val="0"/>
          <c:showSerName val="0"/>
          <c:showPercent val="0"/>
          <c:showBubbleSize val="0"/>
        </c:dLbls>
        <c:marker val="1"/>
        <c:smooth val="0"/>
        <c:axId val="2110425576"/>
        <c:axId val="2110431416"/>
      </c:lineChart>
      <c:catAx>
        <c:axId val="2110425576"/>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a:lstStyle/>
              <a:p>
                <a:pPr>
                  <a:defRPr sz="1400"/>
                </a:pPr>
                <a:r>
                  <a:rPr lang="en-US" sz="1400" b="1" i="0" u="none" strike="noStrike" baseline="0">
                    <a:solidFill>
                      <a:schemeClr val="tx1">
                        <a:lumMod val="65000"/>
                        <a:lumOff val="35000"/>
                      </a:schemeClr>
                    </a:solidFill>
                    <a:effectLst/>
                  </a:rPr>
                  <a:t>Section</a:t>
                </a:r>
                <a:endParaRPr lang="it-IT" sz="1400">
                  <a:solidFill>
                    <a:schemeClr val="tx1">
                      <a:lumMod val="65000"/>
                      <a:lumOff val="35000"/>
                    </a:schemeClr>
                  </a:solidFill>
                </a:endParaRPr>
              </a:p>
            </c:rich>
          </c:tx>
          <c:layout/>
          <c:overlay val="0"/>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0431416"/>
        <c:crosses val="autoZero"/>
        <c:auto val="1"/>
        <c:lblAlgn val="ctr"/>
        <c:lblOffset val="100"/>
        <c:noMultiLvlLbl val="0"/>
      </c:catAx>
      <c:valAx>
        <c:axId val="2110431416"/>
        <c:scaling>
          <c:orientation val="minMax"/>
          <c:min val="334.5"/>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it-IT" sz="1400"/>
                  <a:t>Temperature [K]</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0425576"/>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a:latin typeface="Times New Roman" panose="02020603050405020304" pitchFamily="18" charset="0"/>
          <a:cs typeface="Times New Roman" panose="02020603050405020304" pitchFamily="18" charset="0"/>
        </a:defRPr>
      </a:pPr>
      <a:endParaRPr lang="it-IT"/>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176704824825657"/>
          <c:y val="4.2342978122794639E-2"/>
          <c:w val="0.7398600405819985"/>
          <c:h val="0.72257125234081099"/>
        </c:manualLayout>
      </c:layout>
      <c:lineChart>
        <c:grouping val="standard"/>
        <c:varyColors val="0"/>
        <c:ser>
          <c:idx val="0"/>
          <c:order val="0"/>
          <c:tx>
            <c:strRef>
              <c:f>'direzione radiale'!$B$36</c:f>
              <c:strCache>
                <c:ptCount val="1"/>
                <c:pt idx="0">
                  <c:v>Tangential velocity</c:v>
                </c:pt>
              </c:strCache>
            </c:strRef>
          </c:tx>
          <c:spPr>
            <a:ln w="22225" cap="rnd">
              <a:solidFill>
                <a:schemeClr val="accent1"/>
              </a:solidFill>
              <a:round/>
            </a:ln>
            <a:effectLst/>
          </c:spPr>
          <c:marker>
            <c:symbol val="circle"/>
            <c:size val="5"/>
            <c:spPr>
              <a:solidFill>
                <a:schemeClr val="lt1"/>
              </a:solidFill>
              <a:ln w="15875">
                <a:solidFill>
                  <a:schemeClr val="accent1"/>
                </a:solidFill>
                <a:round/>
              </a:ln>
              <a:effectLst/>
            </c:spPr>
          </c:marker>
          <c:cat>
            <c:strRef>
              <c:f>'direzione radiale'!$A$37:$A$41</c:f>
              <c:strCache>
                <c:ptCount val="5"/>
                <c:pt idx="0">
                  <c:v>s1</c:v>
                </c:pt>
                <c:pt idx="1">
                  <c:v>s2</c:v>
                </c:pt>
                <c:pt idx="2">
                  <c:v>s3</c:v>
                </c:pt>
                <c:pt idx="3">
                  <c:v>s4</c:v>
                </c:pt>
                <c:pt idx="4">
                  <c:v>s5</c:v>
                </c:pt>
              </c:strCache>
            </c:strRef>
          </c:cat>
          <c:val>
            <c:numRef>
              <c:f>'direzione radiale'!$B$37:$B$41</c:f>
              <c:numCache>
                <c:formatCode>General</c:formatCode>
                <c:ptCount val="5"/>
                <c:pt idx="0">
                  <c:v>101.55746000000001</c:v>
                </c:pt>
                <c:pt idx="1">
                  <c:v>111.53001</c:v>
                </c:pt>
                <c:pt idx="2">
                  <c:v>109.51170999999999</c:v>
                </c:pt>
                <c:pt idx="3">
                  <c:v>74.191229000000334</c:v>
                </c:pt>
                <c:pt idx="4">
                  <c:v>75.220026000000004</c:v>
                </c:pt>
              </c:numCache>
            </c:numRef>
          </c:val>
          <c:smooth val="0"/>
          <c:extLst>
            <c:ext xmlns:c16="http://schemas.microsoft.com/office/drawing/2014/chart" uri="{C3380CC4-5D6E-409C-BE32-E72D297353CC}">
              <c16:uniqueId val="{00000000-2FDB-4695-B1A8-A192720DB3CD}"/>
            </c:ext>
          </c:extLst>
        </c:ser>
        <c:dLbls>
          <c:showLegendKey val="0"/>
          <c:showVal val="0"/>
          <c:showCatName val="0"/>
          <c:showSerName val="0"/>
          <c:showPercent val="0"/>
          <c:showBubbleSize val="0"/>
        </c:dLbls>
        <c:marker val="1"/>
        <c:smooth val="0"/>
        <c:axId val="2064294968"/>
        <c:axId val="2064300872"/>
      </c:lineChart>
      <c:catAx>
        <c:axId val="2064294968"/>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a:lstStyle/>
              <a:p>
                <a:pPr>
                  <a:defRPr sz="1400">
                    <a:solidFill>
                      <a:schemeClr val="tx1">
                        <a:lumMod val="65000"/>
                        <a:lumOff val="35000"/>
                      </a:schemeClr>
                    </a:solidFill>
                  </a:defRPr>
                </a:pPr>
                <a:r>
                  <a:rPr lang="it-IT" sz="1400">
                    <a:solidFill>
                      <a:schemeClr val="tx1">
                        <a:lumMod val="65000"/>
                        <a:lumOff val="35000"/>
                      </a:schemeClr>
                    </a:solidFill>
                  </a:rPr>
                  <a:t>Section</a:t>
                </a:r>
              </a:p>
            </c:rich>
          </c:tx>
          <c:layout>
            <c:manualLayout>
              <c:xMode val="edge"/>
              <c:yMode val="edge"/>
              <c:x val="0.47811307557531563"/>
              <c:y val="0.86238532110091748"/>
            </c:manualLayout>
          </c:layout>
          <c:overlay val="0"/>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064300872"/>
        <c:crosses val="autoZero"/>
        <c:auto val="1"/>
        <c:lblAlgn val="ctr"/>
        <c:lblOffset val="100"/>
        <c:noMultiLvlLbl val="0"/>
      </c:catAx>
      <c:valAx>
        <c:axId val="2064300872"/>
        <c:scaling>
          <c:orientation val="minMax"/>
          <c:min val="70"/>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it-IT" sz="1400"/>
                  <a:t>Tangential velocity [m/s]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064294968"/>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it-IT"/>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2890929505746388"/>
          <c:y val="3.5285815102328866E-2"/>
          <c:w val="0.72113611820320822"/>
          <c:h val="0.72257125234081099"/>
        </c:manualLayout>
      </c:layout>
      <c:lineChart>
        <c:grouping val="standard"/>
        <c:varyColors val="0"/>
        <c:ser>
          <c:idx val="0"/>
          <c:order val="0"/>
          <c:tx>
            <c:strRef>
              <c:f>'direzione radiale'!$B$43</c:f>
              <c:strCache>
                <c:ptCount val="1"/>
                <c:pt idx="0">
                  <c:v>Radial velocity</c:v>
                </c:pt>
              </c:strCache>
            </c:strRef>
          </c:tx>
          <c:spPr>
            <a:ln w="22225" cap="rnd">
              <a:solidFill>
                <a:schemeClr val="accent1"/>
              </a:solidFill>
              <a:round/>
            </a:ln>
            <a:effectLst/>
          </c:spPr>
          <c:marker>
            <c:symbol val="circle"/>
            <c:size val="5"/>
            <c:spPr>
              <a:solidFill>
                <a:schemeClr val="lt1"/>
              </a:solidFill>
              <a:ln w="15875">
                <a:solidFill>
                  <a:schemeClr val="accent1"/>
                </a:solidFill>
                <a:round/>
              </a:ln>
              <a:effectLst/>
            </c:spPr>
          </c:marker>
          <c:cat>
            <c:strRef>
              <c:f>'direzione radiale'!$A$44:$A$48</c:f>
              <c:strCache>
                <c:ptCount val="5"/>
                <c:pt idx="0">
                  <c:v>s1</c:v>
                </c:pt>
                <c:pt idx="1">
                  <c:v>s2</c:v>
                </c:pt>
                <c:pt idx="2">
                  <c:v>s3</c:v>
                </c:pt>
                <c:pt idx="3">
                  <c:v>s4</c:v>
                </c:pt>
                <c:pt idx="4">
                  <c:v>s5</c:v>
                </c:pt>
              </c:strCache>
            </c:strRef>
          </c:cat>
          <c:val>
            <c:numRef>
              <c:f>'direzione radiale'!$B$44:$B$48</c:f>
              <c:numCache>
                <c:formatCode>General</c:formatCode>
                <c:ptCount val="5"/>
                <c:pt idx="0">
                  <c:v>8.8269670000000016</c:v>
                </c:pt>
                <c:pt idx="1">
                  <c:v>11.15099</c:v>
                </c:pt>
                <c:pt idx="2">
                  <c:v>10.93797</c:v>
                </c:pt>
                <c:pt idx="3">
                  <c:v>9.7162709999999972</c:v>
                </c:pt>
                <c:pt idx="4">
                  <c:v>11.605572</c:v>
                </c:pt>
              </c:numCache>
            </c:numRef>
          </c:val>
          <c:smooth val="0"/>
          <c:extLst>
            <c:ext xmlns:c16="http://schemas.microsoft.com/office/drawing/2014/chart" uri="{C3380CC4-5D6E-409C-BE32-E72D297353CC}">
              <c16:uniqueId val="{00000000-9119-46BF-BE93-8AD30682828F}"/>
            </c:ext>
          </c:extLst>
        </c:ser>
        <c:dLbls>
          <c:showLegendKey val="0"/>
          <c:showVal val="0"/>
          <c:showCatName val="0"/>
          <c:showSerName val="0"/>
          <c:showPercent val="0"/>
          <c:showBubbleSize val="0"/>
        </c:dLbls>
        <c:marker val="1"/>
        <c:smooth val="0"/>
        <c:axId val="2064347800"/>
        <c:axId val="2064353656"/>
      </c:lineChart>
      <c:catAx>
        <c:axId val="2064347800"/>
        <c:scaling>
          <c:orientation val="minMax"/>
        </c:scaling>
        <c:delete val="0"/>
        <c:axPos val="b"/>
        <c:majorGridlines>
          <c:spPr>
            <a:ln w="9525" cap="flat" cmpd="sng" algn="ctr">
              <a:solidFill>
                <a:schemeClr val="dk1">
                  <a:lumMod val="15000"/>
                  <a:lumOff val="85000"/>
                  <a:alpha val="54000"/>
                </a:schemeClr>
              </a:solidFill>
              <a:round/>
            </a:ln>
            <a:effectLst/>
          </c:spPr>
        </c:majorGridlines>
        <c:minorGridlines>
          <c:spPr>
            <a:ln w="9525" cap="flat" cmpd="sng" algn="ctr">
              <a:solidFill>
                <a:schemeClr val="dk1">
                  <a:lumMod val="15000"/>
                  <a:lumOff val="85000"/>
                  <a:alpha val="51000"/>
                </a:schemeClr>
              </a:solidFill>
              <a:round/>
            </a:ln>
            <a:effectLst/>
          </c:spPr>
        </c:minorGridlines>
        <c:title>
          <c:tx>
            <c:rich>
              <a:bodyPr/>
              <a:lstStyle/>
              <a:p>
                <a:pPr>
                  <a:defRPr sz="1400">
                    <a:solidFill>
                      <a:schemeClr val="tx1">
                        <a:lumMod val="65000"/>
                        <a:lumOff val="35000"/>
                      </a:schemeClr>
                    </a:solidFill>
                  </a:defRPr>
                </a:pPr>
                <a:r>
                  <a:rPr lang="it-IT" sz="1400">
                    <a:solidFill>
                      <a:schemeClr val="tx1">
                        <a:lumMod val="65000"/>
                        <a:lumOff val="35000"/>
                      </a:schemeClr>
                    </a:solidFill>
                  </a:rPr>
                  <a:t>Section</a:t>
                </a:r>
              </a:p>
            </c:rich>
          </c:tx>
          <c:layout>
            <c:manualLayout>
              <c:xMode val="edge"/>
              <c:yMode val="edge"/>
              <c:x val="0.48704756592074494"/>
              <c:y val="0.86238532110091748"/>
            </c:manualLayout>
          </c:layout>
          <c:overlay val="0"/>
        </c:title>
        <c:numFmt formatCode="General" sourceLinked="1"/>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100" b="1" i="0" u="none" strike="noStrike" kern="1200" cap="none" spc="0" normalizeH="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064353656"/>
        <c:crosses val="autoZero"/>
        <c:auto val="1"/>
        <c:lblAlgn val="ctr"/>
        <c:lblOffset val="100"/>
        <c:noMultiLvlLbl val="0"/>
      </c:catAx>
      <c:valAx>
        <c:axId val="2064353656"/>
        <c:scaling>
          <c:orientation val="minMax"/>
          <c:min val="8.5"/>
        </c:scaling>
        <c:delete val="0"/>
        <c:axPos val="l"/>
        <c:majorGridlines>
          <c:spPr>
            <a:ln w="9525" cap="flat" cmpd="sng" algn="ctr">
              <a:solidFill>
                <a:schemeClr val="dk1">
                  <a:lumMod val="15000"/>
                  <a:lumOff val="85000"/>
                  <a:alpha val="54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it-IT" sz="1400"/>
                  <a:t>Radial velocity [m/s]</a:t>
                </a:r>
              </a:p>
            </c:rich>
          </c:tx>
          <c:layout/>
          <c:overlay val="0"/>
          <c:spPr>
            <a:noFill/>
            <a:ln>
              <a:noFill/>
            </a:ln>
            <a:effectLst/>
          </c:sp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064347800"/>
        <c:crosses val="autoZero"/>
        <c:crossBetween val="between"/>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it-IT"/>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7435181900177702"/>
          <c:y val="6.8836045056320405E-2"/>
          <c:w val="0.67857353405807797"/>
          <c:h val="0.68048544933134902"/>
        </c:manualLayout>
      </c:layout>
      <c:scatterChart>
        <c:scatterStyle val="smoothMarker"/>
        <c:varyColors val="0"/>
        <c:ser>
          <c:idx val="0"/>
          <c:order val="0"/>
          <c:tx>
            <c:strRef>
              <c:f>'Direzione tangenziale'!$D$23</c:f>
              <c:strCache>
                <c:ptCount val="1"/>
                <c:pt idx="0">
                  <c:v>Total</c:v>
                </c:pt>
              </c:strCache>
            </c:strRef>
          </c:tx>
          <c:spPr>
            <a:ln w="22225" cap="rnd">
              <a:solidFill>
                <a:schemeClr val="accent2"/>
              </a:solidFill>
              <a:round/>
            </a:ln>
            <a:effectLst/>
          </c:spPr>
          <c:marker>
            <c:symbol val="circle"/>
            <c:size val="5"/>
            <c:spPr>
              <a:solidFill>
                <a:schemeClr val="lt1"/>
              </a:solidFill>
              <a:ln w="15875">
                <a:solidFill>
                  <a:schemeClr val="accent2"/>
                </a:solidFill>
                <a:round/>
              </a:ln>
              <a:effectLst/>
            </c:spPr>
          </c:marker>
          <c:xVal>
            <c:numRef>
              <c:f>'Direzione tangenziale'!$B$24:$B$33</c:f>
              <c:numCache>
                <c:formatCode>General</c:formatCode>
                <c:ptCount val="10"/>
                <c:pt idx="0">
                  <c:v>0</c:v>
                </c:pt>
                <c:pt idx="1">
                  <c:v>10</c:v>
                </c:pt>
                <c:pt idx="2">
                  <c:v>17</c:v>
                </c:pt>
                <c:pt idx="3">
                  <c:v>25</c:v>
                </c:pt>
                <c:pt idx="4">
                  <c:v>30</c:v>
                </c:pt>
                <c:pt idx="5">
                  <c:v>40</c:v>
                </c:pt>
                <c:pt idx="6">
                  <c:v>50</c:v>
                </c:pt>
                <c:pt idx="7">
                  <c:v>70</c:v>
                </c:pt>
                <c:pt idx="8">
                  <c:v>85</c:v>
                </c:pt>
                <c:pt idx="9">
                  <c:v>90</c:v>
                </c:pt>
              </c:numCache>
            </c:numRef>
          </c:xVal>
          <c:yVal>
            <c:numRef>
              <c:f>'Direzione tangenziale'!$C$24:$C$33</c:f>
              <c:numCache>
                <c:formatCode>General</c:formatCode>
                <c:ptCount val="10"/>
                <c:pt idx="0">
                  <c:v>352959.5</c:v>
                </c:pt>
                <c:pt idx="1">
                  <c:v>372288.8</c:v>
                </c:pt>
                <c:pt idx="2">
                  <c:v>437602.8</c:v>
                </c:pt>
                <c:pt idx="3">
                  <c:v>414232.61</c:v>
                </c:pt>
                <c:pt idx="4">
                  <c:v>404816.62</c:v>
                </c:pt>
                <c:pt idx="5">
                  <c:v>389814.19</c:v>
                </c:pt>
                <c:pt idx="6">
                  <c:v>378291.57</c:v>
                </c:pt>
                <c:pt idx="7">
                  <c:v>362403.24</c:v>
                </c:pt>
                <c:pt idx="8">
                  <c:v>354883.61</c:v>
                </c:pt>
                <c:pt idx="9">
                  <c:v>352959.5</c:v>
                </c:pt>
              </c:numCache>
            </c:numRef>
          </c:yVal>
          <c:smooth val="0"/>
          <c:extLst>
            <c:ext xmlns:c16="http://schemas.microsoft.com/office/drawing/2014/chart" uri="{C3380CC4-5D6E-409C-BE32-E72D297353CC}">
              <c16:uniqueId val="{00000000-0463-4362-AB6A-0DD8C25EAEEE}"/>
            </c:ext>
          </c:extLst>
        </c:ser>
        <c:ser>
          <c:idx val="1"/>
          <c:order val="1"/>
          <c:tx>
            <c:strRef>
              <c:f>'Direzione tangenziale'!$D$12</c:f>
              <c:strCache>
                <c:ptCount val="1"/>
                <c:pt idx="0">
                  <c:v>Static</c:v>
                </c:pt>
              </c:strCache>
            </c:strRef>
          </c:tx>
          <c:spPr>
            <a:ln w="22225" cap="rnd">
              <a:solidFill>
                <a:schemeClr val="accent1"/>
              </a:solidFill>
              <a:round/>
            </a:ln>
            <a:effectLst/>
          </c:spPr>
          <c:marker>
            <c:symbol val="circle"/>
            <c:size val="5"/>
            <c:spPr>
              <a:solidFill>
                <a:schemeClr val="lt1"/>
              </a:solidFill>
              <a:ln w="15875">
                <a:solidFill>
                  <a:schemeClr val="accent1"/>
                </a:solidFill>
                <a:round/>
              </a:ln>
              <a:effectLst/>
            </c:spPr>
          </c:marker>
          <c:xVal>
            <c:numRef>
              <c:f>'Direzione tangenziale'!$B$13:$B$22</c:f>
              <c:numCache>
                <c:formatCode>General</c:formatCode>
                <c:ptCount val="10"/>
                <c:pt idx="0">
                  <c:v>0</c:v>
                </c:pt>
                <c:pt idx="1">
                  <c:v>10</c:v>
                </c:pt>
                <c:pt idx="2">
                  <c:v>17</c:v>
                </c:pt>
                <c:pt idx="3">
                  <c:v>25</c:v>
                </c:pt>
                <c:pt idx="4">
                  <c:v>30</c:v>
                </c:pt>
                <c:pt idx="5">
                  <c:v>40</c:v>
                </c:pt>
                <c:pt idx="6">
                  <c:v>50</c:v>
                </c:pt>
                <c:pt idx="7">
                  <c:v>70</c:v>
                </c:pt>
                <c:pt idx="8">
                  <c:v>85</c:v>
                </c:pt>
                <c:pt idx="9">
                  <c:v>90</c:v>
                </c:pt>
              </c:numCache>
            </c:numRef>
          </c:xVal>
          <c:yVal>
            <c:numRef>
              <c:f>'Direzione tangenziale'!$C$13:$C$22</c:f>
              <c:numCache>
                <c:formatCode>General</c:formatCode>
                <c:ptCount val="10"/>
                <c:pt idx="0">
                  <c:v>337664.06</c:v>
                </c:pt>
                <c:pt idx="1">
                  <c:v>341747.49000000022</c:v>
                </c:pt>
                <c:pt idx="2">
                  <c:v>340615.43000000028</c:v>
                </c:pt>
                <c:pt idx="3">
                  <c:v>342897.59</c:v>
                </c:pt>
                <c:pt idx="4">
                  <c:v>341842.62</c:v>
                </c:pt>
                <c:pt idx="5">
                  <c:v>340649.24</c:v>
                </c:pt>
                <c:pt idx="6">
                  <c:v>339737</c:v>
                </c:pt>
                <c:pt idx="7">
                  <c:v>338272.36</c:v>
                </c:pt>
                <c:pt idx="8">
                  <c:v>337683.16</c:v>
                </c:pt>
                <c:pt idx="9">
                  <c:v>337664.06</c:v>
                </c:pt>
              </c:numCache>
            </c:numRef>
          </c:yVal>
          <c:smooth val="1"/>
          <c:extLst>
            <c:ext xmlns:c16="http://schemas.microsoft.com/office/drawing/2014/chart" uri="{C3380CC4-5D6E-409C-BE32-E72D297353CC}">
              <c16:uniqueId val="{00000001-0463-4362-AB6A-0DD8C25EAEEE}"/>
            </c:ext>
          </c:extLst>
        </c:ser>
        <c:dLbls>
          <c:showLegendKey val="0"/>
          <c:showVal val="0"/>
          <c:showCatName val="0"/>
          <c:showSerName val="0"/>
          <c:showPercent val="0"/>
          <c:showBubbleSize val="0"/>
        </c:dLbls>
        <c:axId val="2111600744"/>
        <c:axId val="2111625384"/>
      </c:scatterChart>
      <c:valAx>
        <c:axId val="2111600744"/>
        <c:scaling>
          <c:orientation val="minMax"/>
          <c:max val="90"/>
          <c:min val="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sz="1400" b="1" i="0" u="none" strike="noStrike" baseline="0">
                    <a:effectLst/>
                  </a:rPr>
                  <a:t>Tangential direction - </a:t>
                </a:r>
                <a:r>
                  <a:rPr lang="el-GR" sz="1400"/>
                  <a:t>θ</a:t>
                </a:r>
                <a:r>
                  <a:rPr lang="it-IT" sz="1400"/>
                  <a:t> [°]</a:t>
                </a:r>
              </a:p>
            </c:rich>
          </c:tx>
          <c:layout>
            <c:manualLayout>
              <c:xMode val="edge"/>
              <c:yMode val="edge"/>
              <c:x val="0.3227619244299238"/>
              <c:y val="0.85692407715090657"/>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1625384"/>
        <c:crosses val="autoZero"/>
        <c:crossBetween val="midCat"/>
        <c:majorUnit val="10"/>
      </c:valAx>
      <c:valAx>
        <c:axId val="2111625384"/>
        <c:scaling>
          <c:orientation val="minMax"/>
          <c:max val="450000"/>
          <c:min val="32500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it-IT" sz="1400"/>
                  <a:t>Pressure [Pa]</a:t>
                </a:r>
              </a:p>
            </c:rich>
          </c:tx>
          <c:layout>
            <c:manualLayout>
              <c:xMode val="edge"/>
              <c:yMode val="edge"/>
              <c:x val="4.2755050445039626E-2"/>
              <c:y val="0.27502740740740744"/>
            </c:manualLayout>
          </c:layout>
          <c:overlay val="0"/>
          <c:spPr>
            <a:noFill/>
            <a:ln>
              <a:noFill/>
            </a:ln>
            <a:effectLst/>
          </c:spPr>
        </c:title>
        <c:numFmt formatCode="0.00E+00" sourceLinked="0"/>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1600744"/>
        <c:crosses val="autoZero"/>
        <c:crossBetween val="midCat"/>
        <c:majorUnit val="25000"/>
      </c:valAx>
      <c:spPr>
        <a:pattFill prst="ltDnDiag">
          <a:fgClr>
            <a:schemeClr val="dk1">
              <a:lumMod val="15000"/>
              <a:lumOff val="85000"/>
            </a:schemeClr>
          </a:fgClr>
          <a:bgClr>
            <a:schemeClr val="lt1"/>
          </a:bgClr>
        </a:pattFill>
        <a:ln>
          <a:noFill/>
        </a:ln>
        <a:effectLst/>
      </c:spPr>
    </c:plotArea>
    <c:legend>
      <c:legendPos val="b"/>
      <c:layout>
        <c:manualLayout>
          <c:xMode val="edge"/>
          <c:yMode val="edge"/>
          <c:x val="0.66983074661061104"/>
          <c:y val="9.3397258384004103E-2"/>
          <c:w val="0.23420051646200599"/>
          <c:h val="0.16817971283001401"/>
        </c:manualLayout>
      </c:layout>
      <c:overlay val="0"/>
      <c:spPr>
        <a:solidFill>
          <a:schemeClr val="bg1"/>
        </a:solidFill>
        <a:ln>
          <a:noFill/>
        </a:ln>
        <a:effectLst/>
      </c:spPr>
      <c:txPr>
        <a:bodyPr rot="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it-IT"/>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89700413204907"/>
          <c:y val="7.7628793225123505E-2"/>
          <c:w val="0.7146118503848754"/>
          <c:h val="0.65309320456326159"/>
        </c:manualLayout>
      </c:layout>
      <c:scatterChart>
        <c:scatterStyle val="smoothMarker"/>
        <c:varyColors val="0"/>
        <c:ser>
          <c:idx val="0"/>
          <c:order val="0"/>
          <c:tx>
            <c:strRef>
              <c:f>'Direzione tangenziale'!$C$1</c:f>
              <c:strCache>
                <c:ptCount val="1"/>
                <c:pt idx="0">
                  <c:v>Static temperature</c:v>
                </c:pt>
              </c:strCache>
            </c:strRef>
          </c:tx>
          <c:spPr>
            <a:ln w="22225" cap="rnd">
              <a:solidFill>
                <a:schemeClr val="accent1"/>
              </a:solidFill>
              <a:round/>
            </a:ln>
            <a:effectLst/>
          </c:spPr>
          <c:marker>
            <c:symbol val="circle"/>
            <c:size val="5"/>
            <c:spPr>
              <a:solidFill>
                <a:schemeClr val="lt1"/>
              </a:solidFill>
              <a:ln w="15875">
                <a:solidFill>
                  <a:schemeClr val="accent1"/>
                </a:solidFill>
                <a:round/>
              </a:ln>
              <a:effectLst/>
            </c:spPr>
          </c:marker>
          <c:xVal>
            <c:numRef>
              <c:f>'Direzione tangenziale'!$B$2:$B$11</c:f>
              <c:numCache>
                <c:formatCode>General</c:formatCode>
                <c:ptCount val="10"/>
                <c:pt idx="0">
                  <c:v>0</c:v>
                </c:pt>
                <c:pt idx="1">
                  <c:v>10</c:v>
                </c:pt>
                <c:pt idx="2">
                  <c:v>17</c:v>
                </c:pt>
                <c:pt idx="3">
                  <c:v>25</c:v>
                </c:pt>
                <c:pt idx="4">
                  <c:v>30</c:v>
                </c:pt>
                <c:pt idx="5">
                  <c:v>40</c:v>
                </c:pt>
                <c:pt idx="6">
                  <c:v>50</c:v>
                </c:pt>
                <c:pt idx="7">
                  <c:v>70</c:v>
                </c:pt>
                <c:pt idx="8">
                  <c:v>85</c:v>
                </c:pt>
                <c:pt idx="9">
                  <c:v>90</c:v>
                </c:pt>
              </c:numCache>
            </c:numRef>
          </c:xVal>
          <c:yVal>
            <c:numRef>
              <c:f>'Direzione tangenziale'!$C$2:$C$11</c:f>
              <c:numCache>
                <c:formatCode>General</c:formatCode>
                <c:ptCount val="10"/>
                <c:pt idx="0">
                  <c:v>340.4233999999982</c:v>
                </c:pt>
                <c:pt idx="1">
                  <c:v>339.90210999999857</c:v>
                </c:pt>
                <c:pt idx="2">
                  <c:v>336.67660999999993</c:v>
                </c:pt>
                <c:pt idx="3">
                  <c:v>337.84789999999998</c:v>
                </c:pt>
                <c:pt idx="4">
                  <c:v>338.17901000000001</c:v>
                </c:pt>
                <c:pt idx="5">
                  <c:v>338.78511999999802</c:v>
                </c:pt>
                <c:pt idx="6">
                  <c:v>339.27584999999999</c:v>
                </c:pt>
                <c:pt idx="7">
                  <c:v>339.96516999999858</c:v>
                </c:pt>
                <c:pt idx="8">
                  <c:v>340.31873999999863</c:v>
                </c:pt>
                <c:pt idx="9">
                  <c:v>340.4233999999982</c:v>
                </c:pt>
              </c:numCache>
            </c:numRef>
          </c:yVal>
          <c:smooth val="0"/>
          <c:extLst>
            <c:ext xmlns:c16="http://schemas.microsoft.com/office/drawing/2014/chart" uri="{C3380CC4-5D6E-409C-BE32-E72D297353CC}">
              <c16:uniqueId val="{00000000-5A66-47DD-B1D2-99415EC7958C}"/>
            </c:ext>
          </c:extLst>
        </c:ser>
        <c:dLbls>
          <c:showLegendKey val="0"/>
          <c:showVal val="0"/>
          <c:showCatName val="0"/>
          <c:showSerName val="0"/>
          <c:showPercent val="0"/>
          <c:showBubbleSize val="0"/>
        </c:dLbls>
        <c:axId val="2111675864"/>
        <c:axId val="2110441960"/>
      </c:scatterChart>
      <c:valAx>
        <c:axId val="2111675864"/>
        <c:scaling>
          <c:orientation val="minMax"/>
          <c:max val="90"/>
          <c:min val="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marL="0" marR="0" indent="0" algn="ctr" defTabSz="914400" rtl="0" eaLnBrk="1" fontAlgn="auto" latinLnBrk="0" hangingPunct="1">
                  <a:lnSpc>
                    <a:spcPct val="100000"/>
                  </a:lnSpc>
                  <a:spcBef>
                    <a:spcPts val="0"/>
                  </a:spcBef>
                  <a:spcAft>
                    <a:spcPts val="0"/>
                  </a:spcAft>
                  <a:buClrTx/>
                  <a:buSzTx/>
                  <a:buFontTx/>
                  <a:buNone/>
                  <a:tabLst/>
                  <a:defRPr sz="1400" b="1" i="0" u="none" strike="noStrike" kern="1200" baseline="0">
                    <a:solidFill>
                      <a:sysClr val="windowText" lastClr="000000">
                        <a:lumMod val="65000"/>
                        <a:lumOff val="35000"/>
                      </a:sysClr>
                    </a:solidFill>
                    <a:latin typeface="Times New Roman" panose="02020603050405020304" pitchFamily="18" charset="0"/>
                    <a:ea typeface="+mn-ea"/>
                    <a:cs typeface="Times New Roman" panose="02020603050405020304" pitchFamily="18" charset="0"/>
                  </a:defRPr>
                </a:pPr>
                <a:r>
                  <a:rPr lang="en-US" sz="1400" b="1" i="0" u="none" strike="noStrike" baseline="0">
                    <a:effectLst/>
                  </a:rPr>
                  <a:t>Tangential direction - </a:t>
                </a:r>
                <a:r>
                  <a:rPr lang="el-GR" sz="1400" b="1" i="0" u="none" strike="noStrike" baseline="0">
                    <a:effectLst/>
                  </a:rPr>
                  <a:t>θ</a:t>
                </a:r>
                <a:r>
                  <a:rPr lang="it-IT" sz="1400" b="1" i="0" u="none" strike="noStrike" baseline="0">
                    <a:effectLst/>
                  </a:rPr>
                  <a:t> [°]</a:t>
                </a:r>
                <a:endParaRPr lang="el-GR" sz="1400"/>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0441960"/>
        <c:crosses val="autoZero"/>
        <c:crossBetween val="midCat"/>
        <c:majorUnit val="10"/>
      </c:valAx>
      <c:valAx>
        <c:axId val="2110441960"/>
        <c:scaling>
          <c:orientation val="minMax"/>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it-IT" sz="1400"/>
                  <a:t>Temperature [K]</a:t>
                </a:r>
              </a:p>
            </c:rich>
          </c:tx>
          <c:layout>
            <c:manualLayout>
              <c:xMode val="edge"/>
              <c:yMode val="edge"/>
              <c:x val="4.9435409431983608E-2"/>
              <c:y val="0.15611370370370367"/>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1675864"/>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it-IT"/>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589700413204907"/>
          <c:y val="7.7628793225123505E-2"/>
          <c:w val="0.7146118503848754"/>
          <c:h val="0.65309320456326159"/>
        </c:manualLayout>
      </c:layout>
      <c:scatterChart>
        <c:scatterStyle val="smoothMarker"/>
        <c:varyColors val="0"/>
        <c:ser>
          <c:idx val="0"/>
          <c:order val="0"/>
          <c:tx>
            <c:strRef>
              <c:f>'Direzione tangenziale'!$C$34</c:f>
              <c:strCache>
                <c:ptCount val="1"/>
                <c:pt idx="0">
                  <c:v>Tangential velocity</c:v>
                </c:pt>
              </c:strCache>
            </c:strRef>
          </c:tx>
          <c:spPr>
            <a:ln w="22225" cap="rnd">
              <a:solidFill>
                <a:schemeClr val="accent1"/>
              </a:solidFill>
              <a:round/>
            </a:ln>
            <a:effectLst/>
          </c:spPr>
          <c:marker>
            <c:symbol val="circle"/>
            <c:size val="5"/>
            <c:spPr>
              <a:solidFill>
                <a:schemeClr val="lt1"/>
              </a:solidFill>
              <a:ln w="15875">
                <a:solidFill>
                  <a:schemeClr val="accent1"/>
                </a:solidFill>
                <a:round/>
              </a:ln>
              <a:effectLst/>
            </c:spPr>
          </c:marker>
          <c:xVal>
            <c:numRef>
              <c:f>'Direzione tangenziale'!$B$35:$B$44</c:f>
              <c:numCache>
                <c:formatCode>General</c:formatCode>
                <c:ptCount val="10"/>
                <c:pt idx="0">
                  <c:v>0</c:v>
                </c:pt>
                <c:pt idx="1">
                  <c:v>10</c:v>
                </c:pt>
                <c:pt idx="2">
                  <c:v>17</c:v>
                </c:pt>
                <c:pt idx="3">
                  <c:v>25</c:v>
                </c:pt>
                <c:pt idx="4">
                  <c:v>30</c:v>
                </c:pt>
                <c:pt idx="5">
                  <c:v>40</c:v>
                </c:pt>
                <c:pt idx="6">
                  <c:v>50</c:v>
                </c:pt>
                <c:pt idx="7">
                  <c:v>70</c:v>
                </c:pt>
                <c:pt idx="8">
                  <c:v>85</c:v>
                </c:pt>
                <c:pt idx="9">
                  <c:v>90</c:v>
                </c:pt>
              </c:numCache>
            </c:numRef>
          </c:xVal>
          <c:yVal>
            <c:numRef>
              <c:f>'Direzione tangenziale'!$C$35:$C$44</c:f>
              <c:numCache>
                <c:formatCode>General</c:formatCode>
                <c:ptCount val="10"/>
                <c:pt idx="0">
                  <c:v>41.598060000000011</c:v>
                </c:pt>
                <c:pt idx="1">
                  <c:v>47.941378</c:v>
                </c:pt>
                <c:pt idx="2">
                  <c:v>96.479281999999998</c:v>
                </c:pt>
                <c:pt idx="3">
                  <c:v>85.3495130000003</c:v>
                </c:pt>
                <c:pt idx="4">
                  <c:v>80.902005000000003</c:v>
                </c:pt>
                <c:pt idx="5">
                  <c:v>72.365063000000006</c:v>
                </c:pt>
                <c:pt idx="6">
                  <c:v>64.683106999999978</c:v>
                </c:pt>
                <c:pt idx="7">
                  <c:v>51.858967999999997</c:v>
                </c:pt>
                <c:pt idx="8">
                  <c:v>44.050469</c:v>
                </c:pt>
                <c:pt idx="9">
                  <c:v>41.598060000000011</c:v>
                </c:pt>
              </c:numCache>
            </c:numRef>
          </c:yVal>
          <c:smooth val="0"/>
          <c:extLst>
            <c:ext xmlns:c16="http://schemas.microsoft.com/office/drawing/2014/chart" uri="{C3380CC4-5D6E-409C-BE32-E72D297353CC}">
              <c16:uniqueId val="{00000000-6D37-4BCE-A259-51D15ED2AD0D}"/>
            </c:ext>
          </c:extLst>
        </c:ser>
        <c:dLbls>
          <c:showLegendKey val="0"/>
          <c:showVal val="0"/>
          <c:showCatName val="0"/>
          <c:showSerName val="0"/>
          <c:showPercent val="0"/>
          <c:showBubbleSize val="0"/>
        </c:dLbls>
        <c:axId val="2110525544"/>
        <c:axId val="2110534392"/>
      </c:scatterChart>
      <c:valAx>
        <c:axId val="2110525544"/>
        <c:scaling>
          <c:orientation val="minMax"/>
          <c:max val="90"/>
          <c:min val="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sz="1400" b="1" i="0" u="none" strike="noStrike" baseline="0">
                    <a:effectLst/>
                  </a:rPr>
                  <a:t>Tangential direction - </a:t>
                </a:r>
                <a:r>
                  <a:rPr lang="el-GR" sz="1400" b="1" i="0" u="none" strike="noStrike" baseline="0">
                    <a:effectLst/>
                  </a:rPr>
                  <a:t>θ</a:t>
                </a:r>
                <a:r>
                  <a:rPr lang="it-IT" sz="1400" b="1" i="0" u="none" strike="noStrike" baseline="0">
                    <a:effectLst/>
                  </a:rPr>
                  <a:t> [°]</a:t>
                </a:r>
                <a:endParaRPr lang="it-IT" sz="1400"/>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0534392"/>
        <c:crosses val="autoZero"/>
        <c:crossBetween val="midCat"/>
        <c:majorUnit val="10"/>
      </c:valAx>
      <c:valAx>
        <c:axId val="2110534392"/>
        <c:scaling>
          <c:orientation val="minMax"/>
          <c:min val="4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it-IT" sz="1400"/>
                  <a:t>Tangential velocity [m/s]</a:t>
                </a:r>
              </a:p>
            </c:rich>
          </c:tx>
          <c:layout>
            <c:manualLayout>
              <c:xMode val="edge"/>
              <c:yMode val="edge"/>
              <c:x val="5.3170641149289037E-2"/>
              <c:y val="8.7036296296296292E-2"/>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0525544"/>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it-IT"/>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it-IT"/>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7554730675477939"/>
          <c:y val="7.7628793225123505E-2"/>
          <c:w val="0.75496154776214508"/>
          <c:h val="0.66720753060419313"/>
        </c:manualLayout>
      </c:layout>
      <c:scatterChart>
        <c:scatterStyle val="smoothMarker"/>
        <c:varyColors val="0"/>
        <c:ser>
          <c:idx val="0"/>
          <c:order val="0"/>
          <c:tx>
            <c:strRef>
              <c:f>'Direzione tangenziale'!$C$45</c:f>
              <c:strCache>
                <c:ptCount val="1"/>
                <c:pt idx="0">
                  <c:v>Radial velocity</c:v>
                </c:pt>
              </c:strCache>
            </c:strRef>
          </c:tx>
          <c:spPr>
            <a:ln w="22225" cap="rnd">
              <a:solidFill>
                <a:schemeClr val="accent1"/>
              </a:solidFill>
              <a:round/>
            </a:ln>
            <a:effectLst/>
          </c:spPr>
          <c:marker>
            <c:symbol val="circle"/>
            <c:size val="5"/>
            <c:spPr>
              <a:solidFill>
                <a:schemeClr val="lt1"/>
              </a:solidFill>
              <a:ln w="15875">
                <a:solidFill>
                  <a:schemeClr val="accent1"/>
                </a:solidFill>
                <a:round/>
              </a:ln>
              <a:effectLst/>
            </c:spPr>
          </c:marker>
          <c:xVal>
            <c:numRef>
              <c:f>'Direzione tangenziale'!$B$46:$B$55</c:f>
              <c:numCache>
                <c:formatCode>General</c:formatCode>
                <c:ptCount val="10"/>
                <c:pt idx="0">
                  <c:v>0</c:v>
                </c:pt>
                <c:pt idx="1">
                  <c:v>10</c:v>
                </c:pt>
                <c:pt idx="2">
                  <c:v>17</c:v>
                </c:pt>
                <c:pt idx="3">
                  <c:v>25</c:v>
                </c:pt>
                <c:pt idx="4">
                  <c:v>30</c:v>
                </c:pt>
                <c:pt idx="5">
                  <c:v>40</c:v>
                </c:pt>
                <c:pt idx="6">
                  <c:v>50</c:v>
                </c:pt>
                <c:pt idx="7">
                  <c:v>70</c:v>
                </c:pt>
                <c:pt idx="8">
                  <c:v>85</c:v>
                </c:pt>
                <c:pt idx="9">
                  <c:v>90</c:v>
                </c:pt>
              </c:numCache>
            </c:numRef>
          </c:xVal>
          <c:yVal>
            <c:numRef>
              <c:f>'Direzione tangenziale'!$C$46:$C$55</c:f>
              <c:numCache>
                <c:formatCode>General</c:formatCode>
                <c:ptCount val="10"/>
                <c:pt idx="0">
                  <c:v>6.6240166999999794E-2</c:v>
                </c:pt>
                <c:pt idx="1">
                  <c:v>4.3255215999999752</c:v>
                </c:pt>
                <c:pt idx="2">
                  <c:v>0.54918199000000001</c:v>
                </c:pt>
                <c:pt idx="3">
                  <c:v>0.10254832</c:v>
                </c:pt>
                <c:pt idx="4">
                  <c:v>0.12308218999999999</c:v>
                </c:pt>
                <c:pt idx="5">
                  <c:v>0.11515578999999999</c:v>
                </c:pt>
                <c:pt idx="6">
                  <c:v>0.10279487</c:v>
                </c:pt>
                <c:pt idx="7">
                  <c:v>7.8281751999999996E-2</c:v>
                </c:pt>
                <c:pt idx="8">
                  <c:v>6.6470251999999994E-2</c:v>
                </c:pt>
                <c:pt idx="9">
                  <c:v>6.6240166999999794E-2</c:v>
                </c:pt>
              </c:numCache>
            </c:numRef>
          </c:yVal>
          <c:smooth val="0"/>
          <c:extLst>
            <c:ext xmlns:c16="http://schemas.microsoft.com/office/drawing/2014/chart" uri="{C3380CC4-5D6E-409C-BE32-E72D297353CC}">
              <c16:uniqueId val="{00000000-B408-478A-BABB-4AD4BAF1CAC6}"/>
            </c:ext>
          </c:extLst>
        </c:ser>
        <c:dLbls>
          <c:showLegendKey val="0"/>
          <c:showVal val="0"/>
          <c:showCatName val="0"/>
          <c:showSerName val="0"/>
          <c:showPercent val="0"/>
          <c:showBubbleSize val="0"/>
        </c:dLbls>
        <c:axId val="2110567448"/>
        <c:axId val="2110576280"/>
      </c:scatterChart>
      <c:valAx>
        <c:axId val="2110567448"/>
        <c:scaling>
          <c:orientation val="minMax"/>
          <c:max val="90"/>
          <c:min val="0"/>
        </c:scaling>
        <c:delete val="0"/>
        <c:axPos val="b"/>
        <c:majorGridlines>
          <c:spPr>
            <a:ln w="9525" cap="flat" cmpd="sng" algn="ctr">
              <a:solidFill>
                <a:schemeClr val="dk1">
                  <a:lumMod val="15000"/>
                  <a:lumOff val="85000"/>
                </a:schemeClr>
              </a:solidFill>
              <a:round/>
            </a:ln>
            <a:effectLst/>
          </c:spPr>
        </c:majorGridlines>
        <c:title>
          <c:tx>
            <c:rich>
              <a:bodyPr rot="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US" sz="1400" b="1" i="0" u="none" strike="noStrike" baseline="0">
                    <a:effectLst/>
                  </a:rPr>
                  <a:t>Tangential direction - </a:t>
                </a:r>
                <a:r>
                  <a:rPr lang="el-GR" sz="1400" b="1" i="0" u="none" strike="noStrike" baseline="0">
                    <a:effectLst/>
                  </a:rPr>
                  <a:t>θ</a:t>
                </a:r>
                <a:r>
                  <a:rPr lang="it-IT" sz="1400" b="1" i="0" u="none" strike="noStrike" baseline="0">
                    <a:effectLst/>
                  </a:rPr>
                  <a:t> [°]</a:t>
                </a:r>
                <a:endParaRPr lang="it-IT" sz="1400"/>
              </a:p>
            </c:rich>
          </c:tx>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0576280"/>
        <c:crosses val="autoZero"/>
        <c:crossBetween val="midCat"/>
        <c:majorUnit val="10"/>
      </c:valAx>
      <c:valAx>
        <c:axId val="2110576280"/>
        <c:scaling>
          <c:orientation val="minMax"/>
          <c:max val="5"/>
          <c:min val="0"/>
        </c:scaling>
        <c:delete val="0"/>
        <c:axPos val="l"/>
        <c:majorGridlines>
          <c:spPr>
            <a:ln w="9525" cap="flat" cmpd="sng" algn="ctr">
              <a:solidFill>
                <a:schemeClr val="dk1">
                  <a:lumMod val="15000"/>
                  <a:lumOff val="85000"/>
                </a:schemeClr>
              </a:solidFill>
              <a:round/>
            </a:ln>
            <a:effectLst/>
          </c:spPr>
        </c:majorGridlines>
        <c:title>
          <c:tx>
            <c:rich>
              <a:bodyPr rot="-5400000" spcFirstLastPara="1" vertOverflow="ellipsis" vert="horz" wrap="square" anchor="ctr" anchorCtr="1"/>
              <a:lstStyle/>
              <a:p>
                <a:pPr>
                  <a:defRPr sz="14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r>
                  <a:rPr lang="en-GB" sz="1400" noProof="0" dirty="0" smtClean="0"/>
                  <a:t>Radial velocity [m/s]</a:t>
                </a:r>
                <a:endParaRPr lang="en-GB" sz="1400" noProof="0" dirty="0"/>
              </a:p>
            </c:rich>
          </c:tx>
          <c:layout>
            <c:manualLayout>
              <c:xMode val="edge"/>
              <c:yMode val="edge"/>
              <c:x val="3.8967584306238652E-2"/>
              <c:y val="0.10816111111111111"/>
            </c:manualLayout>
          </c:layout>
          <c:overlay val="0"/>
          <c:spPr>
            <a:noFill/>
            <a:ln>
              <a:noFill/>
            </a:ln>
            <a:effectLst/>
          </c:spPr>
        </c:title>
        <c:numFmt formatCode="General" sourceLinked="1"/>
        <c:majorTickMark val="none"/>
        <c:minorTickMark val="none"/>
        <c:tickLblPos val="nextTo"/>
        <c:spPr>
          <a:noFill/>
          <a:ln w="9525" cap="flat" cmpd="sng" algn="ctr">
            <a:solidFill>
              <a:schemeClr val="dk1">
                <a:lumMod val="15000"/>
                <a:lumOff val="85000"/>
                <a:alpha val="54000"/>
              </a:schemeClr>
            </a:solidFill>
            <a:round/>
          </a:ln>
          <a:effectLst/>
        </c:spPr>
        <c:txPr>
          <a:bodyPr rot="-60000000" spcFirstLastPara="1" vertOverflow="ellipsis" vert="horz" wrap="square" anchor="ctr" anchorCtr="1"/>
          <a:lstStyle/>
          <a:p>
            <a:pPr>
              <a:defRPr sz="1100" b="1" i="0" u="none" strike="noStrike" kern="1200" baseline="0">
                <a:solidFill>
                  <a:schemeClr val="dk1">
                    <a:lumMod val="65000"/>
                    <a:lumOff val="35000"/>
                  </a:schemeClr>
                </a:solidFill>
                <a:latin typeface="Times New Roman" panose="02020603050405020304" pitchFamily="18" charset="0"/>
                <a:ea typeface="+mn-ea"/>
                <a:cs typeface="Times New Roman" panose="02020603050405020304" pitchFamily="18" charset="0"/>
              </a:defRPr>
            </a:pPr>
            <a:endParaRPr lang="it-IT"/>
          </a:p>
        </c:txPr>
        <c:crossAx val="2110567448"/>
        <c:crosses val="autoZero"/>
        <c:crossBetween val="midCat"/>
      </c:valAx>
      <c:spPr>
        <a:pattFill prst="ltDnDiag">
          <a:fgClr>
            <a:schemeClr val="dk1">
              <a:lumMod val="15000"/>
              <a:lumOff val="85000"/>
            </a:schemeClr>
          </a:fgClr>
          <a:bgClr>
            <a:schemeClr val="lt1"/>
          </a:bgClr>
        </a:patt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lt1"/>
    </a:solidFill>
    <a:ln w="9525" cap="flat" cmpd="sng" algn="ctr">
      <a:noFill/>
      <a:round/>
    </a:ln>
    <a:effectLst/>
  </c:spPr>
  <c:txPr>
    <a:bodyPr/>
    <a:lstStyle/>
    <a:p>
      <a:pPr>
        <a:defRPr b="1">
          <a:latin typeface="Times New Roman" panose="02020603050405020304" pitchFamily="18" charset="0"/>
          <a:cs typeface="Times New Roman" panose="02020603050405020304" pitchFamily="18" charset="0"/>
        </a:defRPr>
      </a:pPr>
      <a:endParaRPr lang="it-IT"/>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Segnaposto data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D169159-4415-4104-A338-ADB1F10021B6}" type="datetimeFigureOut">
              <a:rPr lang="en-US" smtClean="0"/>
              <a:pPr/>
              <a:t>9/6/2019</a:t>
            </a:fld>
            <a:endParaRPr lang="en-US"/>
          </a:p>
        </p:txBody>
      </p:sp>
      <p:sp>
        <p:nvSpPr>
          <p:cNvPr id="4" name="Segnaposto immagine diapositiva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Segnaposto note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endParaRPr lang="en-US"/>
          </a:p>
        </p:txBody>
      </p:sp>
      <p:sp>
        <p:nvSpPr>
          <p:cNvPr id="6" name="Segnaposto piè di pagina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egnaposto numero diapositiva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5940A40-B69D-48EA-8835-9FA8B907E2CA}" type="slidenum">
              <a:rPr lang="en-US" smtClean="0"/>
              <a:pPr/>
              <a:t>‹N›</a:t>
            </a:fld>
            <a:endParaRPr lang="en-US"/>
          </a:p>
        </p:txBody>
      </p:sp>
    </p:spTree>
    <p:extLst>
      <p:ext uri="{BB962C8B-B14F-4D97-AF65-F5344CB8AC3E}">
        <p14:creationId xmlns:p14="http://schemas.microsoft.com/office/powerpoint/2010/main" val="265084164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1</a:t>
            </a:fld>
            <a:endParaRPr lang="en-US"/>
          </a:p>
        </p:txBody>
      </p:sp>
    </p:spTree>
    <p:extLst>
      <p:ext uri="{BB962C8B-B14F-4D97-AF65-F5344CB8AC3E}">
        <p14:creationId xmlns:p14="http://schemas.microsoft.com/office/powerpoint/2010/main" val="141473477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10</a:t>
            </a:fld>
            <a:endParaRPr lang="en-US"/>
          </a:p>
        </p:txBody>
      </p:sp>
    </p:spTree>
    <p:extLst>
      <p:ext uri="{BB962C8B-B14F-4D97-AF65-F5344CB8AC3E}">
        <p14:creationId xmlns:p14="http://schemas.microsoft.com/office/powerpoint/2010/main" val="388416615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11</a:t>
            </a:fld>
            <a:endParaRPr lang="en-US"/>
          </a:p>
        </p:txBody>
      </p:sp>
    </p:spTree>
    <p:extLst>
      <p:ext uri="{BB962C8B-B14F-4D97-AF65-F5344CB8AC3E}">
        <p14:creationId xmlns:p14="http://schemas.microsoft.com/office/powerpoint/2010/main" val="296325266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12</a:t>
            </a:fld>
            <a:endParaRPr lang="en-US"/>
          </a:p>
        </p:txBody>
      </p:sp>
    </p:spTree>
    <p:extLst>
      <p:ext uri="{BB962C8B-B14F-4D97-AF65-F5344CB8AC3E}">
        <p14:creationId xmlns:p14="http://schemas.microsoft.com/office/powerpoint/2010/main" val="346236872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a:xfrm>
            <a:off x="381000" y="685800"/>
            <a:ext cx="6096000" cy="3429000"/>
          </a:xfrm>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13</a:t>
            </a:fld>
            <a:endParaRPr lang="en-US"/>
          </a:p>
        </p:txBody>
      </p:sp>
    </p:spTree>
    <p:extLst>
      <p:ext uri="{BB962C8B-B14F-4D97-AF65-F5344CB8AC3E}">
        <p14:creationId xmlns:p14="http://schemas.microsoft.com/office/powerpoint/2010/main" val="144316310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2</a:t>
            </a:fld>
            <a:endParaRPr lang="en-US"/>
          </a:p>
        </p:txBody>
      </p:sp>
    </p:spTree>
    <p:extLst>
      <p:ext uri="{BB962C8B-B14F-4D97-AF65-F5344CB8AC3E}">
        <p14:creationId xmlns:p14="http://schemas.microsoft.com/office/powerpoint/2010/main" val="28056912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3</a:t>
            </a:fld>
            <a:endParaRPr lang="en-US"/>
          </a:p>
        </p:txBody>
      </p:sp>
    </p:spTree>
    <p:extLst>
      <p:ext uri="{BB962C8B-B14F-4D97-AF65-F5344CB8AC3E}">
        <p14:creationId xmlns:p14="http://schemas.microsoft.com/office/powerpoint/2010/main" val="182014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4</a:t>
            </a:fld>
            <a:endParaRPr lang="en-US"/>
          </a:p>
        </p:txBody>
      </p:sp>
    </p:spTree>
    <p:extLst>
      <p:ext uri="{BB962C8B-B14F-4D97-AF65-F5344CB8AC3E}">
        <p14:creationId xmlns:p14="http://schemas.microsoft.com/office/powerpoint/2010/main" val="18497045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5</a:t>
            </a:fld>
            <a:endParaRPr lang="en-US"/>
          </a:p>
        </p:txBody>
      </p:sp>
    </p:spTree>
    <p:extLst>
      <p:ext uri="{BB962C8B-B14F-4D97-AF65-F5344CB8AC3E}">
        <p14:creationId xmlns:p14="http://schemas.microsoft.com/office/powerpoint/2010/main" val="15240545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6</a:t>
            </a:fld>
            <a:endParaRPr lang="en-US"/>
          </a:p>
        </p:txBody>
      </p:sp>
    </p:spTree>
    <p:extLst>
      <p:ext uri="{BB962C8B-B14F-4D97-AF65-F5344CB8AC3E}">
        <p14:creationId xmlns:p14="http://schemas.microsoft.com/office/powerpoint/2010/main" val="2897533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7</a:t>
            </a:fld>
            <a:endParaRPr lang="en-US"/>
          </a:p>
        </p:txBody>
      </p:sp>
    </p:spTree>
    <p:extLst>
      <p:ext uri="{BB962C8B-B14F-4D97-AF65-F5344CB8AC3E}">
        <p14:creationId xmlns:p14="http://schemas.microsoft.com/office/powerpoint/2010/main" val="26855303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8</a:t>
            </a:fld>
            <a:endParaRPr lang="en-US"/>
          </a:p>
        </p:txBody>
      </p:sp>
    </p:spTree>
    <p:extLst>
      <p:ext uri="{BB962C8B-B14F-4D97-AF65-F5344CB8AC3E}">
        <p14:creationId xmlns:p14="http://schemas.microsoft.com/office/powerpoint/2010/main" val="3603534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F5940A40-B69D-48EA-8835-9FA8B907E2CA}" type="slidenum">
              <a:rPr lang="en-US" smtClean="0"/>
              <a:pPr/>
              <a:t>9</a:t>
            </a:fld>
            <a:endParaRPr lang="en-US"/>
          </a:p>
        </p:txBody>
      </p:sp>
    </p:spTree>
    <p:extLst>
      <p:ext uri="{BB962C8B-B14F-4D97-AF65-F5344CB8AC3E}">
        <p14:creationId xmlns:p14="http://schemas.microsoft.com/office/powerpoint/2010/main" val="37432250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914400" y="2130432"/>
            <a:ext cx="10363200" cy="1470025"/>
          </a:xfrm>
        </p:spPr>
        <p:txBody>
          <a:bodyPr/>
          <a:lstStyle/>
          <a:p>
            <a:r>
              <a:rPr lang="it-IT" smtClean="0"/>
              <a:t>Fare clic per modificare stile</a:t>
            </a:r>
            <a:endParaRPr lang="it-IT"/>
          </a:p>
        </p:txBody>
      </p:sp>
      <p:pic>
        <p:nvPicPr>
          <p:cNvPr id="7" name="Immagine 6"/>
          <p:cNvPicPr>
            <a:picLocks noChangeAspect="1"/>
          </p:cNvPicPr>
          <p:nvPr userDrawn="1"/>
        </p:nvPicPr>
        <p:blipFill rotWithShape="1">
          <a:blip r:embed="rId2"/>
          <a:srcRect t="12512" r="52362"/>
          <a:stretch/>
        </p:blipFill>
        <p:spPr>
          <a:xfrm>
            <a:off x="-10581" y="836046"/>
            <a:ext cx="4810437" cy="5689298"/>
          </a:xfrm>
          <a:prstGeom prst="rect">
            <a:avLst/>
          </a:prstGeom>
        </p:spPr>
      </p:pic>
      <p:sp>
        <p:nvSpPr>
          <p:cNvPr id="3" name="Sottotitolo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11" name="Segnaposto data 3"/>
          <p:cNvSpPr>
            <a:spLocks noGrp="1"/>
          </p:cNvSpPr>
          <p:nvPr>
            <p:ph type="dt" sz="half" idx="10"/>
          </p:nvPr>
        </p:nvSpPr>
        <p:spPr>
          <a:xfrm>
            <a:off x="609600" y="6356357"/>
            <a:ext cx="2844800" cy="365125"/>
          </a:xfrm>
        </p:spPr>
        <p:txBody>
          <a:bodyPr/>
          <a:lstStyle>
            <a:lvl1pPr>
              <a:defRPr>
                <a:solidFill>
                  <a:schemeClr val="tx2"/>
                </a:solidFill>
              </a:defRPr>
            </a:lvl1pPr>
          </a:lstStyle>
          <a:p>
            <a:endParaRPr lang="it-IT"/>
          </a:p>
        </p:txBody>
      </p:sp>
      <p:sp>
        <p:nvSpPr>
          <p:cNvPr id="12" name="Segnaposto piè di pagina 4"/>
          <p:cNvSpPr>
            <a:spLocks noGrp="1"/>
          </p:cNvSpPr>
          <p:nvPr>
            <p:ph type="ftr" sz="quarter" idx="11"/>
          </p:nvPr>
        </p:nvSpPr>
        <p:spPr>
          <a:xfrm>
            <a:off x="4165600" y="6356357"/>
            <a:ext cx="3860800" cy="365125"/>
          </a:xfrm>
        </p:spPr>
        <p:txBody>
          <a:bodyPr/>
          <a:lstStyle>
            <a:lvl1pPr>
              <a:defRPr>
                <a:solidFill>
                  <a:schemeClr val="tx2"/>
                </a:solidFill>
              </a:defRPr>
            </a:lvl1pPr>
          </a:lstStyle>
          <a:p>
            <a:r>
              <a:rPr lang="it-IT" smtClean="0"/>
              <a:t>Titolo della Tesi</a:t>
            </a:r>
            <a:endParaRPr lang="it-IT"/>
          </a:p>
        </p:txBody>
      </p:sp>
      <p:sp>
        <p:nvSpPr>
          <p:cNvPr id="13" name="Segnaposto numero diapositiva 5"/>
          <p:cNvSpPr>
            <a:spLocks noGrp="1"/>
          </p:cNvSpPr>
          <p:nvPr>
            <p:ph type="sldNum" sz="quarter" idx="12"/>
          </p:nvPr>
        </p:nvSpPr>
        <p:spPr>
          <a:xfrm>
            <a:off x="8737600" y="6356357"/>
            <a:ext cx="2844800" cy="365125"/>
          </a:xfrm>
        </p:spPr>
        <p:txBody>
          <a:bodyPr/>
          <a:lstStyle>
            <a:lvl1pPr>
              <a:defRPr>
                <a:solidFill>
                  <a:schemeClr val="tx2"/>
                </a:solidFill>
              </a:defRPr>
            </a:lvl1pPr>
          </a:lstStyle>
          <a:p>
            <a:fld id="{2CB06865-0A5C-4946-9ED1-740E2A2631BD}" type="slidenum">
              <a:rPr lang="it-IT" smtClean="0"/>
              <a:pPr/>
              <a:t>‹N›</a:t>
            </a:fld>
            <a:endParaRPr lang="it-IT" dirty="0"/>
          </a:p>
        </p:txBody>
      </p:sp>
    </p:spTree>
  </p:cSld>
  <p:clrMapOvr>
    <a:masterClrMapping/>
  </p:clrMapOvr>
  <p:transition spd="slow">
    <p:wipe dir="d"/>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Titolo della Tesi</a:t>
            </a:r>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pic>
        <p:nvPicPr>
          <p:cNvPr id="7" name="Immagine 6" descr="salomon.png"/>
          <p:cNvPicPr>
            <a:picLocks noChangeAspect="1"/>
          </p:cNvPicPr>
          <p:nvPr userDrawn="1"/>
        </p:nvPicPr>
        <p:blipFill>
          <a:blip r:embed="rId2"/>
          <a:stretch>
            <a:fillRect/>
          </a:stretch>
        </p:blipFill>
        <p:spPr>
          <a:xfrm>
            <a:off x="0" y="5163432"/>
            <a:ext cx="2885248" cy="1694575"/>
          </a:xfrm>
          <a:prstGeom prst="rect">
            <a:avLst/>
          </a:prstGeom>
        </p:spPr>
      </p:pic>
    </p:spTree>
  </p:cSld>
  <p:clrMapOvr>
    <a:masterClrMapping/>
  </p:clrMapOvr>
  <p:transition spd="slow">
    <p:wipe dir="d"/>
  </p:transition>
  <p:hf hdr="0" dt="0"/>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verticale e testo">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8839200" y="274645"/>
            <a:ext cx="2743200" cy="5851525"/>
          </a:xfrm>
        </p:spPr>
        <p:txBody>
          <a:bodyPr vert="eaVert"/>
          <a:lstStyle/>
          <a:p>
            <a:r>
              <a:rPr lang="it-IT" smtClean="0"/>
              <a:t>Fare clic per modificare stile</a:t>
            </a:r>
            <a:endParaRPr lang="it-IT"/>
          </a:p>
        </p:txBody>
      </p:sp>
      <p:sp>
        <p:nvSpPr>
          <p:cNvPr id="3" name="Segnaposto testo verticale 2"/>
          <p:cNvSpPr>
            <a:spLocks noGrp="1"/>
          </p:cNvSpPr>
          <p:nvPr>
            <p:ph type="body" orient="vert" idx="1"/>
          </p:nvPr>
        </p:nvSpPr>
        <p:spPr>
          <a:xfrm>
            <a:off x="609600" y="274645"/>
            <a:ext cx="8026400" cy="5851525"/>
          </a:xfrm>
        </p:spPr>
        <p:txBody>
          <a:bodyPr vert="eaVert"/>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endParaRPr lang="it-IT"/>
          </a:p>
        </p:txBody>
      </p:sp>
      <p:sp>
        <p:nvSpPr>
          <p:cNvPr id="5" name="Segnaposto piè di pagina 4"/>
          <p:cNvSpPr>
            <a:spLocks noGrp="1"/>
          </p:cNvSpPr>
          <p:nvPr>
            <p:ph type="ftr" sz="quarter" idx="11"/>
          </p:nvPr>
        </p:nvSpPr>
        <p:spPr/>
        <p:txBody>
          <a:bodyPr/>
          <a:lstStyle/>
          <a:p>
            <a:r>
              <a:rPr lang="it-IT" smtClean="0"/>
              <a:t>Titolo della Tesi</a:t>
            </a:r>
            <a:endParaRPr lang="it-IT"/>
          </a:p>
        </p:txBody>
      </p:sp>
      <p:sp>
        <p:nvSpPr>
          <p:cNvPr id="6" name="Segnaposto numero diapositiva 5"/>
          <p:cNvSpPr>
            <a:spLocks noGrp="1"/>
          </p:cNvSpPr>
          <p:nvPr>
            <p:ph type="sldNum" sz="quarter" idx="12"/>
          </p:nvPr>
        </p:nvSpPr>
        <p:spPr/>
        <p:txBody>
          <a:bodyPr/>
          <a:lstStyle/>
          <a:p>
            <a:fld id="{2CB06865-0A5C-4946-9ED1-740E2A2631BD}" type="slidenum">
              <a:rPr lang="it-IT" smtClean="0"/>
              <a:pPr/>
              <a:t>‹N›</a:t>
            </a:fld>
            <a:endParaRPr lang="it-IT"/>
          </a:p>
        </p:txBody>
      </p:sp>
      <p:pic>
        <p:nvPicPr>
          <p:cNvPr id="7" name="Immagine 6" descr="salomon.png"/>
          <p:cNvPicPr>
            <a:picLocks noChangeAspect="1"/>
          </p:cNvPicPr>
          <p:nvPr userDrawn="1"/>
        </p:nvPicPr>
        <p:blipFill>
          <a:blip r:embed="rId2"/>
          <a:stretch>
            <a:fillRect/>
          </a:stretch>
        </p:blipFill>
        <p:spPr>
          <a:xfrm>
            <a:off x="0" y="5163432"/>
            <a:ext cx="2885248" cy="1694575"/>
          </a:xfrm>
          <a:prstGeom prst="rect">
            <a:avLst/>
          </a:prstGeom>
        </p:spPr>
      </p:pic>
    </p:spTree>
  </p:cSld>
  <p:clrMapOvr>
    <a:masterClrMapping/>
  </p:clrMapOvr>
  <p:transition spd="slow">
    <p:wipe dir="d"/>
  </p:transition>
  <p:hf hd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stile</a:t>
            </a:r>
            <a:endParaRPr lang="it-IT"/>
          </a:p>
        </p:txBody>
      </p:sp>
      <p:pic>
        <p:nvPicPr>
          <p:cNvPr id="7" name="Immagine 6" descr="salomon.png"/>
          <p:cNvPicPr>
            <a:picLocks noChangeAspect="1"/>
          </p:cNvPicPr>
          <p:nvPr userDrawn="1"/>
        </p:nvPicPr>
        <p:blipFill>
          <a:blip r:embed="rId2"/>
          <a:stretch>
            <a:fillRect/>
          </a:stretch>
        </p:blipFill>
        <p:spPr>
          <a:xfrm>
            <a:off x="0" y="5163432"/>
            <a:ext cx="2207568" cy="1694575"/>
          </a:xfrm>
          <a:prstGeom prst="rect">
            <a:avLst/>
          </a:prstGeom>
        </p:spPr>
      </p:pic>
      <p:sp>
        <p:nvSpPr>
          <p:cNvPr id="3" name="Segnaposto contenuto 2"/>
          <p:cNvSpPr>
            <a:spLocks noGrp="1"/>
          </p:cNvSpPr>
          <p:nvPr>
            <p:ph idx="1"/>
          </p:nvPr>
        </p:nvSpPr>
        <p:spPr/>
        <p:txBody>
          <a:body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9" name="Segnaposto data 3"/>
          <p:cNvSpPr>
            <a:spLocks noGrp="1"/>
          </p:cNvSpPr>
          <p:nvPr>
            <p:ph type="dt" sz="half" idx="10"/>
          </p:nvPr>
        </p:nvSpPr>
        <p:spPr>
          <a:xfrm>
            <a:off x="609600" y="6356357"/>
            <a:ext cx="2844800" cy="365125"/>
          </a:xfrm>
        </p:spPr>
        <p:txBody>
          <a:bodyPr/>
          <a:lstStyle>
            <a:lvl1pPr>
              <a:defRPr>
                <a:solidFill>
                  <a:schemeClr val="tx2"/>
                </a:solidFill>
              </a:defRPr>
            </a:lvl1pPr>
          </a:lstStyle>
          <a:p>
            <a:endParaRPr lang="it-IT"/>
          </a:p>
        </p:txBody>
      </p:sp>
      <p:sp>
        <p:nvSpPr>
          <p:cNvPr id="10" name="Segnaposto piè di pagina 4"/>
          <p:cNvSpPr>
            <a:spLocks noGrp="1"/>
          </p:cNvSpPr>
          <p:nvPr>
            <p:ph type="ftr" sz="quarter" idx="11"/>
          </p:nvPr>
        </p:nvSpPr>
        <p:spPr>
          <a:xfrm>
            <a:off x="4165600" y="6356357"/>
            <a:ext cx="3860800" cy="365125"/>
          </a:xfrm>
        </p:spPr>
        <p:txBody>
          <a:bodyPr/>
          <a:lstStyle>
            <a:lvl1pPr>
              <a:defRPr b="1">
                <a:solidFill>
                  <a:schemeClr val="tx2"/>
                </a:solidFill>
              </a:defRPr>
            </a:lvl1pPr>
          </a:lstStyle>
          <a:p>
            <a:r>
              <a:rPr lang="it-IT" smtClean="0"/>
              <a:t>Titolo della Tesi</a:t>
            </a:r>
            <a:endParaRPr lang="it-IT"/>
          </a:p>
        </p:txBody>
      </p:sp>
      <p:sp>
        <p:nvSpPr>
          <p:cNvPr id="11" name="Segnaposto numero diapositiva 5"/>
          <p:cNvSpPr>
            <a:spLocks noGrp="1"/>
          </p:cNvSpPr>
          <p:nvPr>
            <p:ph type="sldNum" sz="quarter" idx="12"/>
          </p:nvPr>
        </p:nvSpPr>
        <p:spPr>
          <a:xfrm>
            <a:off x="8737600" y="6356357"/>
            <a:ext cx="2844800" cy="365125"/>
          </a:xfrm>
        </p:spPr>
        <p:txBody>
          <a:bodyPr/>
          <a:lstStyle>
            <a:lvl1pPr>
              <a:defRPr b="1">
                <a:solidFill>
                  <a:schemeClr val="tx2"/>
                </a:solidFill>
              </a:defRPr>
            </a:lvl1pPr>
          </a:lstStyle>
          <a:p>
            <a:fld id="{2CB06865-0A5C-4946-9ED1-740E2A2631BD}" type="slidenum">
              <a:rPr lang="it-IT" smtClean="0"/>
              <a:pPr/>
              <a:t>‹N›</a:t>
            </a:fld>
            <a:endParaRPr lang="it-IT" dirty="0"/>
          </a:p>
        </p:txBody>
      </p:sp>
    </p:spTree>
  </p:cSld>
  <p:clrMapOvr>
    <a:masterClrMapping/>
  </p:clrMapOvr>
  <p:transition spd="slow">
    <p:wipe dir="d"/>
  </p:transition>
  <p:timing>
    <p:tnLst>
      <p:par>
        <p:cTn id="1" dur="indefinite" restart="never" nodeType="tmRoot"/>
      </p:par>
    </p:tnLst>
  </p:timing>
  <p:hf hdr="0" dt="0"/>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pic>
        <p:nvPicPr>
          <p:cNvPr id="8" name="Immagine 7" descr="salomon.png"/>
          <p:cNvPicPr>
            <a:picLocks noChangeAspect="1"/>
          </p:cNvPicPr>
          <p:nvPr userDrawn="1"/>
        </p:nvPicPr>
        <p:blipFill>
          <a:blip r:embed="rId2"/>
          <a:stretch>
            <a:fillRect/>
          </a:stretch>
        </p:blipFill>
        <p:spPr>
          <a:xfrm>
            <a:off x="0" y="5163432"/>
            <a:ext cx="2207568" cy="1694575"/>
          </a:xfrm>
          <a:prstGeom prst="rect">
            <a:avLst/>
          </a:prstGeom>
        </p:spPr>
      </p:pic>
      <p:sp>
        <p:nvSpPr>
          <p:cNvPr id="2" name="Titolo 1"/>
          <p:cNvSpPr>
            <a:spLocks noGrp="1"/>
          </p:cNvSpPr>
          <p:nvPr>
            <p:ph type="title"/>
          </p:nvPr>
        </p:nvSpPr>
        <p:spPr>
          <a:xfrm>
            <a:off x="963084" y="4406907"/>
            <a:ext cx="10363200" cy="1362075"/>
          </a:xfrm>
        </p:spPr>
        <p:txBody>
          <a:bodyPr anchor="t"/>
          <a:lstStyle>
            <a:lvl1pPr algn="l">
              <a:defRPr sz="4000" b="1" cap="all"/>
            </a:lvl1pPr>
          </a:lstStyle>
          <a:p>
            <a:r>
              <a:rPr lang="it-IT" smtClean="0"/>
              <a:t>Fare clic per modificare stile</a:t>
            </a:r>
            <a:endParaRPr lang="it-IT"/>
          </a:p>
        </p:txBody>
      </p:sp>
      <p:sp>
        <p:nvSpPr>
          <p:cNvPr id="3" name="Segnaposto testo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gli stili del testo dello schema</a:t>
            </a:r>
          </a:p>
        </p:txBody>
      </p:sp>
      <p:sp>
        <p:nvSpPr>
          <p:cNvPr id="4" name="Segnaposto data 3"/>
          <p:cNvSpPr>
            <a:spLocks noGrp="1"/>
          </p:cNvSpPr>
          <p:nvPr>
            <p:ph type="dt" sz="half" idx="10"/>
          </p:nvPr>
        </p:nvSpPr>
        <p:spPr/>
        <p:txBody>
          <a:bodyPr/>
          <a:lstStyle>
            <a:lvl1pPr>
              <a:defRPr>
                <a:solidFill>
                  <a:schemeClr val="tx2"/>
                </a:solidFill>
              </a:defRPr>
            </a:lvl1pPr>
          </a:lstStyle>
          <a:p>
            <a:endParaRPr lang="it-IT" dirty="0"/>
          </a:p>
        </p:txBody>
      </p:sp>
      <p:sp>
        <p:nvSpPr>
          <p:cNvPr id="5" name="Segnaposto piè di pagina 4"/>
          <p:cNvSpPr>
            <a:spLocks noGrp="1"/>
          </p:cNvSpPr>
          <p:nvPr>
            <p:ph type="ftr" sz="quarter" idx="11"/>
          </p:nvPr>
        </p:nvSpPr>
        <p:spPr/>
        <p:txBody>
          <a:bodyPr/>
          <a:lstStyle>
            <a:lvl1pPr>
              <a:defRPr b="1">
                <a:solidFill>
                  <a:schemeClr val="tx2"/>
                </a:solidFill>
              </a:defRPr>
            </a:lvl1pPr>
          </a:lstStyle>
          <a:p>
            <a:r>
              <a:rPr lang="it-IT" smtClean="0"/>
              <a:t>Titolo della Tesi</a:t>
            </a:r>
            <a:endParaRPr lang="it-IT"/>
          </a:p>
        </p:txBody>
      </p:sp>
      <p:sp>
        <p:nvSpPr>
          <p:cNvPr id="6" name="Segnaposto numero diapositiva 5"/>
          <p:cNvSpPr>
            <a:spLocks noGrp="1"/>
          </p:cNvSpPr>
          <p:nvPr>
            <p:ph type="sldNum" sz="quarter" idx="12"/>
          </p:nvPr>
        </p:nvSpPr>
        <p:spPr/>
        <p:txBody>
          <a:bodyPr/>
          <a:lstStyle>
            <a:lvl1pPr>
              <a:defRPr>
                <a:solidFill>
                  <a:schemeClr val="tx2"/>
                </a:solidFill>
              </a:defRPr>
            </a:lvl1pPr>
          </a:lstStyle>
          <a:p>
            <a:fld id="{2CB06865-0A5C-4946-9ED1-740E2A2631BD}" type="slidenum">
              <a:rPr lang="it-IT" smtClean="0"/>
              <a:pPr/>
              <a:t>‹N›</a:t>
            </a:fld>
            <a:endParaRPr lang="it-IT" dirty="0"/>
          </a:p>
        </p:txBody>
      </p:sp>
    </p:spTree>
  </p:cSld>
  <p:clrMapOvr>
    <a:masterClrMapping/>
  </p:clrMapOvr>
  <p:transition spd="slow">
    <p:wipe dir="d"/>
  </p:transition>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Contenuto 2">
    <p:spTree>
      <p:nvGrpSpPr>
        <p:cNvPr id="1" name=""/>
        <p:cNvGrpSpPr/>
        <p:nvPr/>
      </p:nvGrpSpPr>
      <p:grpSpPr>
        <a:xfrm>
          <a:off x="0" y="0"/>
          <a:ext cx="0" cy="0"/>
          <a:chOff x="0" y="0"/>
          <a:chExt cx="0" cy="0"/>
        </a:xfrm>
      </p:grpSpPr>
      <p:pic>
        <p:nvPicPr>
          <p:cNvPr id="9" name="Immagine 8" descr="salomon.png"/>
          <p:cNvPicPr>
            <a:picLocks noChangeAspect="1"/>
          </p:cNvPicPr>
          <p:nvPr userDrawn="1"/>
        </p:nvPicPr>
        <p:blipFill>
          <a:blip r:embed="rId2"/>
          <a:stretch>
            <a:fillRect/>
          </a:stretch>
        </p:blipFill>
        <p:spPr>
          <a:xfrm>
            <a:off x="0" y="5163432"/>
            <a:ext cx="2207568" cy="1694575"/>
          </a:xfrm>
          <a:prstGeom prst="rect">
            <a:avLst/>
          </a:prstGeom>
        </p:spPr>
      </p:pic>
      <p:sp>
        <p:nvSpPr>
          <p:cNvPr id="2" name="Titolo 1"/>
          <p:cNvSpPr>
            <a:spLocks noGrp="1"/>
          </p:cNvSpPr>
          <p:nvPr>
            <p:ph type="title"/>
          </p:nvPr>
        </p:nvSpPr>
        <p:spPr/>
        <p:txBody>
          <a:bodyPr/>
          <a:lstStyle/>
          <a:p>
            <a:r>
              <a:rPr lang="it-IT" smtClean="0"/>
              <a:t>Fare clic per modificare stile</a:t>
            </a:r>
            <a:endParaRPr lang="it-IT"/>
          </a:p>
        </p:txBody>
      </p:sp>
      <p:sp>
        <p:nvSpPr>
          <p:cNvPr id="3" name="Segnaposto contenuto 2"/>
          <p:cNvSpPr>
            <a:spLocks noGrp="1"/>
          </p:cNvSpPr>
          <p:nvPr>
            <p:ph sz="half" idx="1"/>
          </p:nvPr>
        </p:nvSpPr>
        <p:spPr>
          <a:xfrm>
            <a:off x="609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6197600" y="1600206"/>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Titolo della Tesi</a:t>
            </a:r>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transition spd="slow">
    <p:wipe dir="d"/>
  </p:transition>
  <p:timing>
    <p:tnLst>
      <p:par>
        <p:cTn id="1" dur="indefinite" restart="never" nodeType="tmRoot"/>
      </p:par>
    </p:tnLst>
  </p:timing>
  <p:hf hdr="0" dt="0"/>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pic>
        <p:nvPicPr>
          <p:cNvPr id="11" name="Immagine 10" descr="salomon.png"/>
          <p:cNvPicPr>
            <a:picLocks noChangeAspect="1"/>
          </p:cNvPicPr>
          <p:nvPr userDrawn="1"/>
        </p:nvPicPr>
        <p:blipFill>
          <a:blip r:embed="rId2"/>
          <a:stretch>
            <a:fillRect/>
          </a:stretch>
        </p:blipFill>
        <p:spPr>
          <a:xfrm>
            <a:off x="0" y="5163432"/>
            <a:ext cx="2207568" cy="1694575"/>
          </a:xfrm>
          <a:prstGeom prst="rect">
            <a:avLst/>
          </a:prstGeom>
        </p:spPr>
      </p:pic>
      <p:sp>
        <p:nvSpPr>
          <p:cNvPr id="2" name="Titolo 1"/>
          <p:cNvSpPr>
            <a:spLocks noGrp="1"/>
          </p:cNvSpPr>
          <p:nvPr>
            <p:ph type="title"/>
          </p:nvPr>
        </p:nvSpPr>
        <p:spPr/>
        <p:txBody>
          <a:bodyPr/>
          <a:lstStyle>
            <a:lvl1pPr>
              <a:defRPr/>
            </a:lvl1pPr>
          </a:lstStyle>
          <a:p>
            <a:r>
              <a:rPr lang="it-IT" smtClean="0"/>
              <a:t>Fare clic per modificare stile</a:t>
            </a:r>
            <a:endParaRPr lang="it-IT"/>
          </a:p>
        </p:txBody>
      </p:sp>
      <p:sp>
        <p:nvSpPr>
          <p:cNvPr id="3" name="Segnaposto testo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4" name="Segnaposto contenuto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6193372"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gli stili del testo dello schema</a:t>
            </a:r>
          </a:p>
        </p:txBody>
      </p:sp>
      <p:sp>
        <p:nvSpPr>
          <p:cNvPr id="6" name="Segnaposto contenuto 5"/>
          <p:cNvSpPr>
            <a:spLocks noGrp="1"/>
          </p:cNvSpPr>
          <p:nvPr>
            <p:ph sz="quarter" idx="4"/>
          </p:nvPr>
        </p:nvSpPr>
        <p:spPr>
          <a:xfrm>
            <a:off x="6193372"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endParaRPr lang="it-IT"/>
          </a:p>
        </p:txBody>
      </p:sp>
      <p:sp>
        <p:nvSpPr>
          <p:cNvPr id="8" name="Segnaposto piè di pagina 7"/>
          <p:cNvSpPr>
            <a:spLocks noGrp="1"/>
          </p:cNvSpPr>
          <p:nvPr>
            <p:ph type="ftr" sz="quarter" idx="11"/>
          </p:nvPr>
        </p:nvSpPr>
        <p:spPr/>
        <p:txBody>
          <a:bodyPr/>
          <a:lstStyle/>
          <a:p>
            <a:r>
              <a:rPr lang="it-IT" smtClean="0"/>
              <a:t>Titolo della Tesi</a:t>
            </a:r>
            <a:endParaRPr lang="it-IT"/>
          </a:p>
        </p:txBody>
      </p:sp>
      <p:sp>
        <p:nvSpPr>
          <p:cNvPr id="9" name="Segnaposto numero diapositiva 8"/>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transition spd="slow">
    <p:wipe dir="d"/>
  </p:transition>
  <p:timing>
    <p:tnLst>
      <p:par>
        <p:cTn id="1" dur="indefinite" restart="never" nodeType="tmRoot"/>
      </p:par>
    </p:tnLst>
  </p:timing>
  <p:hf hdr="0" dt="0"/>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pic>
        <p:nvPicPr>
          <p:cNvPr id="7" name="Immagine 6" descr="salomon.png"/>
          <p:cNvPicPr>
            <a:picLocks noChangeAspect="1"/>
          </p:cNvPicPr>
          <p:nvPr userDrawn="1"/>
        </p:nvPicPr>
        <p:blipFill>
          <a:blip r:embed="rId2"/>
          <a:stretch>
            <a:fillRect/>
          </a:stretch>
        </p:blipFill>
        <p:spPr>
          <a:xfrm>
            <a:off x="0" y="5163432"/>
            <a:ext cx="2207568" cy="1694575"/>
          </a:xfrm>
          <a:prstGeom prst="rect">
            <a:avLst/>
          </a:prstGeom>
        </p:spPr>
      </p:pic>
      <p:sp>
        <p:nvSpPr>
          <p:cNvPr id="2" name="Titolo 1"/>
          <p:cNvSpPr>
            <a:spLocks noGrp="1"/>
          </p:cNvSpPr>
          <p:nvPr>
            <p:ph type="title"/>
          </p:nvPr>
        </p:nvSpPr>
        <p:spPr/>
        <p:txBody>
          <a:bodyPr/>
          <a:lstStyle/>
          <a:p>
            <a:r>
              <a:rPr lang="it-IT" smtClean="0"/>
              <a:t>Fare clic per modificare stile</a:t>
            </a:r>
            <a:endParaRPr lang="it-IT"/>
          </a:p>
        </p:txBody>
      </p:sp>
      <p:sp>
        <p:nvSpPr>
          <p:cNvPr id="3" name="Segnaposto data 2"/>
          <p:cNvSpPr>
            <a:spLocks noGrp="1"/>
          </p:cNvSpPr>
          <p:nvPr>
            <p:ph type="dt" sz="half" idx="10"/>
          </p:nvPr>
        </p:nvSpPr>
        <p:spPr/>
        <p:txBody>
          <a:bodyPr/>
          <a:lstStyle/>
          <a:p>
            <a:endParaRPr lang="it-IT"/>
          </a:p>
        </p:txBody>
      </p:sp>
      <p:sp>
        <p:nvSpPr>
          <p:cNvPr id="4" name="Segnaposto piè di pagina 3"/>
          <p:cNvSpPr>
            <a:spLocks noGrp="1"/>
          </p:cNvSpPr>
          <p:nvPr>
            <p:ph type="ftr" sz="quarter" idx="11"/>
          </p:nvPr>
        </p:nvSpPr>
        <p:spPr/>
        <p:txBody>
          <a:bodyPr/>
          <a:lstStyle/>
          <a:p>
            <a:r>
              <a:rPr lang="it-IT" smtClean="0"/>
              <a:t>Titolo della Tesi</a:t>
            </a:r>
            <a:endParaRPr lang="it-IT"/>
          </a:p>
        </p:txBody>
      </p:sp>
      <p:sp>
        <p:nvSpPr>
          <p:cNvPr id="5" name="Segnaposto numero diapositiva 4"/>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transition spd="slow">
    <p:wipe dir="d"/>
  </p:transition>
  <p:timing>
    <p:tnLst>
      <p:par>
        <p:cTn id="1" dur="indefinite" restart="never" nodeType="tmRoot"/>
      </p:par>
    </p:tnLst>
  </p:timing>
  <p:hf hdr="0" dt="0"/>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o">
    <p:spTree>
      <p:nvGrpSpPr>
        <p:cNvPr id="1" name=""/>
        <p:cNvGrpSpPr/>
        <p:nvPr/>
      </p:nvGrpSpPr>
      <p:grpSpPr>
        <a:xfrm>
          <a:off x="0" y="0"/>
          <a:ext cx="0" cy="0"/>
          <a:chOff x="0" y="0"/>
          <a:chExt cx="0" cy="0"/>
        </a:xfrm>
      </p:grpSpPr>
      <p:pic>
        <p:nvPicPr>
          <p:cNvPr id="6" name="Immagine 5" descr="salomon.png"/>
          <p:cNvPicPr>
            <a:picLocks noChangeAspect="1"/>
          </p:cNvPicPr>
          <p:nvPr userDrawn="1"/>
        </p:nvPicPr>
        <p:blipFill>
          <a:blip r:embed="rId2"/>
          <a:stretch>
            <a:fillRect/>
          </a:stretch>
        </p:blipFill>
        <p:spPr>
          <a:xfrm>
            <a:off x="0" y="5163432"/>
            <a:ext cx="2207568" cy="1694575"/>
          </a:xfrm>
          <a:prstGeom prst="rect">
            <a:avLst/>
          </a:prstGeom>
        </p:spPr>
      </p:pic>
      <p:sp>
        <p:nvSpPr>
          <p:cNvPr id="2" name="Segnaposto data 1"/>
          <p:cNvSpPr>
            <a:spLocks noGrp="1"/>
          </p:cNvSpPr>
          <p:nvPr>
            <p:ph type="dt" sz="half" idx="10"/>
          </p:nvPr>
        </p:nvSpPr>
        <p:spPr/>
        <p:txBody>
          <a:bodyPr/>
          <a:lstStyle/>
          <a:p>
            <a:endParaRPr lang="it-IT"/>
          </a:p>
        </p:txBody>
      </p:sp>
      <p:sp>
        <p:nvSpPr>
          <p:cNvPr id="3" name="Segnaposto piè di pagina 2"/>
          <p:cNvSpPr>
            <a:spLocks noGrp="1"/>
          </p:cNvSpPr>
          <p:nvPr>
            <p:ph type="ftr" sz="quarter" idx="11"/>
          </p:nvPr>
        </p:nvSpPr>
        <p:spPr/>
        <p:txBody>
          <a:bodyPr/>
          <a:lstStyle/>
          <a:p>
            <a:r>
              <a:rPr lang="it-IT" smtClean="0"/>
              <a:t>Titolo della Tesi</a:t>
            </a:r>
            <a:endParaRPr lang="it-IT"/>
          </a:p>
        </p:txBody>
      </p:sp>
      <p:sp>
        <p:nvSpPr>
          <p:cNvPr id="4" name="Segnaposto numero diapositiva 3"/>
          <p:cNvSpPr>
            <a:spLocks noGrp="1"/>
          </p:cNvSpPr>
          <p:nvPr>
            <p:ph type="sldNum" sz="quarter" idx="12"/>
          </p:nvPr>
        </p:nvSpPr>
        <p:spPr/>
        <p:txBody>
          <a:bodyPr/>
          <a:lstStyle/>
          <a:p>
            <a:fld id="{2CB06865-0A5C-4946-9ED1-740E2A2631BD}" type="slidenum">
              <a:rPr lang="it-IT" smtClean="0"/>
              <a:pPr/>
              <a:t>‹N›</a:t>
            </a:fld>
            <a:endParaRPr lang="it-IT" dirty="0"/>
          </a:p>
        </p:txBody>
      </p:sp>
    </p:spTree>
  </p:cSld>
  <p:clrMapOvr>
    <a:masterClrMapping/>
  </p:clrMapOvr>
  <p:transition spd="slow">
    <p:wipe dir="d"/>
  </p:transition>
  <p:timing>
    <p:tnLst>
      <p:par>
        <p:cTn id="1" dur="indefinite" restart="never" nodeType="tmRoot"/>
      </p:par>
    </p:tnLst>
  </p:timing>
  <p:hf hdr="0" dt="0"/>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pic>
        <p:nvPicPr>
          <p:cNvPr id="9" name="Immagine 8" descr="salomon.png"/>
          <p:cNvPicPr>
            <a:picLocks noChangeAspect="1"/>
          </p:cNvPicPr>
          <p:nvPr userDrawn="1"/>
        </p:nvPicPr>
        <p:blipFill>
          <a:blip r:embed="rId2"/>
          <a:stretch>
            <a:fillRect/>
          </a:stretch>
        </p:blipFill>
        <p:spPr>
          <a:xfrm>
            <a:off x="0" y="5163432"/>
            <a:ext cx="2207568" cy="1694575"/>
          </a:xfrm>
          <a:prstGeom prst="rect">
            <a:avLst/>
          </a:prstGeom>
        </p:spPr>
      </p:pic>
      <p:sp>
        <p:nvSpPr>
          <p:cNvPr id="2" name="Titolo 1"/>
          <p:cNvSpPr>
            <a:spLocks noGrp="1"/>
          </p:cNvSpPr>
          <p:nvPr>
            <p:ph type="title"/>
          </p:nvPr>
        </p:nvSpPr>
        <p:spPr>
          <a:xfrm>
            <a:off x="609603" y="273050"/>
            <a:ext cx="4011084" cy="1162050"/>
          </a:xfrm>
        </p:spPr>
        <p:txBody>
          <a:bodyPr anchor="b"/>
          <a:lstStyle>
            <a:lvl1pPr algn="l">
              <a:defRPr sz="2000" b="1"/>
            </a:lvl1pPr>
          </a:lstStyle>
          <a:p>
            <a:r>
              <a:rPr lang="it-IT" smtClean="0"/>
              <a:t>Fare clic per modificare stile</a:t>
            </a:r>
            <a:endParaRPr lang="it-IT"/>
          </a:p>
        </p:txBody>
      </p:sp>
      <p:sp>
        <p:nvSpPr>
          <p:cNvPr id="3" name="Segnaposto contenuto 2"/>
          <p:cNvSpPr>
            <a:spLocks noGrp="1"/>
          </p:cNvSpPr>
          <p:nvPr>
            <p:ph idx="1"/>
          </p:nvPr>
        </p:nvSpPr>
        <p:spPr>
          <a:xfrm>
            <a:off x="4766733" y="273057"/>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gli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609603" y="1435103"/>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Titolo della Tesi</a:t>
            </a:r>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transition spd="slow">
    <p:wipe dir="d"/>
  </p:transition>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pic>
        <p:nvPicPr>
          <p:cNvPr id="9" name="Immagine 8" descr="salomon.png"/>
          <p:cNvPicPr>
            <a:picLocks noChangeAspect="1"/>
          </p:cNvPicPr>
          <p:nvPr userDrawn="1"/>
        </p:nvPicPr>
        <p:blipFill>
          <a:blip r:embed="rId2"/>
          <a:stretch>
            <a:fillRect/>
          </a:stretch>
        </p:blipFill>
        <p:spPr>
          <a:xfrm>
            <a:off x="0" y="5163432"/>
            <a:ext cx="2207568" cy="1694575"/>
          </a:xfrm>
          <a:prstGeom prst="rect">
            <a:avLst/>
          </a:prstGeom>
        </p:spPr>
      </p:pic>
      <p:sp>
        <p:nvSpPr>
          <p:cNvPr id="2" name="Titolo 1"/>
          <p:cNvSpPr>
            <a:spLocks noGrp="1"/>
          </p:cNvSpPr>
          <p:nvPr>
            <p:ph type="title"/>
          </p:nvPr>
        </p:nvSpPr>
        <p:spPr>
          <a:xfrm>
            <a:off x="2389717" y="4800600"/>
            <a:ext cx="7315200" cy="566738"/>
          </a:xfrm>
        </p:spPr>
        <p:txBody>
          <a:bodyPr anchor="b"/>
          <a:lstStyle>
            <a:lvl1pPr algn="l">
              <a:defRPr sz="2000" b="1"/>
            </a:lvl1pPr>
          </a:lstStyle>
          <a:p>
            <a:r>
              <a:rPr lang="it-IT" smtClean="0"/>
              <a:t>Fare clic per modificare stile</a:t>
            </a:r>
            <a:endParaRPr lang="it-IT"/>
          </a:p>
        </p:txBody>
      </p:sp>
      <p:sp>
        <p:nvSpPr>
          <p:cNvPr id="3" name="Segnaposto immagine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Trascinare l'immagine su un segnaposto o fare clic sull'icona per aggiungerla</a:t>
            </a:r>
            <a:endParaRPr lang="it-IT"/>
          </a:p>
        </p:txBody>
      </p:sp>
      <p:sp>
        <p:nvSpPr>
          <p:cNvPr id="4" name="Segnaposto testo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gli stili del testo dello schema</a:t>
            </a:r>
          </a:p>
        </p:txBody>
      </p:sp>
      <p:sp>
        <p:nvSpPr>
          <p:cNvPr id="5" name="Segnaposto data 4"/>
          <p:cNvSpPr>
            <a:spLocks noGrp="1"/>
          </p:cNvSpPr>
          <p:nvPr>
            <p:ph type="dt" sz="half" idx="10"/>
          </p:nvPr>
        </p:nvSpPr>
        <p:spPr/>
        <p:txBody>
          <a:bodyPr/>
          <a:lstStyle/>
          <a:p>
            <a:endParaRPr lang="it-IT"/>
          </a:p>
        </p:txBody>
      </p:sp>
      <p:sp>
        <p:nvSpPr>
          <p:cNvPr id="6" name="Segnaposto piè di pagina 5"/>
          <p:cNvSpPr>
            <a:spLocks noGrp="1"/>
          </p:cNvSpPr>
          <p:nvPr>
            <p:ph type="ftr" sz="quarter" idx="11"/>
          </p:nvPr>
        </p:nvSpPr>
        <p:spPr/>
        <p:txBody>
          <a:bodyPr/>
          <a:lstStyle/>
          <a:p>
            <a:r>
              <a:rPr lang="it-IT" smtClean="0"/>
              <a:t>Titolo della Tesi</a:t>
            </a:r>
            <a:endParaRPr lang="it-IT"/>
          </a:p>
        </p:txBody>
      </p:sp>
      <p:sp>
        <p:nvSpPr>
          <p:cNvPr id="7" name="Segnaposto numero diapositiva 6"/>
          <p:cNvSpPr>
            <a:spLocks noGrp="1"/>
          </p:cNvSpPr>
          <p:nvPr>
            <p:ph type="sldNum" sz="quarter" idx="12"/>
          </p:nvPr>
        </p:nvSpPr>
        <p:spPr/>
        <p:txBody>
          <a:bodyPr/>
          <a:lstStyle/>
          <a:p>
            <a:fld id="{2CB06865-0A5C-4946-9ED1-740E2A2631BD}" type="slidenum">
              <a:rPr lang="it-IT" smtClean="0"/>
              <a:pPr/>
              <a:t>‹N›</a:t>
            </a:fld>
            <a:endParaRPr lang="it-IT"/>
          </a:p>
        </p:txBody>
      </p:sp>
    </p:spTree>
  </p:cSld>
  <p:clrMapOvr>
    <a:masterClrMapping/>
  </p:clrMapOvr>
  <p:transition spd="slow">
    <p:wipe dir="d"/>
  </p:transition>
  <p:hf hdr="0" dt="0"/>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titolo 1"/>
          <p:cNvSpPr>
            <a:spLocks noGrp="1"/>
          </p:cNvSpPr>
          <p:nvPr>
            <p:ph type="title"/>
          </p:nvPr>
        </p:nvSpPr>
        <p:spPr>
          <a:xfrm>
            <a:off x="609600" y="274638"/>
            <a:ext cx="10972800" cy="1143000"/>
          </a:xfrm>
          <a:prstGeom prst="rect">
            <a:avLst/>
          </a:prstGeom>
        </p:spPr>
        <p:txBody>
          <a:bodyPr vert="horz" lIns="91440" tIns="45720" rIns="91440" bIns="45720" rtlCol="0" anchor="ctr">
            <a:normAutofit/>
          </a:bodyPr>
          <a:lstStyle/>
          <a:p>
            <a:r>
              <a:rPr lang="it-IT" dirty="0" smtClean="0"/>
              <a:t>Fare clic per modificare stile</a:t>
            </a:r>
            <a:endParaRPr lang="it-IT" dirty="0"/>
          </a:p>
        </p:txBody>
      </p:sp>
      <p:sp>
        <p:nvSpPr>
          <p:cNvPr id="3" name="Segnaposto testo 2"/>
          <p:cNvSpPr>
            <a:spLocks noGrp="1"/>
          </p:cNvSpPr>
          <p:nvPr>
            <p:ph type="body" idx="1"/>
          </p:nvPr>
        </p:nvSpPr>
        <p:spPr>
          <a:xfrm>
            <a:off x="609600" y="1600206"/>
            <a:ext cx="10972800" cy="4525963"/>
          </a:xfrm>
          <a:prstGeom prst="rect">
            <a:avLst/>
          </a:prstGeom>
        </p:spPr>
        <p:txBody>
          <a:bodyPr vert="horz" lIns="91440" tIns="45720" rIns="91440" bIns="45720" rtlCol="0">
            <a:normAutofit/>
          </a:bodyPr>
          <a:lstStyle/>
          <a:p>
            <a:pPr lvl="0"/>
            <a:r>
              <a:rPr lang="it-IT" dirty="0" smtClean="0"/>
              <a:t>Fare clic per modificare gli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609600" y="6356357"/>
            <a:ext cx="2844800" cy="365125"/>
          </a:xfrm>
          <a:prstGeom prst="rect">
            <a:avLst/>
          </a:prstGeom>
        </p:spPr>
        <p:txBody>
          <a:bodyPr vert="horz" lIns="91440" tIns="45720" rIns="91440" bIns="45720" rtlCol="0" anchor="ctr"/>
          <a:lstStyle>
            <a:lvl1pPr algn="l">
              <a:defRPr sz="1200">
                <a:solidFill>
                  <a:schemeClr val="tx1">
                    <a:tint val="75000"/>
                  </a:schemeClr>
                </a:solidFill>
                <a:latin typeface="Times New Roman"/>
                <a:cs typeface="Times New Roman"/>
              </a:defRPr>
            </a:lvl1pPr>
          </a:lstStyle>
          <a:p>
            <a:endParaRPr lang="it-IT"/>
          </a:p>
        </p:txBody>
      </p:sp>
      <p:sp>
        <p:nvSpPr>
          <p:cNvPr id="5" name="Segnaposto piè di pagina 4"/>
          <p:cNvSpPr>
            <a:spLocks noGrp="1"/>
          </p:cNvSpPr>
          <p:nvPr>
            <p:ph type="ftr" sz="quarter" idx="3"/>
          </p:nvPr>
        </p:nvSpPr>
        <p:spPr>
          <a:xfrm>
            <a:off x="4165600" y="6356357"/>
            <a:ext cx="3860800" cy="365125"/>
          </a:xfrm>
          <a:prstGeom prst="rect">
            <a:avLst/>
          </a:prstGeom>
        </p:spPr>
        <p:txBody>
          <a:bodyPr vert="horz" lIns="91440" tIns="45720" rIns="91440" bIns="45720" rtlCol="0" anchor="ctr"/>
          <a:lstStyle>
            <a:lvl1pPr algn="ctr">
              <a:defRPr sz="1200">
                <a:solidFill>
                  <a:schemeClr val="tx1">
                    <a:tint val="75000"/>
                  </a:schemeClr>
                </a:solidFill>
                <a:latin typeface="Times New Roman"/>
                <a:cs typeface="Times New Roman"/>
              </a:defRPr>
            </a:lvl1pPr>
          </a:lstStyle>
          <a:p>
            <a:r>
              <a:rPr lang="it-IT" smtClean="0"/>
              <a:t>Titolo della Tesi</a:t>
            </a:r>
            <a:endParaRPr lang="it-IT"/>
          </a:p>
        </p:txBody>
      </p:sp>
      <p:sp>
        <p:nvSpPr>
          <p:cNvPr id="6" name="Segnaposto numero diapositiva 5"/>
          <p:cNvSpPr>
            <a:spLocks noGrp="1"/>
          </p:cNvSpPr>
          <p:nvPr>
            <p:ph type="sldNum" sz="quarter" idx="4"/>
          </p:nvPr>
        </p:nvSpPr>
        <p:spPr>
          <a:xfrm>
            <a:off x="8737600" y="6356357"/>
            <a:ext cx="2844800" cy="365125"/>
          </a:xfrm>
          <a:prstGeom prst="rect">
            <a:avLst/>
          </a:prstGeom>
        </p:spPr>
        <p:txBody>
          <a:bodyPr vert="horz" lIns="91440" tIns="45720" rIns="91440" bIns="45720" rtlCol="0" anchor="ctr"/>
          <a:lstStyle>
            <a:lvl1pPr algn="r">
              <a:defRPr sz="1200">
                <a:solidFill>
                  <a:schemeClr val="tx1">
                    <a:tint val="75000"/>
                  </a:schemeClr>
                </a:solidFill>
                <a:latin typeface="Times New Roman"/>
                <a:cs typeface="Times New Roman"/>
              </a:defRPr>
            </a:lvl1pPr>
          </a:lstStyle>
          <a:p>
            <a:fld id="{2CB06865-0A5C-4946-9ED1-740E2A2631BD}" type="slidenum">
              <a:rPr lang="it-IT" smtClean="0"/>
              <a:pPr/>
              <a:t>‹N›</a:t>
            </a:fld>
            <a:endParaRPr lang="it-IT" dirty="0"/>
          </a:p>
        </p:txBody>
      </p:sp>
      <p:pic>
        <p:nvPicPr>
          <p:cNvPr id="11" name="Immagine 10"/>
          <p:cNvPicPr>
            <a:picLocks noChangeAspect="1"/>
          </p:cNvPicPr>
          <p:nvPr userDrawn="1"/>
        </p:nvPicPr>
        <p:blipFill rotWithShape="1">
          <a:blip r:embed="rId13"/>
          <a:srcRect l="315" r="84"/>
          <a:stretch/>
        </p:blipFill>
        <p:spPr>
          <a:xfrm>
            <a:off x="0" y="0"/>
            <a:ext cx="6498942" cy="756000"/>
          </a:xfrm>
          <a:prstGeom prst="rect">
            <a:avLst/>
          </a:prstGeom>
        </p:spPr>
      </p:pic>
      <p:pic>
        <p:nvPicPr>
          <p:cNvPr id="12" name="Immagine 11"/>
          <p:cNvPicPr>
            <a:picLocks/>
          </p:cNvPicPr>
          <p:nvPr userDrawn="1"/>
        </p:nvPicPr>
        <p:blipFill rotWithShape="1">
          <a:blip r:embed="rId14"/>
          <a:srcRect l="24390" t="10072" r="32244" b="81288"/>
          <a:stretch/>
        </p:blipFill>
        <p:spPr>
          <a:xfrm>
            <a:off x="6215999" y="0"/>
            <a:ext cx="5976000" cy="756000"/>
          </a:xfrm>
          <a:prstGeom prst="rect">
            <a:avLst/>
          </a:prstGeom>
        </p:spPr>
      </p:pic>
    </p:spTree>
  </p:cSld>
  <p:clrMap bg1="lt1" tx1="dk1" bg2="lt2" tx2="dk2" accent1="accent1" accent2="accent2" accent3="accent3" accent4="accent4" accent5="accent5" accent6="accent6" hlink="hlink" folHlink="folHlink"/>
  <p:sldLayoutIdLst>
    <p:sldLayoutId id="2147483657" r:id="rId1"/>
    <p:sldLayoutId id="2147483658" r:id="rId2"/>
    <p:sldLayoutId id="2147483659" r:id="rId3"/>
    <p:sldLayoutId id="2147483660" r:id="rId4"/>
    <p:sldLayoutId id="2147483661" r:id="rId5"/>
    <p:sldLayoutId id="2147483662" r:id="rId6"/>
    <p:sldLayoutId id="2147483663" r:id="rId7"/>
    <p:sldLayoutId id="2147483664" r:id="rId8"/>
    <p:sldLayoutId id="2147483665" r:id="rId9"/>
    <p:sldLayoutId id="2147483666" r:id="rId10"/>
    <p:sldLayoutId id="2147483667" r:id="rId11"/>
  </p:sldLayoutIdLst>
  <p:transition spd="slow">
    <p:wipe dir="d"/>
  </p:transition>
  <p:timing>
    <p:tnLst>
      <p:par>
        <p:cTn id="1" dur="indefinite" restart="never" nodeType="tmRoot"/>
      </p:par>
    </p:tnLst>
  </p:timing>
  <p:hf hdr="0" dt="0"/>
  <p:txStyles>
    <p:titleStyle>
      <a:lvl1pPr algn="ctr" defTabSz="457200" rtl="0" eaLnBrk="1" latinLnBrk="0" hangingPunct="1">
        <a:spcBef>
          <a:spcPct val="0"/>
        </a:spcBef>
        <a:buNone/>
        <a:defRPr sz="4400" kern="1200">
          <a:solidFill>
            <a:schemeClr val="tx1"/>
          </a:solidFill>
          <a:latin typeface="Times New Roman"/>
          <a:ea typeface="+mj-ea"/>
          <a:cs typeface="Times New Roman"/>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it-IT"/>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lorenzo.talluri@unifi.it"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5.jpg"/></Relationships>
</file>

<file path=ppt/slides/_rels/slide13.xml.rels><?xml version="1.0" encoding="UTF-8" standalone="yes"?>
<Relationships xmlns="http://schemas.openxmlformats.org/package/2006/relationships"><Relationship Id="rId3" Type="http://schemas.openxmlformats.org/officeDocument/2006/relationships/hyperlink" Target="mailto:lorenzo.talluri@unifi.it"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7.jp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9.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8.xml"/><Relationship Id="rId5" Type="http://schemas.openxmlformats.org/officeDocument/2006/relationships/chart" Target="../charts/chart7.xml"/><Relationship Id="rId4" Type="http://schemas.openxmlformats.org/officeDocument/2006/relationships/chart" Target="../charts/char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159896" y="944904"/>
            <a:ext cx="6198212" cy="1908032"/>
          </a:xfrm>
        </p:spPr>
        <p:txBody>
          <a:bodyPr>
            <a:normAutofit fontScale="90000"/>
          </a:bodyPr>
          <a:lstStyle/>
          <a:p>
            <a:r>
              <a:rPr lang="en-US" sz="3600" b="1" dirty="0">
                <a:solidFill>
                  <a:schemeClr val="tx2"/>
                </a:solidFill>
              </a:rPr>
              <a:t>PARTIAL ADMISSION EFFECTS ON THE FLOW FIELD OF AN ORC TESLA TURBINE</a:t>
            </a:r>
            <a:endParaRPr lang="en-GB" sz="3600" b="1" dirty="0">
              <a:solidFill>
                <a:schemeClr val="tx2"/>
              </a:solidFill>
            </a:endParaRPr>
          </a:p>
        </p:txBody>
      </p:sp>
      <p:sp>
        <p:nvSpPr>
          <p:cNvPr id="3" name="Sottotitolo 2"/>
          <p:cNvSpPr>
            <a:spLocks noGrp="1"/>
          </p:cNvSpPr>
          <p:nvPr>
            <p:ph type="subTitle" idx="1"/>
          </p:nvPr>
        </p:nvSpPr>
        <p:spPr>
          <a:xfrm>
            <a:off x="6333042" y="4633272"/>
            <a:ext cx="3851920" cy="2088232"/>
          </a:xfrm>
        </p:spPr>
        <p:txBody>
          <a:bodyPr>
            <a:noAutofit/>
          </a:bodyPr>
          <a:lstStyle/>
          <a:p>
            <a:r>
              <a:rPr lang="en-US" sz="1400" baseline="30000" dirty="0">
                <a:solidFill>
                  <a:schemeClr val="tx2"/>
                </a:solidFill>
              </a:rPr>
              <a:t>1</a:t>
            </a:r>
            <a:r>
              <a:rPr lang="en-US" sz="1400" dirty="0">
                <a:solidFill>
                  <a:schemeClr val="tx2"/>
                </a:solidFill>
              </a:rPr>
              <a:t>Department of Industrial Engineering (DIEF)</a:t>
            </a:r>
          </a:p>
          <a:p>
            <a:r>
              <a:rPr lang="en-US" sz="1400" dirty="0">
                <a:solidFill>
                  <a:schemeClr val="tx2"/>
                </a:solidFill>
              </a:rPr>
              <a:t>University of Florence</a:t>
            </a:r>
          </a:p>
          <a:p>
            <a:r>
              <a:rPr lang="en-US" sz="1400" dirty="0">
                <a:solidFill>
                  <a:schemeClr val="tx2"/>
                </a:solidFill>
              </a:rPr>
              <a:t>Florence, Italy</a:t>
            </a:r>
          </a:p>
          <a:p>
            <a:r>
              <a:rPr lang="en-GB" sz="1400" b="1" dirty="0">
                <a:solidFill>
                  <a:schemeClr val="tx2"/>
                </a:solidFill>
                <a:hlinkClick r:id="rId3"/>
              </a:rPr>
              <a:t>lorenzo.talluri@unifi.it</a:t>
            </a:r>
            <a:r>
              <a:rPr lang="en-GB" sz="1400" b="1" dirty="0">
                <a:solidFill>
                  <a:schemeClr val="tx2"/>
                </a:solidFill>
              </a:rPr>
              <a:t> </a:t>
            </a:r>
          </a:p>
          <a:p>
            <a:endParaRPr lang="en-GB" sz="900" b="1" dirty="0">
              <a:solidFill>
                <a:schemeClr val="tx2"/>
              </a:solidFill>
            </a:endParaRPr>
          </a:p>
          <a:p>
            <a:r>
              <a:rPr lang="en-US" sz="1400" baseline="30000" dirty="0">
                <a:solidFill>
                  <a:schemeClr val="tx2"/>
                </a:solidFill>
              </a:rPr>
              <a:t>2</a:t>
            </a:r>
            <a:r>
              <a:rPr lang="en-US" sz="1400" dirty="0">
                <a:solidFill>
                  <a:schemeClr val="tx2"/>
                </a:solidFill>
              </a:rPr>
              <a:t>Institute of Thermal Technology, Silesian University of Technology,</a:t>
            </a:r>
          </a:p>
          <a:p>
            <a:r>
              <a:rPr lang="en-US" sz="1400" dirty="0" err="1">
                <a:solidFill>
                  <a:schemeClr val="tx2"/>
                </a:solidFill>
              </a:rPr>
              <a:t>Konarskiego</a:t>
            </a:r>
            <a:r>
              <a:rPr lang="en-US" sz="1400" dirty="0">
                <a:solidFill>
                  <a:schemeClr val="tx2"/>
                </a:solidFill>
              </a:rPr>
              <a:t> 22, Gliwice, Poland</a:t>
            </a:r>
            <a:endParaRPr lang="en-GB" sz="1400" dirty="0">
              <a:solidFill>
                <a:schemeClr val="tx2"/>
              </a:solidFill>
            </a:endParaRPr>
          </a:p>
        </p:txBody>
      </p:sp>
      <p:sp>
        <p:nvSpPr>
          <p:cNvPr id="5" name="Sottotitolo 2"/>
          <p:cNvSpPr txBox="1">
            <a:spLocks/>
          </p:cNvSpPr>
          <p:nvPr/>
        </p:nvSpPr>
        <p:spPr>
          <a:xfrm>
            <a:off x="5863502" y="3215562"/>
            <a:ext cx="4791001" cy="1059338"/>
          </a:xfrm>
          <a:prstGeom prst="rect">
            <a:avLst/>
          </a:prstGeom>
        </p:spPr>
        <p:txBody>
          <a:bodyPr vert="horz" lIns="91440" tIns="45720" rIns="91440" bIns="45720" rtlCol="0">
            <a:noAutofit/>
          </a:bodyPr>
          <a:lstStyle>
            <a:lvl1pPr marL="0" indent="0" algn="r" defTabSz="457200" rtl="0" eaLnBrk="1" latinLnBrk="0" hangingPunct="1">
              <a:spcBef>
                <a:spcPct val="20000"/>
              </a:spcBef>
              <a:buFont typeface="Arial"/>
              <a:buNone/>
              <a:defRPr lang="it-IT" sz="2000" b="1" kern="1200" dirty="0">
                <a:solidFill>
                  <a:srgbClr val="003257"/>
                </a:solidFill>
                <a:latin typeface="Arial"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it-IT" dirty="0">
                <a:solidFill>
                  <a:schemeClr val="tx2"/>
                </a:solidFill>
                <a:latin typeface="Times New Roman"/>
                <a:cs typeface="Times New Roman"/>
              </a:rPr>
              <a:t>Leonardo </a:t>
            </a:r>
            <a:r>
              <a:rPr lang="it-IT" dirty="0" smtClean="0">
                <a:solidFill>
                  <a:schemeClr val="tx2"/>
                </a:solidFill>
                <a:latin typeface="Times New Roman"/>
                <a:cs typeface="Times New Roman"/>
              </a:rPr>
              <a:t>Pacini</a:t>
            </a:r>
            <a:r>
              <a:rPr lang="it-IT" baseline="30000" dirty="0" smtClean="0">
                <a:solidFill>
                  <a:schemeClr val="tx2"/>
                </a:solidFill>
                <a:latin typeface="Times New Roman"/>
                <a:cs typeface="Times New Roman"/>
              </a:rPr>
              <a:t>1</a:t>
            </a:r>
            <a:r>
              <a:rPr lang="it-IT" dirty="0" smtClean="0">
                <a:solidFill>
                  <a:schemeClr val="tx2"/>
                </a:solidFill>
                <a:latin typeface="Times New Roman"/>
                <a:cs typeface="Times New Roman"/>
              </a:rPr>
              <a:t>, </a:t>
            </a:r>
            <a:r>
              <a:rPr lang="it-IT" dirty="0">
                <a:solidFill>
                  <a:schemeClr val="tx2"/>
                </a:solidFill>
                <a:latin typeface="Times New Roman"/>
                <a:cs typeface="Times New Roman"/>
              </a:rPr>
              <a:t>Lorenzo </a:t>
            </a:r>
            <a:r>
              <a:rPr lang="it-IT" dirty="0" smtClean="0">
                <a:solidFill>
                  <a:schemeClr val="tx2"/>
                </a:solidFill>
                <a:latin typeface="Times New Roman"/>
                <a:cs typeface="Times New Roman"/>
              </a:rPr>
              <a:t>Ciappi</a:t>
            </a:r>
            <a:r>
              <a:rPr lang="it-IT" baseline="30000" dirty="0" smtClean="0">
                <a:solidFill>
                  <a:schemeClr val="tx2"/>
                </a:solidFill>
                <a:latin typeface="Times New Roman"/>
                <a:cs typeface="Times New Roman"/>
              </a:rPr>
              <a:t>1</a:t>
            </a:r>
            <a:r>
              <a:rPr lang="it-IT" dirty="0" smtClean="0">
                <a:solidFill>
                  <a:schemeClr val="tx2"/>
                </a:solidFill>
                <a:latin typeface="Times New Roman"/>
                <a:cs typeface="Times New Roman"/>
              </a:rPr>
              <a:t>, </a:t>
            </a:r>
            <a:r>
              <a:rPr lang="it-IT" u="sng" dirty="0">
                <a:solidFill>
                  <a:srgbClr val="FF0000"/>
                </a:solidFill>
                <a:latin typeface="Times New Roman"/>
                <a:cs typeface="Times New Roman"/>
              </a:rPr>
              <a:t>Lorenzo </a:t>
            </a:r>
            <a:r>
              <a:rPr lang="it-IT" u="sng" dirty="0" smtClean="0">
                <a:solidFill>
                  <a:srgbClr val="FF0000"/>
                </a:solidFill>
                <a:latin typeface="Times New Roman"/>
                <a:cs typeface="Times New Roman"/>
              </a:rPr>
              <a:t>Talluri</a:t>
            </a:r>
            <a:r>
              <a:rPr lang="it-IT" baseline="30000" dirty="0" smtClean="0">
                <a:solidFill>
                  <a:srgbClr val="FF0000"/>
                </a:solidFill>
                <a:latin typeface="Times New Roman"/>
                <a:cs typeface="Times New Roman"/>
              </a:rPr>
              <a:t>1</a:t>
            </a:r>
            <a:r>
              <a:rPr lang="it-IT" dirty="0" smtClean="0">
                <a:solidFill>
                  <a:schemeClr val="tx2"/>
                </a:solidFill>
                <a:latin typeface="Times New Roman"/>
                <a:cs typeface="Times New Roman"/>
              </a:rPr>
              <a:t>, </a:t>
            </a:r>
            <a:r>
              <a:rPr lang="it-IT" dirty="0">
                <a:solidFill>
                  <a:schemeClr val="tx2"/>
                </a:solidFill>
                <a:latin typeface="Times New Roman"/>
                <a:cs typeface="Times New Roman"/>
              </a:rPr>
              <a:t>Daniele </a:t>
            </a:r>
            <a:r>
              <a:rPr lang="it-IT" dirty="0" smtClean="0">
                <a:solidFill>
                  <a:schemeClr val="tx2"/>
                </a:solidFill>
                <a:latin typeface="Times New Roman"/>
                <a:cs typeface="Times New Roman"/>
              </a:rPr>
              <a:t>Fiaschi</a:t>
            </a:r>
            <a:r>
              <a:rPr lang="it-IT" baseline="30000" dirty="0" smtClean="0">
                <a:solidFill>
                  <a:schemeClr val="tx2"/>
                </a:solidFill>
                <a:latin typeface="Times New Roman"/>
                <a:cs typeface="Times New Roman"/>
              </a:rPr>
              <a:t>1</a:t>
            </a:r>
            <a:r>
              <a:rPr lang="it-IT" dirty="0" smtClean="0">
                <a:solidFill>
                  <a:schemeClr val="tx2"/>
                </a:solidFill>
                <a:latin typeface="Times New Roman"/>
                <a:cs typeface="Times New Roman"/>
              </a:rPr>
              <a:t>, </a:t>
            </a:r>
            <a:r>
              <a:rPr lang="it-IT" dirty="0">
                <a:solidFill>
                  <a:schemeClr val="tx2"/>
                </a:solidFill>
                <a:latin typeface="Times New Roman"/>
                <a:cs typeface="Times New Roman"/>
              </a:rPr>
              <a:t>Giampaolo </a:t>
            </a:r>
            <a:r>
              <a:rPr lang="it-IT" dirty="0" smtClean="0">
                <a:solidFill>
                  <a:schemeClr val="tx2"/>
                </a:solidFill>
                <a:latin typeface="Times New Roman"/>
                <a:cs typeface="Times New Roman"/>
              </a:rPr>
              <a:t>Manfrida</a:t>
            </a:r>
            <a:r>
              <a:rPr lang="it-IT" baseline="30000" dirty="0" smtClean="0">
                <a:solidFill>
                  <a:schemeClr val="tx2"/>
                </a:solidFill>
                <a:latin typeface="Times New Roman"/>
                <a:cs typeface="Times New Roman"/>
              </a:rPr>
              <a:t>1</a:t>
            </a:r>
            <a:r>
              <a:rPr lang="it-IT" dirty="0" smtClean="0">
                <a:solidFill>
                  <a:schemeClr val="tx2"/>
                </a:solidFill>
                <a:latin typeface="Times New Roman"/>
                <a:cs typeface="Times New Roman"/>
              </a:rPr>
              <a:t> and </a:t>
            </a:r>
            <a:r>
              <a:rPr lang="it-IT" dirty="0" err="1">
                <a:solidFill>
                  <a:schemeClr val="tx2"/>
                </a:solidFill>
                <a:latin typeface="Times New Roman"/>
                <a:cs typeface="Times New Roman"/>
              </a:rPr>
              <a:t>Jacek</a:t>
            </a:r>
            <a:r>
              <a:rPr lang="it-IT" dirty="0">
                <a:solidFill>
                  <a:schemeClr val="tx2"/>
                </a:solidFill>
                <a:latin typeface="Times New Roman"/>
                <a:cs typeface="Times New Roman"/>
              </a:rPr>
              <a:t> </a:t>
            </a:r>
            <a:r>
              <a:rPr lang="it-IT" dirty="0" smtClean="0">
                <a:solidFill>
                  <a:schemeClr val="tx2"/>
                </a:solidFill>
                <a:latin typeface="Times New Roman"/>
                <a:cs typeface="Times New Roman"/>
              </a:rPr>
              <a:t>Smolka</a:t>
            </a:r>
            <a:r>
              <a:rPr lang="it-IT" baseline="30000" dirty="0" smtClean="0">
                <a:solidFill>
                  <a:schemeClr val="tx2"/>
                </a:solidFill>
                <a:latin typeface="Times New Roman"/>
                <a:cs typeface="Times New Roman"/>
              </a:rPr>
              <a:t>2</a:t>
            </a:r>
            <a:endParaRPr lang="en-GB" b="0" baseline="30000" dirty="0">
              <a:solidFill>
                <a:schemeClr val="tx2"/>
              </a:solidFill>
              <a:latin typeface="Times New Roman"/>
              <a:cs typeface="Times New Roman"/>
            </a:endParaRPr>
          </a:p>
        </p:txBody>
      </p:sp>
    </p:spTree>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10</a:t>
            </a:fld>
            <a:endParaRPr lang="it-IT" b="1" dirty="0"/>
          </a:p>
        </p:txBody>
      </p:sp>
      <p:grpSp>
        <p:nvGrpSpPr>
          <p:cNvPr id="2" name="Gruppo 1"/>
          <p:cNvGrpSpPr>
            <a:grpSpLocks noChangeAspect="1"/>
          </p:cNvGrpSpPr>
          <p:nvPr/>
        </p:nvGrpSpPr>
        <p:grpSpPr>
          <a:xfrm>
            <a:off x="2639615" y="1724708"/>
            <a:ext cx="9366277" cy="3920305"/>
            <a:chOff x="3252152" y="2238692"/>
            <a:chExt cx="5687695" cy="2380615"/>
          </a:xfrm>
        </p:grpSpPr>
        <p:pic>
          <p:nvPicPr>
            <p:cNvPr id="6" name="Immagine 5"/>
            <p:cNvPicPr/>
            <p:nvPr/>
          </p:nvPicPr>
          <p:blipFill>
            <a:blip r:embed="rId3" cstate="print">
              <a:extLst>
                <a:ext uri="{28A0092B-C50C-407E-A947-70E740481C1C}">
                  <a14:useLocalDpi xmlns:a14="http://schemas.microsoft.com/office/drawing/2010/main" val="0"/>
                </a:ext>
              </a:extLst>
            </a:blip>
            <a:stretch>
              <a:fillRect/>
            </a:stretch>
          </p:blipFill>
          <p:spPr bwMode="auto">
            <a:xfrm>
              <a:off x="3252152" y="2238692"/>
              <a:ext cx="5687695" cy="2380615"/>
            </a:xfrm>
            <a:prstGeom prst="rect">
              <a:avLst/>
            </a:prstGeom>
            <a:noFill/>
            <a:ln>
              <a:noFill/>
            </a:ln>
          </p:spPr>
        </p:pic>
        <p:sp>
          <p:nvSpPr>
            <p:cNvPr id="7" name="Casella di testo 24"/>
            <p:cNvSpPr txBox="1">
              <a:spLocks/>
            </p:cNvSpPr>
            <p:nvPr/>
          </p:nvSpPr>
          <p:spPr>
            <a:xfrm>
              <a:off x="3327400" y="3219785"/>
              <a:ext cx="647700" cy="406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a:effectLst/>
                  <a:latin typeface="Times New Roman" panose="02020603050405020304" pitchFamily="18" charset="0"/>
                  <a:ea typeface="Times New Roman" panose="02020603050405020304" pitchFamily="18" charset="0"/>
                </a:rPr>
                <a:t>θ=0°</a:t>
              </a:r>
              <a:endParaRPr lang="it-IT" sz="1400">
                <a:effectLst/>
                <a:latin typeface="Times New Roman" panose="02020603050405020304" pitchFamily="18" charset="0"/>
                <a:ea typeface="Times New Roman" panose="02020603050405020304" pitchFamily="18" charset="0"/>
              </a:endParaRPr>
            </a:p>
          </p:txBody>
        </p:sp>
        <p:sp>
          <p:nvSpPr>
            <p:cNvPr id="8" name="Casella di testo 25"/>
            <p:cNvSpPr txBox="1">
              <a:spLocks/>
            </p:cNvSpPr>
            <p:nvPr/>
          </p:nvSpPr>
          <p:spPr>
            <a:xfrm>
              <a:off x="4749800" y="3219785"/>
              <a:ext cx="647700" cy="406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a:effectLst/>
                  <a:latin typeface="Times New Roman" panose="02020603050405020304" pitchFamily="18" charset="0"/>
                  <a:ea typeface="Times New Roman" panose="02020603050405020304" pitchFamily="18" charset="0"/>
                </a:rPr>
                <a:t>θ=10°</a:t>
              </a:r>
              <a:endParaRPr lang="it-IT" sz="1400">
                <a:effectLst/>
                <a:latin typeface="Times New Roman" panose="02020603050405020304" pitchFamily="18" charset="0"/>
                <a:ea typeface="Times New Roman" panose="02020603050405020304" pitchFamily="18" charset="0"/>
              </a:endParaRPr>
            </a:p>
          </p:txBody>
        </p:sp>
        <p:sp>
          <p:nvSpPr>
            <p:cNvPr id="9" name="Casella di testo 26"/>
            <p:cNvSpPr txBox="1">
              <a:spLocks/>
            </p:cNvSpPr>
            <p:nvPr/>
          </p:nvSpPr>
          <p:spPr>
            <a:xfrm>
              <a:off x="6121400" y="3219785"/>
              <a:ext cx="647700" cy="406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a:effectLst/>
                  <a:latin typeface="Times New Roman" panose="02020603050405020304" pitchFamily="18" charset="0"/>
                  <a:ea typeface="Times New Roman" panose="02020603050405020304" pitchFamily="18" charset="0"/>
                </a:rPr>
                <a:t>θ=12°</a:t>
              </a:r>
              <a:endParaRPr lang="it-IT" sz="1400">
                <a:effectLst/>
                <a:latin typeface="Times New Roman" panose="02020603050405020304" pitchFamily="18" charset="0"/>
                <a:ea typeface="Times New Roman" panose="02020603050405020304" pitchFamily="18" charset="0"/>
              </a:endParaRPr>
            </a:p>
          </p:txBody>
        </p:sp>
        <p:sp>
          <p:nvSpPr>
            <p:cNvPr id="10" name="Casella di testo 27"/>
            <p:cNvSpPr txBox="1">
              <a:spLocks/>
            </p:cNvSpPr>
            <p:nvPr/>
          </p:nvSpPr>
          <p:spPr>
            <a:xfrm>
              <a:off x="7569200" y="3219785"/>
              <a:ext cx="647700" cy="406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a:effectLst/>
                  <a:latin typeface="Times New Roman" panose="02020603050405020304" pitchFamily="18" charset="0"/>
                  <a:ea typeface="Times New Roman" panose="02020603050405020304" pitchFamily="18" charset="0"/>
                </a:rPr>
                <a:t>θ=14°</a:t>
              </a:r>
              <a:endParaRPr lang="it-IT" sz="1400">
                <a:effectLst/>
                <a:latin typeface="Times New Roman" panose="02020603050405020304" pitchFamily="18" charset="0"/>
                <a:ea typeface="Times New Roman" panose="02020603050405020304" pitchFamily="18" charset="0"/>
              </a:endParaRPr>
            </a:p>
          </p:txBody>
        </p:sp>
        <p:sp>
          <p:nvSpPr>
            <p:cNvPr id="11" name="Casella di testo 28"/>
            <p:cNvSpPr txBox="1">
              <a:spLocks/>
            </p:cNvSpPr>
            <p:nvPr/>
          </p:nvSpPr>
          <p:spPr>
            <a:xfrm>
              <a:off x="3327400" y="4159585"/>
              <a:ext cx="647700" cy="406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a:effectLst/>
                  <a:latin typeface="Times New Roman" panose="02020603050405020304" pitchFamily="18" charset="0"/>
                  <a:ea typeface="Times New Roman" panose="02020603050405020304" pitchFamily="18" charset="0"/>
                </a:rPr>
                <a:t>θ=17°</a:t>
              </a:r>
              <a:endParaRPr lang="it-IT" sz="1400">
                <a:effectLst/>
                <a:latin typeface="Times New Roman" panose="02020603050405020304" pitchFamily="18" charset="0"/>
                <a:ea typeface="Times New Roman" panose="02020603050405020304" pitchFamily="18" charset="0"/>
              </a:endParaRPr>
            </a:p>
          </p:txBody>
        </p:sp>
        <p:sp>
          <p:nvSpPr>
            <p:cNvPr id="12" name="Casella di testo 29"/>
            <p:cNvSpPr txBox="1">
              <a:spLocks/>
            </p:cNvSpPr>
            <p:nvPr/>
          </p:nvSpPr>
          <p:spPr>
            <a:xfrm>
              <a:off x="4749800" y="4159585"/>
              <a:ext cx="647700" cy="406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a:effectLst/>
                  <a:latin typeface="Times New Roman" panose="02020603050405020304" pitchFamily="18" charset="0"/>
                  <a:ea typeface="Times New Roman" panose="02020603050405020304" pitchFamily="18" charset="0"/>
                </a:rPr>
                <a:t>θ=25°</a:t>
              </a:r>
              <a:endParaRPr lang="it-IT" sz="1400">
                <a:effectLst/>
                <a:latin typeface="Times New Roman" panose="02020603050405020304" pitchFamily="18" charset="0"/>
                <a:ea typeface="Times New Roman" panose="02020603050405020304" pitchFamily="18" charset="0"/>
              </a:endParaRPr>
            </a:p>
          </p:txBody>
        </p:sp>
        <p:sp>
          <p:nvSpPr>
            <p:cNvPr id="13" name="Casella di testo 30"/>
            <p:cNvSpPr txBox="1">
              <a:spLocks/>
            </p:cNvSpPr>
            <p:nvPr/>
          </p:nvSpPr>
          <p:spPr>
            <a:xfrm>
              <a:off x="6121400" y="4159585"/>
              <a:ext cx="647700" cy="406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a:effectLst/>
                  <a:latin typeface="Times New Roman" panose="02020603050405020304" pitchFamily="18" charset="0"/>
                  <a:ea typeface="Times New Roman" panose="02020603050405020304" pitchFamily="18" charset="0"/>
                </a:rPr>
                <a:t>θ=30°</a:t>
              </a:r>
              <a:endParaRPr lang="it-IT" sz="1400">
                <a:effectLst/>
                <a:latin typeface="Times New Roman" panose="02020603050405020304" pitchFamily="18" charset="0"/>
                <a:ea typeface="Times New Roman" panose="02020603050405020304" pitchFamily="18" charset="0"/>
              </a:endParaRPr>
            </a:p>
          </p:txBody>
        </p:sp>
        <p:sp>
          <p:nvSpPr>
            <p:cNvPr id="14" name="Casella di testo 31"/>
            <p:cNvSpPr txBox="1">
              <a:spLocks/>
            </p:cNvSpPr>
            <p:nvPr/>
          </p:nvSpPr>
          <p:spPr>
            <a:xfrm>
              <a:off x="7569200" y="4159585"/>
              <a:ext cx="647700" cy="406400"/>
            </a:xfrm>
            <a:prstGeom prst="rect">
              <a:avLst/>
            </a:prstGeom>
            <a:noFill/>
            <a:ln>
              <a:noFill/>
            </a:ln>
            <a:effectLst/>
            <a:ex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a:spcAft>
                  <a:spcPts val="0"/>
                </a:spcAft>
              </a:pPr>
              <a:r>
                <a:rPr lang="en-US" b="1">
                  <a:effectLst/>
                  <a:latin typeface="Times New Roman" panose="02020603050405020304" pitchFamily="18" charset="0"/>
                  <a:ea typeface="Times New Roman" panose="02020603050405020304" pitchFamily="18" charset="0"/>
                </a:rPr>
                <a:t>θ=40°</a:t>
              </a:r>
              <a:endParaRPr lang="it-IT" sz="1400">
                <a:effectLst/>
                <a:latin typeface="Times New Roman" panose="02020603050405020304" pitchFamily="18" charset="0"/>
                <a:ea typeface="Times New Roman" panose="02020603050405020304" pitchFamily="18" charset="0"/>
              </a:endParaRPr>
            </a:p>
          </p:txBody>
        </p:sp>
      </p:grpSp>
      <p:sp>
        <p:nvSpPr>
          <p:cNvPr id="15" name="Titolo 3"/>
          <p:cNvSpPr>
            <a:spLocks noGrp="1"/>
          </p:cNvSpPr>
          <p:nvPr>
            <p:ph type="title"/>
          </p:nvPr>
        </p:nvSpPr>
        <p:spPr>
          <a:xfrm>
            <a:off x="-1" y="789983"/>
            <a:ext cx="2783633" cy="756000"/>
          </a:xfrm>
        </p:spPr>
        <p:txBody>
          <a:bodyPr>
            <a:noAutofit/>
          </a:bodyPr>
          <a:lstStyle/>
          <a:p>
            <a:pPr algn="l"/>
            <a:r>
              <a:rPr lang="en-GB" sz="2800" b="1" dirty="0" smtClean="0">
                <a:solidFill>
                  <a:schemeClr val="tx2"/>
                </a:solidFill>
              </a:rPr>
              <a:t>Flow distortion at rotor inlet</a:t>
            </a:r>
            <a:endParaRPr lang="en-GB" sz="2800" b="1" dirty="0">
              <a:solidFill>
                <a:schemeClr val="tx2"/>
              </a:solidFill>
            </a:endParaRPr>
          </a:p>
        </p:txBody>
      </p:sp>
      <p:sp>
        <p:nvSpPr>
          <p:cNvPr id="3" name="Rettangolo 2"/>
          <p:cNvSpPr/>
          <p:nvPr/>
        </p:nvSpPr>
        <p:spPr>
          <a:xfrm>
            <a:off x="191344" y="2162918"/>
            <a:ext cx="2304256" cy="3416320"/>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tx2"/>
                </a:solidFill>
                <a:latin typeface="Times New Roman" panose="02020603050405020304" pitchFamily="18" charset="0"/>
                <a:ea typeface="Times New Roman" panose="02020603050405020304" pitchFamily="18" charset="0"/>
              </a:rPr>
              <a:t>An </a:t>
            </a:r>
            <a:r>
              <a:rPr lang="en-US" dirty="0">
                <a:solidFill>
                  <a:schemeClr val="tx2"/>
                </a:solidFill>
                <a:latin typeface="Times New Roman" panose="02020603050405020304" pitchFamily="18" charset="0"/>
                <a:ea typeface="Times New Roman" panose="02020603050405020304" pitchFamily="18" charset="0"/>
              </a:rPr>
              <a:t>asymmetric flow at rotor inlet and an intensified effect in the admission region is </a:t>
            </a:r>
            <a:r>
              <a:rPr lang="en-US" dirty="0" smtClean="0">
                <a:solidFill>
                  <a:schemeClr val="tx2"/>
                </a:solidFill>
                <a:latin typeface="Times New Roman" panose="02020603050405020304" pitchFamily="18" charset="0"/>
                <a:ea typeface="Times New Roman" panose="02020603050405020304" pitchFamily="18" charset="0"/>
              </a:rPr>
              <a:t>noticeable</a:t>
            </a:r>
          </a:p>
          <a:p>
            <a:pPr marL="285750" indent="-285750">
              <a:buFont typeface="Arial" panose="020B0604020202020204" pitchFamily="34" charset="0"/>
              <a:buChar char="•"/>
            </a:pPr>
            <a:endParaRPr lang="en-US" dirty="0" smtClean="0">
              <a:solidFill>
                <a:schemeClr val="tx2"/>
              </a:solidFill>
              <a:latin typeface="Times New Roman" panose="02020603050405020304" pitchFamily="18" charset="0"/>
              <a:ea typeface="Times New Roman" panose="02020603050405020304" pitchFamily="18" charset="0"/>
            </a:endParaRPr>
          </a:p>
          <a:p>
            <a:pPr marL="285750" indent="-285750">
              <a:buFont typeface="Arial" panose="020B0604020202020204" pitchFamily="34" charset="0"/>
              <a:buChar char="•"/>
            </a:pPr>
            <a:r>
              <a:rPr lang="en-US" dirty="0" smtClean="0">
                <a:solidFill>
                  <a:schemeClr val="tx2"/>
                </a:solidFill>
                <a:latin typeface="Times New Roman" panose="02020603050405020304" pitchFamily="18" charset="0"/>
                <a:ea typeface="Times New Roman" panose="02020603050405020304" pitchFamily="18" charset="0"/>
              </a:rPr>
              <a:t>Proceeding </a:t>
            </a:r>
            <a:r>
              <a:rPr lang="en-US" dirty="0">
                <a:solidFill>
                  <a:schemeClr val="tx2"/>
                </a:solidFill>
                <a:latin typeface="Times New Roman" panose="02020603050405020304" pitchFamily="18" charset="0"/>
                <a:ea typeface="Times New Roman" panose="02020603050405020304" pitchFamily="18" charset="0"/>
              </a:rPr>
              <a:t>far from the admission (</a:t>
            </a:r>
            <a:r>
              <a:rPr lang="en-US" i="1" dirty="0">
                <a:solidFill>
                  <a:schemeClr val="tx2"/>
                </a:solidFill>
                <a:latin typeface="Times New Roman" panose="02020603050405020304" pitchFamily="18" charset="0"/>
                <a:ea typeface="Times New Roman" panose="02020603050405020304" pitchFamily="18" charset="0"/>
              </a:rPr>
              <a:t>θ</a:t>
            </a:r>
            <a:r>
              <a:rPr lang="en-US" dirty="0">
                <a:solidFill>
                  <a:schemeClr val="tx2"/>
                </a:solidFill>
                <a:latin typeface="Times New Roman" panose="02020603050405020304" pitchFamily="18" charset="0"/>
                <a:ea typeface="Times New Roman" panose="02020603050405020304" pitchFamily="18" charset="0"/>
              </a:rPr>
              <a:t>&lt;10;</a:t>
            </a:r>
            <a:r>
              <a:rPr lang="en-US" i="1" dirty="0">
                <a:solidFill>
                  <a:schemeClr val="tx2"/>
                </a:solidFill>
                <a:latin typeface="Times New Roman" panose="02020603050405020304" pitchFamily="18" charset="0"/>
                <a:ea typeface="Times New Roman" panose="02020603050405020304" pitchFamily="18" charset="0"/>
              </a:rPr>
              <a:t> θ</a:t>
            </a:r>
            <a:r>
              <a:rPr lang="en-US" dirty="0">
                <a:solidFill>
                  <a:schemeClr val="tx2"/>
                </a:solidFill>
                <a:latin typeface="Times New Roman" panose="02020603050405020304" pitchFamily="18" charset="0"/>
                <a:ea typeface="Times New Roman" panose="02020603050405020304" pitchFamily="18" charset="0"/>
              </a:rPr>
              <a:t>&gt;25), the flow field become symmetric.</a:t>
            </a:r>
            <a:endParaRPr lang="it-IT" dirty="0">
              <a:solidFill>
                <a:schemeClr val="tx2"/>
              </a:solidFill>
            </a:endParaRPr>
          </a:p>
        </p:txBody>
      </p:sp>
    </p:spTree>
    <p:extLst>
      <p:ext uri="{BB962C8B-B14F-4D97-AF65-F5344CB8AC3E}">
        <p14:creationId xmlns:p14="http://schemas.microsoft.com/office/powerpoint/2010/main" val="3768183851"/>
      </p:ext>
    </p:extLst>
  </p:cSld>
  <p:clrMapOvr>
    <a:masterClrMapping/>
  </p:clrMapOvr>
  <p:transition spd="slow">
    <p:wipe dir="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11</a:t>
            </a:fld>
            <a:endParaRPr lang="it-IT" b="1" dirty="0"/>
          </a:p>
        </p:txBody>
      </p:sp>
      <p:graphicFrame>
        <p:nvGraphicFramePr>
          <p:cNvPr id="6" name="Tabella 5"/>
          <p:cNvGraphicFramePr>
            <a:graphicFrameLocks noGrp="1"/>
          </p:cNvGraphicFramePr>
          <p:nvPr>
            <p:extLst>
              <p:ext uri="{D42A27DB-BD31-4B8C-83A1-F6EECF244321}">
                <p14:modId xmlns:p14="http://schemas.microsoft.com/office/powerpoint/2010/main" val="1535334816"/>
              </p:ext>
            </p:extLst>
          </p:nvPr>
        </p:nvGraphicFramePr>
        <p:xfrm>
          <a:off x="609600" y="1700808"/>
          <a:ext cx="10972800" cy="2453640"/>
        </p:xfrm>
        <a:graphic>
          <a:graphicData uri="http://schemas.openxmlformats.org/drawingml/2006/table">
            <a:tbl>
              <a:tblPr firstRow="1" firstCol="1" bandRow="1">
                <a:tableStyleId>{5C22544A-7EE6-4342-B048-85BDC9FD1C3A}</a:tableStyleId>
              </a:tblPr>
              <a:tblGrid>
                <a:gridCol w="858073">
                  <a:extLst>
                    <a:ext uri="{9D8B030D-6E8A-4147-A177-3AD203B41FA5}">
                      <a16:colId xmlns:a16="http://schemas.microsoft.com/office/drawing/2014/main" val="4259673239"/>
                    </a:ext>
                  </a:extLst>
                </a:gridCol>
                <a:gridCol w="1566916">
                  <a:extLst>
                    <a:ext uri="{9D8B030D-6E8A-4147-A177-3AD203B41FA5}">
                      <a16:colId xmlns:a16="http://schemas.microsoft.com/office/drawing/2014/main" val="2390555198"/>
                    </a:ext>
                  </a:extLst>
                </a:gridCol>
                <a:gridCol w="1803928">
                  <a:extLst>
                    <a:ext uri="{9D8B030D-6E8A-4147-A177-3AD203B41FA5}">
                      <a16:colId xmlns:a16="http://schemas.microsoft.com/office/drawing/2014/main" val="2059894559"/>
                    </a:ext>
                  </a:extLst>
                </a:gridCol>
                <a:gridCol w="1891711">
                  <a:extLst>
                    <a:ext uri="{9D8B030D-6E8A-4147-A177-3AD203B41FA5}">
                      <a16:colId xmlns:a16="http://schemas.microsoft.com/office/drawing/2014/main" val="3810852375"/>
                    </a:ext>
                  </a:extLst>
                </a:gridCol>
                <a:gridCol w="2207727">
                  <a:extLst>
                    <a:ext uri="{9D8B030D-6E8A-4147-A177-3AD203B41FA5}">
                      <a16:colId xmlns:a16="http://schemas.microsoft.com/office/drawing/2014/main" val="1550533642"/>
                    </a:ext>
                  </a:extLst>
                </a:gridCol>
                <a:gridCol w="2644445">
                  <a:extLst>
                    <a:ext uri="{9D8B030D-6E8A-4147-A177-3AD203B41FA5}">
                      <a16:colId xmlns:a16="http://schemas.microsoft.com/office/drawing/2014/main" val="2845486041"/>
                    </a:ext>
                  </a:extLst>
                </a:gridCol>
              </a:tblGrid>
              <a:tr h="0">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rpm</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Total mass flow rate [kg/s]</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dirty="0">
                          <a:effectLst/>
                          <a:latin typeface="Times New Roman" panose="02020603050405020304" pitchFamily="18" charset="0"/>
                          <a:cs typeface="Times New Roman" panose="02020603050405020304" pitchFamily="18" charset="0"/>
                        </a:rPr>
                        <a:t>Rotor efficiency</a:t>
                      </a:r>
                      <a:endParaRPr lang="it-IT" sz="20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Turbine efficiency</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Power per channel [W]</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Total power [W]</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2121717141"/>
                  </a:ext>
                </a:extLst>
              </a:tr>
              <a:tr h="0">
                <a:tc gridSpan="6">
                  <a:txBody>
                    <a:bodyPr/>
                    <a:lstStyle/>
                    <a:p>
                      <a:pPr algn="ctr">
                        <a:lnSpc>
                          <a:spcPct val="115000"/>
                        </a:lnSpc>
                      </a:pPr>
                      <a:r>
                        <a:rPr lang="en-US" sz="2000" dirty="0">
                          <a:effectLst/>
                          <a:latin typeface="Times New Roman" panose="02020603050405020304" pitchFamily="18" charset="0"/>
                          <a:cs typeface="Times New Roman" panose="02020603050405020304" pitchFamily="18" charset="0"/>
                        </a:rPr>
                        <a:t>2-D EES model</a:t>
                      </a:r>
                      <a:endParaRPr lang="it-IT" sz="2000" dirty="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725274601"/>
                  </a:ext>
                </a:extLst>
              </a:tr>
              <a:tr h="0">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3000</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0.242</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b="1">
                          <a:solidFill>
                            <a:schemeClr val="tx2"/>
                          </a:solidFill>
                          <a:effectLst/>
                          <a:latin typeface="Times New Roman" panose="02020603050405020304" pitchFamily="18" charset="0"/>
                          <a:cs typeface="Times New Roman" panose="02020603050405020304" pitchFamily="18" charset="0"/>
                        </a:rPr>
                        <a:t>0.51</a:t>
                      </a:r>
                      <a:endParaRPr lang="it-IT" sz="2000" b="1">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b="1">
                          <a:solidFill>
                            <a:schemeClr val="tx2"/>
                          </a:solidFill>
                          <a:effectLst/>
                          <a:latin typeface="Times New Roman" panose="02020603050405020304" pitchFamily="18" charset="0"/>
                          <a:cs typeface="Times New Roman" panose="02020603050405020304" pitchFamily="18" charset="0"/>
                        </a:rPr>
                        <a:t>0.29</a:t>
                      </a:r>
                      <a:endParaRPr lang="it-IT" sz="2000" b="1">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b="1">
                          <a:solidFill>
                            <a:schemeClr val="tx2"/>
                          </a:solidFill>
                          <a:effectLst/>
                          <a:latin typeface="Times New Roman" panose="02020603050405020304" pitchFamily="18" charset="0"/>
                          <a:cs typeface="Times New Roman" panose="02020603050405020304" pitchFamily="18" charset="0"/>
                        </a:rPr>
                        <a:t>9.57</a:t>
                      </a:r>
                      <a:endParaRPr lang="it-IT" sz="2000" b="1">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574.3</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344831667"/>
                  </a:ext>
                </a:extLst>
              </a:tr>
              <a:tr h="0">
                <a:tc gridSpan="6">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3-D CFD model</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tc hMerge="1">
                  <a:txBody>
                    <a:bodyPr/>
                    <a:lstStyle/>
                    <a:p>
                      <a:endParaRPr lang="it-IT"/>
                    </a:p>
                  </a:txBody>
                  <a:tcPr/>
                </a:tc>
                <a:extLst>
                  <a:ext uri="{0D108BD9-81ED-4DB2-BD59-A6C34878D82A}">
                    <a16:rowId xmlns:a16="http://schemas.microsoft.com/office/drawing/2014/main" val="3998482318"/>
                  </a:ext>
                </a:extLst>
              </a:tr>
              <a:tr h="0">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3000</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0.242</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0.50</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2000" b="1">
                          <a:solidFill>
                            <a:schemeClr val="tx2"/>
                          </a:solidFill>
                          <a:effectLst/>
                          <a:latin typeface="Times New Roman" panose="02020603050405020304" pitchFamily="18" charset="0"/>
                          <a:cs typeface="Times New Roman" panose="02020603050405020304" pitchFamily="18" charset="0"/>
                        </a:rPr>
                        <a:t>0.28</a:t>
                      </a:r>
                      <a:endParaRPr lang="it-IT" sz="2000" b="1">
                        <a:solidFill>
                          <a:schemeClr val="tx2"/>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2000" b="1">
                          <a:solidFill>
                            <a:schemeClr val="tx2"/>
                          </a:solidFill>
                          <a:effectLst/>
                          <a:latin typeface="Times New Roman" panose="02020603050405020304" pitchFamily="18" charset="0"/>
                          <a:cs typeface="Times New Roman" panose="02020603050405020304" pitchFamily="18" charset="0"/>
                        </a:rPr>
                        <a:t>9.52</a:t>
                      </a:r>
                      <a:endParaRPr lang="it-IT" sz="2000" b="1">
                        <a:solidFill>
                          <a:schemeClr val="tx2"/>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571.3</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1911571589"/>
                  </a:ext>
                </a:extLst>
              </a:tr>
            </a:tbl>
          </a:graphicData>
        </a:graphic>
      </p:graphicFrame>
      <p:sp>
        <p:nvSpPr>
          <p:cNvPr id="7" name="Titolo 3"/>
          <p:cNvSpPr>
            <a:spLocks noGrp="1"/>
          </p:cNvSpPr>
          <p:nvPr>
            <p:ph type="title"/>
          </p:nvPr>
        </p:nvSpPr>
        <p:spPr>
          <a:xfrm>
            <a:off x="-1" y="789983"/>
            <a:ext cx="3935761" cy="756000"/>
          </a:xfrm>
        </p:spPr>
        <p:txBody>
          <a:bodyPr>
            <a:noAutofit/>
          </a:bodyPr>
          <a:lstStyle/>
          <a:p>
            <a:pPr algn="l"/>
            <a:r>
              <a:rPr lang="en-GB" sz="2800" b="1" dirty="0" smtClean="0">
                <a:solidFill>
                  <a:schemeClr val="tx2"/>
                </a:solidFill>
              </a:rPr>
              <a:t>Performance assessment</a:t>
            </a:r>
            <a:endParaRPr lang="en-GB" sz="2800" b="1" dirty="0">
              <a:solidFill>
                <a:schemeClr val="tx2"/>
              </a:solidFill>
            </a:endParaRPr>
          </a:p>
        </p:txBody>
      </p:sp>
      <p:sp>
        <p:nvSpPr>
          <p:cNvPr id="2" name="Rettangolo 1"/>
          <p:cNvSpPr/>
          <p:nvPr/>
        </p:nvSpPr>
        <p:spPr>
          <a:xfrm>
            <a:off x="551384" y="4486329"/>
            <a:ext cx="4032448" cy="1204593"/>
          </a:xfrm>
          <a:prstGeom prst="rect">
            <a:avLst/>
          </a:prstGeom>
        </p:spPr>
        <p:txBody>
          <a:bodyPr wrap="square">
            <a:spAutoFit/>
          </a:bodyPr>
          <a:lstStyle/>
          <a:p>
            <a:pPr marL="285750" indent="-285750">
              <a:buFont typeface="Arial" panose="020B0604020202020204" pitchFamily="34" charset="0"/>
              <a:buChar char="•"/>
            </a:pPr>
            <a:r>
              <a:rPr lang="en-GB" dirty="0">
                <a:solidFill>
                  <a:schemeClr val="tx2"/>
                </a:solidFill>
                <a:latin typeface="Times New Roman" panose="02020603050405020304" pitchFamily="18" charset="0"/>
                <a:ea typeface="Times New Roman" panose="02020603050405020304" pitchFamily="18" charset="0"/>
              </a:rPr>
              <a:t> </a:t>
            </a:r>
            <a:r>
              <a:rPr lang="en-GB" dirty="0" smtClean="0">
                <a:solidFill>
                  <a:schemeClr val="tx2"/>
                </a:solidFill>
                <a:latin typeface="Times New Roman" panose="02020603050405020304" pitchFamily="18" charset="0"/>
                <a:ea typeface="Times New Roman" panose="02020603050405020304" pitchFamily="18" charset="0"/>
              </a:rPr>
              <a:t>The </a:t>
            </a:r>
            <a:r>
              <a:rPr lang="en-GB" dirty="0">
                <a:solidFill>
                  <a:schemeClr val="tx2"/>
                </a:solidFill>
                <a:latin typeface="Times New Roman" panose="02020603050405020304" pitchFamily="18" charset="0"/>
                <a:ea typeface="Times New Roman" panose="02020603050405020304" pitchFamily="18" charset="0"/>
              </a:rPr>
              <a:t>power prediction between 2-D code and 3-D computational fluid dynamics is really close, both in terms of power and efficiency. </a:t>
            </a:r>
            <a:endParaRPr lang="it-IT" dirty="0">
              <a:solidFill>
                <a:schemeClr val="tx2"/>
              </a:solidFill>
            </a:endParaRPr>
          </a:p>
        </p:txBody>
      </p:sp>
      <p:sp>
        <p:nvSpPr>
          <p:cNvPr id="3" name="Rettangolo 2"/>
          <p:cNvSpPr/>
          <p:nvPr/>
        </p:nvSpPr>
        <p:spPr>
          <a:xfrm>
            <a:off x="4935283" y="4767592"/>
            <a:ext cx="6624736" cy="923330"/>
          </a:xfrm>
          <a:prstGeom prst="rect">
            <a:avLst/>
          </a:prstGeom>
        </p:spPr>
        <p:txBody>
          <a:bodyPr wrap="square">
            <a:spAutoFit/>
          </a:bodyPr>
          <a:lstStyle/>
          <a:p>
            <a:r>
              <a:rPr lang="en-GB" dirty="0" smtClean="0">
                <a:solidFill>
                  <a:schemeClr val="tx2"/>
                </a:solidFill>
                <a:latin typeface="Times New Roman" panose="02020603050405020304" pitchFamily="18" charset="0"/>
                <a:ea typeface="Times New Roman" panose="02020603050405020304" pitchFamily="18" charset="0"/>
              </a:rPr>
              <a:t>=&gt; the </a:t>
            </a:r>
            <a:r>
              <a:rPr lang="en-GB" dirty="0">
                <a:solidFill>
                  <a:schemeClr val="tx2"/>
                </a:solidFill>
                <a:latin typeface="Times New Roman" panose="02020603050405020304" pitchFamily="18" charset="0"/>
                <a:ea typeface="Times New Roman" panose="02020603050405020304" pitchFamily="18" charset="0"/>
              </a:rPr>
              <a:t>distortion of the flow field does not considerably </a:t>
            </a:r>
            <a:r>
              <a:rPr lang="en-GB" dirty="0" smtClean="0">
                <a:solidFill>
                  <a:schemeClr val="tx2"/>
                </a:solidFill>
                <a:latin typeface="Times New Roman" panose="02020603050405020304" pitchFamily="18" charset="0"/>
                <a:ea typeface="Times New Roman" panose="02020603050405020304" pitchFamily="18" charset="0"/>
              </a:rPr>
              <a:t>influence </a:t>
            </a:r>
            <a:r>
              <a:rPr lang="en-GB" dirty="0">
                <a:solidFill>
                  <a:schemeClr val="tx2"/>
                </a:solidFill>
                <a:latin typeface="Times New Roman" panose="02020603050405020304" pitchFamily="18" charset="0"/>
                <a:ea typeface="Times New Roman" panose="02020603050405020304" pitchFamily="18" charset="0"/>
              </a:rPr>
              <a:t>the </a:t>
            </a:r>
            <a:r>
              <a:rPr lang="en-GB" dirty="0" smtClean="0">
                <a:solidFill>
                  <a:schemeClr val="tx2"/>
                </a:solidFill>
                <a:latin typeface="Times New Roman" panose="02020603050405020304" pitchFamily="18" charset="0"/>
                <a:ea typeface="Times New Roman" panose="02020603050405020304" pitchFamily="18" charset="0"/>
              </a:rPr>
              <a:t>	performance </a:t>
            </a:r>
            <a:r>
              <a:rPr lang="en-GB" dirty="0">
                <a:solidFill>
                  <a:schemeClr val="tx2"/>
                </a:solidFill>
                <a:latin typeface="Times New Roman" panose="02020603050405020304" pitchFamily="18" charset="0"/>
                <a:ea typeface="Times New Roman" panose="02020603050405020304" pitchFamily="18" charset="0"/>
              </a:rPr>
              <a:t>of the turbine in terms of power </a:t>
            </a:r>
            <a:r>
              <a:rPr lang="en-GB" dirty="0" smtClean="0">
                <a:solidFill>
                  <a:schemeClr val="tx2"/>
                </a:solidFill>
                <a:latin typeface="Times New Roman" panose="02020603050405020304" pitchFamily="18" charset="0"/>
                <a:ea typeface="Times New Roman" panose="02020603050405020304" pitchFamily="18" charset="0"/>
              </a:rPr>
              <a:t>and </a:t>
            </a:r>
            <a:r>
              <a:rPr lang="en-GB" dirty="0">
                <a:solidFill>
                  <a:schemeClr val="tx2"/>
                </a:solidFill>
                <a:latin typeface="Times New Roman" panose="02020603050405020304" pitchFamily="18" charset="0"/>
                <a:ea typeface="Times New Roman" panose="02020603050405020304" pitchFamily="18" charset="0"/>
              </a:rPr>
              <a:t>efficiency </a:t>
            </a:r>
            <a:r>
              <a:rPr lang="en-GB" dirty="0" smtClean="0">
                <a:solidFill>
                  <a:schemeClr val="tx2"/>
                </a:solidFill>
                <a:latin typeface="Times New Roman" panose="02020603050405020304" pitchFamily="18" charset="0"/>
                <a:ea typeface="Times New Roman" panose="02020603050405020304" pitchFamily="18" charset="0"/>
              </a:rPr>
              <a:t>	when </a:t>
            </a:r>
            <a:r>
              <a:rPr lang="en-GB" dirty="0">
                <a:solidFill>
                  <a:schemeClr val="tx2"/>
                </a:solidFill>
                <a:latin typeface="Times New Roman" panose="02020603050405020304" pitchFamily="18" charset="0"/>
                <a:ea typeface="Times New Roman" panose="02020603050405020304" pitchFamily="18" charset="0"/>
              </a:rPr>
              <a:t>mass weighted average values are </a:t>
            </a:r>
            <a:r>
              <a:rPr lang="en-GB" dirty="0" smtClean="0">
                <a:solidFill>
                  <a:schemeClr val="tx2"/>
                </a:solidFill>
                <a:latin typeface="Times New Roman" panose="02020603050405020304" pitchFamily="18" charset="0"/>
                <a:ea typeface="Times New Roman" panose="02020603050405020304" pitchFamily="18" charset="0"/>
              </a:rPr>
              <a:t>considered.</a:t>
            </a:r>
            <a:endParaRPr lang="it-IT" dirty="0">
              <a:solidFill>
                <a:schemeClr val="tx2"/>
              </a:solidFill>
            </a:endParaRPr>
          </a:p>
        </p:txBody>
      </p:sp>
    </p:spTree>
    <p:extLst>
      <p:ext uri="{BB962C8B-B14F-4D97-AF65-F5344CB8AC3E}">
        <p14:creationId xmlns:p14="http://schemas.microsoft.com/office/powerpoint/2010/main" val="3738128409"/>
      </p:ext>
    </p:extLst>
  </p:cSld>
  <p:clrMapOvr>
    <a:masterClrMapping/>
  </p:clrMapOvr>
  <p:transition spd="slow">
    <p:wipe dir="d"/>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12</a:t>
            </a:fld>
            <a:endParaRPr lang="it-IT" b="1" dirty="0"/>
          </a:p>
        </p:txBody>
      </p:sp>
      <p:sp>
        <p:nvSpPr>
          <p:cNvPr id="3" name="Rettangolo 2"/>
          <p:cNvSpPr/>
          <p:nvPr/>
        </p:nvSpPr>
        <p:spPr>
          <a:xfrm>
            <a:off x="328464" y="836712"/>
            <a:ext cx="11535072" cy="2862322"/>
          </a:xfrm>
          <a:prstGeom prst="rect">
            <a:avLst/>
          </a:prstGeom>
        </p:spPr>
        <p:txBody>
          <a:bodyPr wrap="square">
            <a:spAutoFit/>
          </a:bodyPr>
          <a:lstStyle/>
          <a:p>
            <a:pPr algn="just">
              <a:spcAft>
                <a:spcPts val="0"/>
              </a:spcAft>
            </a:pPr>
            <a:endParaRPr lang="en-GB" dirty="0" smtClean="0">
              <a:solidFill>
                <a:schemeClr val="tx2"/>
              </a:solidFill>
              <a:latin typeface="Times New Roman" panose="02020603050405020304" pitchFamily="18" charset="0"/>
              <a:ea typeface="Times New Roman" panose="02020603050405020304" pitchFamily="18" charset="0"/>
            </a:endParaRPr>
          </a:p>
          <a:p>
            <a:pPr marL="285750" indent="-285750" algn="just">
              <a:spcAft>
                <a:spcPts val="0"/>
              </a:spcAft>
              <a:buFont typeface="Arial" panose="020B0604020202020204" pitchFamily="34" charset="0"/>
              <a:buChar char="•"/>
            </a:pPr>
            <a:r>
              <a:rPr lang="en-US" dirty="0" smtClean="0">
                <a:solidFill>
                  <a:schemeClr val="tx2"/>
                </a:solidFill>
                <a:latin typeface="Times New Roman" panose="02020603050405020304" pitchFamily="18" charset="0"/>
                <a:ea typeface="Times New Roman" panose="02020603050405020304" pitchFamily="18" charset="0"/>
              </a:rPr>
              <a:t>A </a:t>
            </a:r>
            <a:r>
              <a:rPr lang="en-US" dirty="0">
                <a:solidFill>
                  <a:schemeClr val="tx2"/>
                </a:solidFill>
                <a:latin typeface="Times New Roman" panose="02020603050405020304" pitchFamily="18" charset="0"/>
                <a:ea typeface="Times New Roman" panose="02020603050405020304" pitchFamily="18" charset="0"/>
              </a:rPr>
              <a:t>29% turbine efficiency for a 0.57 kW expander </a:t>
            </a:r>
            <a:r>
              <a:rPr lang="en-US" dirty="0" smtClean="0">
                <a:solidFill>
                  <a:schemeClr val="tx2"/>
                </a:solidFill>
                <a:latin typeface="Times New Roman" panose="02020603050405020304" pitchFamily="18" charset="0"/>
                <a:ea typeface="Times New Roman" panose="02020603050405020304" pitchFamily="18" charset="0"/>
              </a:rPr>
              <a:t>was obtained.</a:t>
            </a:r>
          </a:p>
          <a:p>
            <a:pPr marL="285750" indent="-285750" algn="just">
              <a:spcAft>
                <a:spcPts val="0"/>
              </a:spcAft>
              <a:buFont typeface="Arial" panose="020B0604020202020204" pitchFamily="34" charset="0"/>
              <a:buChar char="•"/>
            </a:pPr>
            <a:endParaRPr lang="it-IT" dirty="0" smtClean="0">
              <a:solidFill>
                <a:schemeClr val="tx2"/>
              </a:solidFill>
              <a:latin typeface="Times New Roman" panose="02020603050405020304" pitchFamily="18" charset="0"/>
              <a:ea typeface="Times New Roman" panose="02020603050405020304" pitchFamily="18" charset="0"/>
            </a:endParaRPr>
          </a:p>
          <a:p>
            <a:pPr marL="285750" lvl="0" indent="-285750" algn="just">
              <a:spcAft>
                <a:spcPts val="0"/>
              </a:spcAft>
              <a:buFont typeface="Arial" panose="020B0604020202020204" pitchFamily="34" charset="0"/>
              <a:buChar char="•"/>
            </a:pPr>
            <a:r>
              <a:rPr lang="en-GB" b="1" dirty="0" smtClean="0">
                <a:solidFill>
                  <a:schemeClr val="tx2"/>
                </a:solidFill>
                <a:latin typeface="Times New Roman" panose="02020603050405020304" pitchFamily="18" charset="0"/>
                <a:ea typeface="Times New Roman" panose="02020603050405020304" pitchFamily="18" charset="0"/>
              </a:rPr>
              <a:t>Stator–rotor </a:t>
            </a:r>
            <a:r>
              <a:rPr lang="en-GB" b="1" dirty="0">
                <a:solidFill>
                  <a:schemeClr val="tx2"/>
                </a:solidFill>
                <a:latin typeface="Times New Roman" panose="02020603050405020304" pitchFamily="18" charset="0"/>
                <a:ea typeface="Times New Roman" panose="02020603050405020304" pitchFamily="18" charset="0"/>
              </a:rPr>
              <a:t>interaction simulations </a:t>
            </a:r>
            <a:r>
              <a:rPr lang="en-GB" dirty="0">
                <a:solidFill>
                  <a:schemeClr val="tx2"/>
                </a:solidFill>
                <a:latin typeface="Times New Roman" panose="02020603050405020304" pitchFamily="18" charset="0"/>
                <a:ea typeface="Times New Roman" panose="02020603050405020304" pitchFamily="18" charset="0"/>
              </a:rPr>
              <a:t>allowed understanding the flow features due to partial admission. Especially, temperature was found to be the variable most influenced by the flow distortion, developing streaks of different temperature in tangential direction</a:t>
            </a:r>
            <a:r>
              <a:rPr lang="en-GB" dirty="0" smtClean="0">
                <a:solidFill>
                  <a:schemeClr val="tx2"/>
                </a:solidFill>
                <a:latin typeface="Times New Roman" panose="02020603050405020304" pitchFamily="18" charset="0"/>
                <a:ea typeface="Times New Roman" panose="02020603050405020304" pitchFamily="18" charset="0"/>
              </a:rPr>
              <a:t>.</a:t>
            </a:r>
          </a:p>
          <a:p>
            <a:pPr marL="285750" lvl="0" indent="-285750" algn="just">
              <a:spcAft>
                <a:spcPts val="0"/>
              </a:spcAft>
              <a:buFont typeface="Arial" panose="020B0604020202020204" pitchFamily="34" charset="0"/>
              <a:buChar char="•"/>
            </a:pPr>
            <a:endParaRPr lang="it-IT" dirty="0">
              <a:solidFill>
                <a:schemeClr val="tx2"/>
              </a:solidFill>
              <a:latin typeface="Times New Roman" panose="02020603050405020304" pitchFamily="18" charset="0"/>
              <a:ea typeface="Times New Roman" panose="02020603050405020304" pitchFamily="18" charset="0"/>
            </a:endParaRPr>
          </a:p>
          <a:p>
            <a:pPr marL="285750" lvl="0" indent="-285750" algn="just">
              <a:spcAft>
                <a:spcPts val="0"/>
              </a:spcAft>
              <a:buFont typeface="Arial" panose="020B0604020202020204" pitchFamily="34" charset="0"/>
              <a:buChar char="•"/>
            </a:pPr>
            <a:r>
              <a:rPr lang="en-GB" dirty="0">
                <a:solidFill>
                  <a:schemeClr val="tx2"/>
                </a:solidFill>
                <a:latin typeface="Times New Roman" panose="02020603050405020304" pitchFamily="18" charset="0"/>
                <a:ea typeface="Times New Roman" panose="02020603050405020304" pitchFamily="18" charset="0"/>
              </a:rPr>
              <a:t>Stator–rotor coupled simulations carried out with 3-D CFD </a:t>
            </a:r>
            <a:r>
              <a:rPr lang="en-GB" u="sng" dirty="0">
                <a:solidFill>
                  <a:schemeClr val="tx2"/>
                </a:solidFill>
                <a:latin typeface="Times New Roman" panose="02020603050405020304" pitchFamily="18" charset="0"/>
                <a:ea typeface="Times New Roman" panose="02020603050405020304" pitchFamily="18" charset="0"/>
              </a:rPr>
              <a:t>do not affect the prediction of work and efficiency</a:t>
            </a:r>
            <a:r>
              <a:rPr lang="en-GB" dirty="0">
                <a:solidFill>
                  <a:schemeClr val="tx2"/>
                </a:solidFill>
                <a:latin typeface="Times New Roman" panose="02020603050405020304" pitchFamily="18" charset="0"/>
                <a:ea typeface="Times New Roman" panose="02020603050405020304" pitchFamily="18" charset="0"/>
              </a:rPr>
              <a:t>, if compared to simulations done with the 2-D EES in-house tool on the rotor. Nonetheless, they allow for a </a:t>
            </a:r>
            <a:r>
              <a:rPr lang="en-GB" u="sng" dirty="0">
                <a:solidFill>
                  <a:schemeClr val="tx2"/>
                </a:solidFill>
                <a:latin typeface="Times New Roman" panose="02020603050405020304" pitchFamily="18" charset="0"/>
                <a:ea typeface="Times New Roman" panose="02020603050405020304" pitchFamily="18" charset="0"/>
              </a:rPr>
              <a:t>more detailed investigation of the critical points of the expander</a:t>
            </a:r>
            <a:r>
              <a:rPr lang="en-GB" dirty="0">
                <a:solidFill>
                  <a:schemeClr val="tx2"/>
                </a:solidFill>
                <a:latin typeface="Times New Roman" panose="02020603050405020304" pitchFamily="18" charset="0"/>
                <a:ea typeface="Times New Roman" panose="02020603050405020304" pitchFamily="18" charset="0"/>
              </a:rPr>
              <a:t>, such as the nozzle outlet operation and the influence of the gap</a:t>
            </a:r>
            <a:r>
              <a:rPr lang="en-GB" dirty="0" smtClean="0">
                <a:solidFill>
                  <a:schemeClr val="tx2"/>
                </a:solidFill>
                <a:latin typeface="Times New Roman" panose="02020603050405020304" pitchFamily="18" charset="0"/>
                <a:ea typeface="Times New Roman" panose="02020603050405020304" pitchFamily="18" charset="0"/>
              </a:rPr>
              <a:t>.</a:t>
            </a:r>
            <a:endParaRPr lang="it-IT" dirty="0">
              <a:solidFill>
                <a:schemeClr val="tx2"/>
              </a:solidFill>
              <a:latin typeface="Times New Roman" panose="02020603050405020304" pitchFamily="18" charset="0"/>
              <a:ea typeface="Times New Roman" panose="02020603050405020304" pitchFamily="18" charset="0"/>
            </a:endParaRPr>
          </a:p>
        </p:txBody>
      </p:sp>
      <p:pic>
        <p:nvPicPr>
          <p:cNvPr id="6" name="Immagin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013527" y="3836357"/>
            <a:ext cx="2639505" cy="2520000"/>
          </a:xfrm>
          <a:prstGeom prst="rect">
            <a:avLst/>
          </a:prstGeom>
        </p:spPr>
      </p:pic>
      <p:pic>
        <p:nvPicPr>
          <p:cNvPr id="7" name="Immagine 6"/>
          <p:cNvPicPr>
            <a:picLocks noChangeAspect="1"/>
          </p:cNvPicPr>
          <p:nvPr/>
        </p:nvPicPr>
        <p:blipFill rotWithShape="1">
          <a:blip r:embed="rId4">
            <a:extLst>
              <a:ext uri="{28A0092B-C50C-407E-A947-70E740481C1C}">
                <a14:useLocalDpi xmlns:a14="http://schemas.microsoft.com/office/drawing/2010/main" val="0"/>
              </a:ext>
            </a:extLst>
          </a:blip>
          <a:srcRect l="10626" r="15350" b="1701"/>
          <a:stretch/>
        </p:blipFill>
        <p:spPr>
          <a:xfrm>
            <a:off x="6672064" y="3836357"/>
            <a:ext cx="2530237" cy="2520000"/>
          </a:xfrm>
          <a:prstGeom prst="rect">
            <a:avLst/>
          </a:prstGeom>
        </p:spPr>
      </p:pic>
    </p:spTree>
    <p:extLst>
      <p:ext uri="{BB962C8B-B14F-4D97-AF65-F5344CB8AC3E}">
        <p14:creationId xmlns:p14="http://schemas.microsoft.com/office/powerpoint/2010/main" val="1931918984"/>
      </p:ext>
    </p:extLst>
  </p:cSld>
  <p:clrMapOvr>
    <a:masterClrMapping/>
  </p:clrMapOvr>
  <p:transition spd="slow">
    <p:wipe dir="d"/>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5159896" y="944904"/>
            <a:ext cx="6198212" cy="1908032"/>
          </a:xfrm>
        </p:spPr>
        <p:txBody>
          <a:bodyPr>
            <a:normAutofit fontScale="90000"/>
          </a:bodyPr>
          <a:lstStyle/>
          <a:p>
            <a:r>
              <a:rPr lang="en-US" sz="3600" b="1" dirty="0">
                <a:solidFill>
                  <a:schemeClr val="tx2"/>
                </a:solidFill>
              </a:rPr>
              <a:t>PARTIAL ADMISSION EFFECTS ON THE FLOW FIELD OF AN ORC TESLA TURBINE</a:t>
            </a:r>
            <a:endParaRPr lang="en-GB" sz="3600" b="1" dirty="0">
              <a:solidFill>
                <a:schemeClr val="tx2"/>
              </a:solidFill>
            </a:endParaRPr>
          </a:p>
        </p:txBody>
      </p:sp>
      <p:sp>
        <p:nvSpPr>
          <p:cNvPr id="3" name="Sottotitolo 2"/>
          <p:cNvSpPr>
            <a:spLocks noGrp="1"/>
          </p:cNvSpPr>
          <p:nvPr>
            <p:ph type="subTitle" idx="1"/>
          </p:nvPr>
        </p:nvSpPr>
        <p:spPr>
          <a:xfrm>
            <a:off x="6333042" y="4633272"/>
            <a:ext cx="3851920" cy="2088232"/>
          </a:xfrm>
        </p:spPr>
        <p:txBody>
          <a:bodyPr>
            <a:noAutofit/>
          </a:bodyPr>
          <a:lstStyle/>
          <a:p>
            <a:r>
              <a:rPr lang="en-US" sz="1400" baseline="30000" dirty="0" smtClean="0">
                <a:solidFill>
                  <a:schemeClr val="tx2"/>
                </a:solidFill>
              </a:rPr>
              <a:t>1</a:t>
            </a:r>
            <a:r>
              <a:rPr lang="en-US" sz="1400" dirty="0" smtClean="0">
                <a:solidFill>
                  <a:schemeClr val="tx2"/>
                </a:solidFill>
              </a:rPr>
              <a:t>Department </a:t>
            </a:r>
            <a:r>
              <a:rPr lang="en-US" sz="1400" dirty="0">
                <a:solidFill>
                  <a:schemeClr val="tx2"/>
                </a:solidFill>
              </a:rPr>
              <a:t>of Industrial Engineering (DIEF)</a:t>
            </a:r>
          </a:p>
          <a:p>
            <a:r>
              <a:rPr lang="en-US" sz="1400" dirty="0">
                <a:solidFill>
                  <a:schemeClr val="tx2"/>
                </a:solidFill>
              </a:rPr>
              <a:t>University of Florence</a:t>
            </a:r>
          </a:p>
          <a:p>
            <a:r>
              <a:rPr lang="en-US" sz="1400" dirty="0">
                <a:solidFill>
                  <a:schemeClr val="tx2"/>
                </a:solidFill>
              </a:rPr>
              <a:t>Florence, Italy</a:t>
            </a:r>
          </a:p>
          <a:p>
            <a:r>
              <a:rPr lang="en-GB" sz="1400" b="1" dirty="0">
                <a:solidFill>
                  <a:schemeClr val="tx2"/>
                </a:solidFill>
                <a:hlinkClick r:id="rId3"/>
              </a:rPr>
              <a:t>lorenzo.talluri@unifi.it</a:t>
            </a:r>
            <a:r>
              <a:rPr lang="en-GB" sz="1400" b="1" dirty="0">
                <a:solidFill>
                  <a:schemeClr val="tx2"/>
                </a:solidFill>
              </a:rPr>
              <a:t> </a:t>
            </a:r>
            <a:endParaRPr lang="en-GB" sz="1400" b="1" dirty="0" smtClean="0">
              <a:solidFill>
                <a:schemeClr val="tx2"/>
              </a:solidFill>
            </a:endParaRPr>
          </a:p>
          <a:p>
            <a:endParaRPr lang="en-GB" sz="900" b="1" dirty="0" smtClean="0">
              <a:solidFill>
                <a:schemeClr val="tx2"/>
              </a:solidFill>
            </a:endParaRPr>
          </a:p>
          <a:p>
            <a:r>
              <a:rPr lang="en-US" sz="1400" baseline="30000" dirty="0" smtClean="0">
                <a:solidFill>
                  <a:schemeClr val="tx2"/>
                </a:solidFill>
              </a:rPr>
              <a:t>2</a:t>
            </a:r>
            <a:r>
              <a:rPr lang="en-US" sz="1400" dirty="0" smtClean="0">
                <a:solidFill>
                  <a:schemeClr val="tx2"/>
                </a:solidFill>
              </a:rPr>
              <a:t>Institute </a:t>
            </a:r>
            <a:r>
              <a:rPr lang="en-US" sz="1400" dirty="0">
                <a:solidFill>
                  <a:schemeClr val="tx2"/>
                </a:solidFill>
              </a:rPr>
              <a:t>of Thermal Technology, Silesian University of Technology,</a:t>
            </a:r>
          </a:p>
          <a:p>
            <a:r>
              <a:rPr lang="en-US" sz="1400" dirty="0" err="1">
                <a:solidFill>
                  <a:schemeClr val="tx2"/>
                </a:solidFill>
              </a:rPr>
              <a:t>Konarskiego</a:t>
            </a:r>
            <a:r>
              <a:rPr lang="en-US" sz="1400" dirty="0">
                <a:solidFill>
                  <a:schemeClr val="tx2"/>
                </a:solidFill>
              </a:rPr>
              <a:t> 22, Gliwice, Poland</a:t>
            </a:r>
          </a:p>
          <a:p>
            <a:endParaRPr lang="en-GB" sz="1400" dirty="0">
              <a:solidFill>
                <a:schemeClr val="tx2"/>
              </a:solidFill>
            </a:endParaRPr>
          </a:p>
        </p:txBody>
      </p:sp>
      <p:sp>
        <p:nvSpPr>
          <p:cNvPr id="5" name="Sottotitolo 2"/>
          <p:cNvSpPr txBox="1">
            <a:spLocks/>
          </p:cNvSpPr>
          <p:nvPr/>
        </p:nvSpPr>
        <p:spPr>
          <a:xfrm>
            <a:off x="5863502" y="3215562"/>
            <a:ext cx="4791001" cy="1059338"/>
          </a:xfrm>
          <a:prstGeom prst="rect">
            <a:avLst/>
          </a:prstGeom>
        </p:spPr>
        <p:txBody>
          <a:bodyPr vert="horz" lIns="91440" tIns="45720" rIns="91440" bIns="45720" rtlCol="0">
            <a:noAutofit/>
          </a:bodyPr>
          <a:lstStyle>
            <a:lvl1pPr marL="0" indent="0" algn="r" defTabSz="457200" rtl="0" eaLnBrk="1" latinLnBrk="0" hangingPunct="1">
              <a:spcBef>
                <a:spcPct val="20000"/>
              </a:spcBef>
              <a:buFont typeface="Arial"/>
              <a:buNone/>
              <a:defRPr lang="it-IT" sz="2000" b="1" kern="1200" dirty="0">
                <a:solidFill>
                  <a:srgbClr val="003257"/>
                </a:solidFill>
                <a:latin typeface="Arial" pitchFamily="34" charset="0"/>
                <a:ea typeface="+mn-ea"/>
                <a:cs typeface="Arial" pitchFamily="34" charset="0"/>
              </a:defRPr>
            </a:lvl1pPr>
            <a:lvl2pPr marL="457200" indent="0" algn="ctr" defTabSz="457200" rtl="0" eaLnBrk="1" latinLnBrk="0" hangingPunct="1">
              <a:spcBef>
                <a:spcPct val="20000"/>
              </a:spcBef>
              <a:buFont typeface="Arial"/>
              <a:buNone/>
              <a:defRPr sz="28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ctr"/>
            <a:r>
              <a:rPr lang="it-IT" dirty="0">
                <a:solidFill>
                  <a:schemeClr val="tx2"/>
                </a:solidFill>
                <a:latin typeface="Times New Roman"/>
                <a:cs typeface="Times New Roman"/>
              </a:rPr>
              <a:t>Leonardo </a:t>
            </a:r>
            <a:r>
              <a:rPr lang="it-IT" dirty="0" smtClean="0">
                <a:solidFill>
                  <a:schemeClr val="tx2"/>
                </a:solidFill>
                <a:latin typeface="Times New Roman"/>
                <a:cs typeface="Times New Roman"/>
              </a:rPr>
              <a:t>Pacini</a:t>
            </a:r>
            <a:r>
              <a:rPr lang="it-IT" baseline="30000" dirty="0" smtClean="0">
                <a:solidFill>
                  <a:schemeClr val="tx2"/>
                </a:solidFill>
                <a:latin typeface="Times New Roman"/>
                <a:cs typeface="Times New Roman"/>
              </a:rPr>
              <a:t>1</a:t>
            </a:r>
            <a:r>
              <a:rPr lang="it-IT" dirty="0" smtClean="0">
                <a:solidFill>
                  <a:schemeClr val="tx2"/>
                </a:solidFill>
                <a:latin typeface="Times New Roman"/>
                <a:cs typeface="Times New Roman"/>
              </a:rPr>
              <a:t>, </a:t>
            </a:r>
            <a:r>
              <a:rPr lang="it-IT" dirty="0">
                <a:solidFill>
                  <a:schemeClr val="tx2"/>
                </a:solidFill>
                <a:latin typeface="Times New Roman"/>
                <a:cs typeface="Times New Roman"/>
              </a:rPr>
              <a:t>Lorenzo </a:t>
            </a:r>
            <a:r>
              <a:rPr lang="it-IT" dirty="0" smtClean="0">
                <a:solidFill>
                  <a:schemeClr val="tx2"/>
                </a:solidFill>
                <a:latin typeface="Times New Roman"/>
                <a:cs typeface="Times New Roman"/>
              </a:rPr>
              <a:t>Ciappi</a:t>
            </a:r>
            <a:r>
              <a:rPr lang="it-IT" baseline="30000" dirty="0" smtClean="0">
                <a:solidFill>
                  <a:schemeClr val="tx2"/>
                </a:solidFill>
                <a:latin typeface="Times New Roman"/>
                <a:cs typeface="Times New Roman"/>
              </a:rPr>
              <a:t>1</a:t>
            </a:r>
            <a:r>
              <a:rPr lang="it-IT" dirty="0" smtClean="0">
                <a:solidFill>
                  <a:schemeClr val="tx2"/>
                </a:solidFill>
                <a:latin typeface="Times New Roman"/>
                <a:cs typeface="Times New Roman"/>
              </a:rPr>
              <a:t>, </a:t>
            </a:r>
            <a:r>
              <a:rPr lang="it-IT" u="sng" dirty="0">
                <a:solidFill>
                  <a:srgbClr val="FF0000"/>
                </a:solidFill>
                <a:latin typeface="Times New Roman"/>
                <a:cs typeface="Times New Roman"/>
              </a:rPr>
              <a:t>Lorenzo </a:t>
            </a:r>
            <a:r>
              <a:rPr lang="it-IT" u="sng" dirty="0" smtClean="0">
                <a:solidFill>
                  <a:srgbClr val="FF0000"/>
                </a:solidFill>
                <a:latin typeface="Times New Roman"/>
                <a:cs typeface="Times New Roman"/>
              </a:rPr>
              <a:t>Talluri</a:t>
            </a:r>
            <a:r>
              <a:rPr lang="it-IT" baseline="30000" dirty="0" smtClean="0">
                <a:solidFill>
                  <a:srgbClr val="FF0000"/>
                </a:solidFill>
                <a:latin typeface="Times New Roman"/>
                <a:cs typeface="Times New Roman"/>
              </a:rPr>
              <a:t>1</a:t>
            </a:r>
            <a:r>
              <a:rPr lang="it-IT" dirty="0" smtClean="0">
                <a:solidFill>
                  <a:schemeClr val="tx2"/>
                </a:solidFill>
                <a:latin typeface="Times New Roman"/>
                <a:cs typeface="Times New Roman"/>
              </a:rPr>
              <a:t>, </a:t>
            </a:r>
            <a:r>
              <a:rPr lang="it-IT" dirty="0">
                <a:solidFill>
                  <a:schemeClr val="tx2"/>
                </a:solidFill>
                <a:latin typeface="Times New Roman"/>
                <a:cs typeface="Times New Roman"/>
              </a:rPr>
              <a:t>Daniele </a:t>
            </a:r>
            <a:r>
              <a:rPr lang="it-IT" dirty="0" smtClean="0">
                <a:solidFill>
                  <a:schemeClr val="tx2"/>
                </a:solidFill>
                <a:latin typeface="Times New Roman"/>
                <a:cs typeface="Times New Roman"/>
              </a:rPr>
              <a:t>Fiaschi</a:t>
            </a:r>
            <a:r>
              <a:rPr lang="it-IT" baseline="30000" dirty="0" smtClean="0">
                <a:solidFill>
                  <a:schemeClr val="tx2"/>
                </a:solidFill>
                <a:latin typeface="Times New Roman"/>
                <a:cs typeface="Times New Roman"/>
              </a:rPr>
              <a:t>1</a:t>
            </a:r>
            <a:r>
              <a:rPr lang="it-IT" dirty="0" smtClean="0">
                <a:solidFill>
                  <a:schemeClr val="tx2"/>
                </a:solidFill>
                <a:latin typeface="Times New Roman"/>
                <a:cs typeface="Times New Roman"/>
              </a:rPr>
              <a:t>, </a:t>
            </a:r>
            <a:r>
              <a:rPr lang="it-IT" dirty="0">
                <a:solidFill>
                  <a:schemeClr val="tx2"/>
                </a:solidFill>
                <a:latin typeface="Times New Roman"/>
                <a:cs typeface="Times New Roman"/>
              </a:rPr>
              <a:t>Giampaolo </a:t>
            </a:r>
            <a:r>
              <a:rPr lang="it-IT" dirty="0" smtClean="0">
                <a:solidFill>
                  <a:schemeClr val="tx2"/>
                </a:solidFill>
                <a:latin typeface="Times New Roman"/>
                <a:cs typeface="Times New Roman"/>
              </a:rPr>
              <a:t>Manfrida</a:t>
            </a:r>
            <a:r>
              <a:rPr lang="it-IT" baseline="30000" dirty="0" smtClean="0">
                <a:solidFill>
                  <a:schemeClr val="tx2"/>
                </a:solidFill>
                <a:latin typeface="Times New Roman"/>
                <a:cs typeface="Times New Roman"/>
              </a:rPr>
              <a:t>1</a:t>
            </a:r>
            <a:r>
              <a:rPr lang="it-IT" dirty="0" smtClean="0">
                <a:solidFill>
                  <a:schemeClr val="tx2"/>
                </a:solidFill>
                <a:latin typeface="Times New Roman"/>
                <a:cs typeface="Times New Roman"/>
              </a:rPr>
              <a:t> and </a:t>
            </a:r>
            <a:r>
              <a:rPr lang="it-IT" dirty="0" err="1">
                <a:solidFill>
                  <a:schemeClr val="tx2"/>
                </a:solidFill>
                <a:latin typeface="Times New Roman"/>
                <a:cs typeface="Times New Roman"/>
              </a:rPr>
              <a:t>Jacek</a:t>
            </a:r>
            <a:r>
              <a:rPr lang="it-IT" dirty="0">
                <a:solidFill>
                  <a:schemeClr val="tx2"/>
                </a:solidFill>
                <a:latin typeface="Times New Roman"/>
                <a:cs typeface="Times New Roman"/>
              </a:rPr>
              <a:t> </a:t>
            </a:r>
            <a:r>
              <a:rPr lang="it-IT" dirty="0" smtClean="0">
                <a:solidFill>
                  <a:schemeClr val="tx2"/>
                </a:solidFill>
                <a:latin typeface="Times New Roman"/>
                <a:cs typeface="Times New Roman"/>
              </a:rPr>
              <a:t>Smolka</a:t>
            </a:r>
            <a:r>
              <a:rPr lang="it-IT" baseline="30000" dirty="0" smtClean="0">
                <a:solidFill>
                  <a:schemeClr val="tx2"/>
                </a:solidFill>
                <a:latin typeface="Times New Roman"/>
                <a:cs typeface="Times New Roman"/>
              </a:rPr>
              <a:t>2</a:t>
            </a:r>
            <a:endParaRPr lang="en-GB" b="0" baseline="30000" dirty="0">
              <a:solidFill>
                <a:schemeClr val="tx2"/>
              </a:solidFill>
              <a:latin typeface="Times New Roman"/>
              <a:cs typeface="Times New Roman"/>
            </a:endParaRPr>
          </a:p>
        </p:txBody>
      </p:sp>
    </p:spTree>
    <p:extLst>
      <p:ext uri="{BB962C8B-B14F-4D97-AF65-F5344CB8AC3E}">
        <p14:creationId xmlns:p14="http://schemas.microsoft.com/office/powerpoint/2010/main" val="3575623274"/>
      </p:ext>
    </p:extLst>
  </p:cSld>
  <p:clrMapOvr>
    <a:masterClrMapping/>
  </p:clrMapOvr>
  <p:transition spd="slow">
    <p:wipe dir="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2</a:t>
            </a:fld>
            <a:endParaRPr lang="it-IT" b="1" dirty="0"/>
          </a:p>
        </p:txBody>
      </p:sp>
      <p:sp>
        <p:nvSpPr>
          <p:cNvPr id="6" name="Titolo 3"/>
          <p:cNvSpPr>
            <a:spLocks noGrp="1"/>
          </p:cNvSpPr>
          <p:nvPr>
            <p:ph type="title"/>
          </p:nvPr>
        </p:nvSpPr>
        <p:spPr>
          <a:xfrm>
            <a:off x="0" y="764704"/>
            <a:ext cx="2880320" cy="756000"/>
          </a:xfrm>
        </p:spPr>
        <p:txBody>
          <a:bodyPr/>
          <a:lstStyle/>
          <a:p>
            <a:pPr algn="l"/>
            <a:r>
              <a:rPr lang="en-GB" sz="2800" b="1" dirty="0">
                <a:solidFill>
                  <a:schemeClr val="tx2"/>
                </a:solidFill>
              </a:rPr>
              <a:t>Table of contents </a:t>
            </a:r>
          </a:p>
        </p:txBody>
      </p:sp>
      <p:sp>
        <p:nvSpPr>
          <p:cNvPr id="7" name="Segnaposto testo 4"/>
          <p:cNvSpPr txBox="1">
            <a:spLocks/>
          </p:cNvSpPr>
          <p:nvPr/>
        </p:nvSpPr>
        <p:spPr>
          <a:xfrm>
            <a:off x="1554075" y="1527588"/>
            <a:ext cx="4901965" cy="4284560"/>
          </a:xfrm>
          <a:prstGeom prst="rect">
            <a:avLst/>
          </a:prstGeom>
        </p:spPr>
        <p:txBody>
          <a:bodyPr>
            <a:normAutofit/>
          </a:bodyPr>
          <a:lstStyle>
            <a:lvl1pPr marL="342900" indent="-342900" algn="l" defTabSz="457200" rtl="0" eaLnBrk="1" latinLnBrk="0" hangingPunct="1">
              <a:spcBef>
                <a:spcPct val="20000"/>
              </a:spcBef>
              <a:buFont typeface="Arial"/>
              <a:buChar char="•"/>
              <a:defRPr sz="3200" kern="1200">
                <a:solidFill>
                  <a:schemeClr val="tx1"/>
                </a:solidFill>
                <a:latin typeface="Times New Roman"/>
                <a:ea typeface="+mn-ea"/>
                <a:cs typeface="Times New Roman"/>
              </a:defRPr>
            </a:lvl1pPr>
            <a:lvl2pPr marL="742950" indent="-285750" algn="l" defTabSz="457200" rtl="0" eaLnBrk="1" latinLnBrk="0" hangingPunct="1">
              <a:spcBef>
                <a:spcPct val="20000"/>
              </a:spcBef>
              <a:buFont typeface="Arial"/>
              <a:buChar char="–"/>
              <a:defRPr sz="2800" kern="1200">
                <a:solidFill>
                  <a:schemeClr val="tx1"/>
                </a:solidFill>
                <a:latin typeface="Times New Roman"/>
                <a:ea typeface="+mn-ea"/>
                <a:cs typeface="Times New Roman"/>
              </a:defRPr>
            </a:lvl2pPr>
            <a:lvl3pPr marL="1143000" indent="-228600" algn="l" defTabSz="457200" rtl="0" eaLnBrk="1" latinLnBrk="0" hangingPunct="1">
              <a:spcBef>
                <a:spcPct val="20000"/>
              </a:spcBef>
              <a:buFont typeface="Arial"/>
              <a:buChar char="•"/>
              <a:defRPr sz="2400" kern="1200">
                <a:solidFill>
                  <a:schemeClr val="tx1"/>
                </a:solidFill>
                <a:latin typeface="Times New Roman"/>
                <a:ea typeface="+mn-ea"/>
                <a:cs typeface="Times New Roman"/>
              </a:defRPr>
            </a:lvl3pPr>
            <a:lvl4pPr marL="16002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4pPr>
            <a:lvl5pPr marL="2057400" indent="-228600" algn="l" defTabSz="457200" rtl="0" eaLnBrk="1" latinLnBrk="0" hangingPunct="1">
              <a:spcBef>
                <a:spcPct val="20000"/>
              </a:spcBef>
              <a:buFont typeface="Arial"/>
              <a:buChar char="»"/>
              <a:defRPr sz="2000" kern="1200">
                <a:solidFill>
                  <a:schemeClr val="tx1"/>
                </a:solidFill>
                <a:latin typeface="Times New Roman"/>
                <a:ea typeface="+mn-ea"/>
                <a:cs typeface="Times New Roman"/>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GB" sz="2800" dirty="0" smtClean="0">
                <a:solidFill>
                  <a:srgbClr val="1F497D"/>
                </a:solidFill>
              </a:rPr>
              <a:t>Tesla turbine</a:t>
            </a:r>
          </a:p>
          <a:p>
            <a:r>
              <a:rPr lang="en-GB" sz="2800" dirty="0" smtClean="0">
                <a:solidFill>
                  <a:srgbClr val="1F497D"/>
                </a:solidFill>
              </a:rPr>
              <a:t>2D model</a:t>
            </a:r>
          </a:p>
          <a:p>
            <a:r>
              <a:rPr lang="en-GB" sz="2800" dirty="0" smtClean="0">
                <a:solidFill>
                  <a:srgbClr val="1F497D"/>
                </a:solidFill>
              </a:rPr>
              <a:t>3D model</a:t>
            </a:r>
          </a:p>
          <a:p>
            <a:r>
              <a:rPr lang="en-GB" sz="2800" dirty="0" smtClean="0">
                <a:solidFill>
                  <a:srgbClr val="1F497D"/>
                </a:solidFill>
              </a:rPr>
              <a:t>Rotor flow interpretation</a:t>
            </a:r>
          </a:p>
          <a:p>
            <a:r>
              <a:rPr lang="en-GB" sz="2800" dirty="0" smtClean="0">
                <a:solidFill>
                  <a:srgbClr val="1F497D"/>
                </a:solidFill>
              </a:rPr>
              <a:t>Reference sections</a:t>
            </a:r>
          </a:p>
          <a:p>
            <a:r>
              <a:rPr lang="en-GB" sz="2800" dirty="0" smtClean="0">
                <a:solidFill>
                  <a:srgbClr val="1F497D"/>
                </a:solidFill>
              </a:rPr>
              <a:t>Flow distortion at rotor inlet</a:t>
            </a:r>
          </a:p>
          <a:p>
            <a:r>
              <a:rPr lang="en-GB" sz="2800" dirty="0" smtClean="0">
                <a:solidFill>
                  <a:srgbClr val="1F497D"/>
                </a:solidFill>
              </a:rPr>
              <a:t>Performance assessment</a:t>
            </a:r>
            <a:endParaRPr lang="en-GB" sz="2800" dirty="0">
              <a:solidFill>
                <a:srgbClr val="1F497D"/>
              </a:solidFill>
            </a:endParaRPr>
          </a:p>
          <a:p>
            <a:r>
              <a:rPr lang="en-GB" sz="2800" dirty="0">
                <a:solidFill>
                  <a:srgbClr val="1F497D"/>
                </a:solidFill>
              </a:rPr>
              <a:t>Conclusions</a:t>
            </a:r>
          </a:p>
        </p:txBody>
      </p:sp>
      <p:pic>
        <p:nvPicPr>
          <p:cNvPr id="9" name="Immagine 8"/>
          <p:cNvPicPr>
            <a:picLocks noChangeAspect="1"/>
          </p:cNvPicPr>
          <p:nvPr/>
        </p:nvPicPr>
        <p:blipFill rotWithShape="1">
          <a:blip r:embed="rId3">
            <a:extLst>
              <a:ext uri="{28A0092B-C50C-407E-A947-70E740481C1C}">
                <a14:useLocalDpi xmlns:a14="http://schemas.microsoft.com/office/drawing/2010/main" val="0"/>
              </a:ext>
            </a:extLst>
          </a:blip>
          <a:srcRect l="10626" r="15350" b="1701"/>
          <a:stretch/>
        </p:blipFill>
        <p:spPr>
          <a:xfrm>
            <a:off x="6602741" y="1360486"/>
            <a:ext cx="4637527" cy="4618765"/>
          </a:xfrm>
          <a:prstGeom prst="rect">
            <a:avLst/>
          </a:prstGeom>
        </p:spPr>
      </p:pic>
    </p:spTree>
    <p:extLst>
      <p:ext uri="{BB962C8B-B14F-4D97-AF65-F5344CB8AC3E}">
        <p14:creationId xmlns:p14="http://schemas.microsoft.com/office/powerpoint/2010/main" val="2877173740"/>
      </p:ext>
    </p:extLst>
  </p:cSld>
  <p:clrMapOvr>
    <a:masterClrMapping/>
  </p:clrMapOvr>
  <p:transition spd="slow">
    <p:wipe dir="d"/>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3</a:t>
            </a:fld>
            <a:endParaRPr lang="it-IT" b="1" dirty="0"/>
          </a:p>
        </p:txBody>
      </p:sp>
      <p:grpSp>
        <p:nvGrpSpPr>
          <p:cNvPr id="2" name="Gruppo 1"/>
          <p:cNvGrpSpPr/>
          <p:nvPr/>
        </p:nvGrpSpPr>
        <p:grpSpPr>
          <a:xfrm>
            <a:off x="632157" y="3252177"/>
            <a:ext cx="10927686" cy="2956560"/>
            <a:chOff x="551384" y="3138025"/>
            <a:chExt cx="10927686" cy="2956560"/>
          </a:xfrm>
        </p:grpSpPr>
        <p:pic>
          <p:nvPicPr>
            <p:cNvPr id="38" name="Immagine 37" descr="MacchinaCompleta.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384" y="3341863"/>
              <a:ext cx="2896589" cy="2238273"/>
            </a:xfrm>
            <a:prstGeom prst="rect">
              <a:avLst/>
            </a:prstGeom>
          </p:spPr>
        </p:pic>
        <p:pic>
          <p:nvPicPr>
            <p:cNvPr id="39" name="Immagine 3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984528" y="3138025"/>
              <a:ext cx="3096768" cy="2956560"/>
            </a:xfrm>
            <a:prstGeom prst="rect">
              <a:avLst/>
            </a:prstGeom>
          </p:spPr>
        </p:pic>
        <p:sp>
          <p:nvSpPr>
            <p:cNvPr id="40" name="Rettangolo 39"/>
            <p:cNvSpPr/>
            <p:nvPr/>
          </p:nvSpPr>
          <p:spPr>
            <a:xfrm>
              <a:off x="6655203" y="3437958"/>
              <a:ext cx="1755418" cy="1261669"/>
            </a:xfrm>
            <a:prstGeom prst="rect">
              <a:avLst/>
            </a:prstGeom>
            <a:noFill/>
          </p:spPr>
          <p:txBody>
            <a:bodyPr wrap="none" lIns="91440" tIns="45720" rIns="91440" bIns="45720">
              <a:prstTxWarp prst="textArchUp">
                <a:avLst>
                  <a:gd name="adj" fmla="val 13141171"/>
                </a:avLst>
              </a:prstTxWarp>
              <a:spAutoFit/>
            </a:bodyPr>
            <a:lstStyle/>
            <a:p>
              <a:pPr algn="ctr"/>
              <a:r>
                <a:rPr lang="en-GB" b="1" dirty="0" smtClean="0">
                  <a:ln w="0"/>
                  <a:latin typeface="Times New Roman" panose="02020603050405020304" pitchFamily="18" charset="0"/>
                  <a:cs typeface="Times New Roman" panose="02020603050405020304" pitchFamily="18" charset="0"/>
                </a:rPr>
                <a:t>Plenum chamber</a:t>
              </a:r>
              <a:endParaRPr lang="en-GB" b="1" cap="none" spc="0" dirty="0">
                <a:ln w="0"/>
                <a:solidFill>
                  <a:schemeClr val="tx1"/>
                </a:solidFill>
                <a:latin typeface="Times New Roman" panose="02020603050405020304" pitchFamily="18" charset="0"/>
                <a:cs typeface="Times New Roman" panose="02020603050405020304" pitchFamily="18" charset="0"/>
              </a:endParaRPr>
            </a:p>
          </p:txBody>
        </p:sp>
        <p:sp>
          <p:nvSpPr>
            <p:cNvPr id="41" name="Rettangolo 40"/>
            <p:cNvSpPr/>
            <p:nvPr/>
          </p:nvSpPr>
          <p:spPr>
            <a:xfrm>
              <a:off x="10303748" y="3145462"/>
              <a:ext cx="1175322" cy="461665"/>
            </a:xfrm>
            <a:prstGeom prst="rect">
              <a:avLst/>
            </a:prstGeom>
            <a:noFill/>
          </p:spPr>
          <p:txBody>
            <a:bodyPr wrap="none" lIns="91440" tIns="45720" rIns="91440" bIns="45720">
              <a:spAutoFit/>
            </a:bodyPr>
            <a:lstStyle/>
            <a:p>
              <a:pPr algn="ctr"/>
              <a:r>
                <a:rPr lang="en-GB" sz="2400" b="1" cap="none" spc="0" dirty="0" smtClean="0">
                  <a:ln w="0"/>
                  <a:solidFill>
                    <a:schemeClr val="tx1"/>
                  </a:solidFill>
                  <a:latin typeface="Times New Roman" panose="02020603050405020304" pitchFamily="18" charset="0"/>
                  <a:cs typeface="Times New Roman" panose="02020603050405020304" pitchFamily="18" charset="0"/>
                </a:rPr>
                <a:t>Nozzles</a:t>
              </a:r>
              <a:endParaRPr lang="en-GB" sz="24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42" name="Rettangolo 41"/>
            <p:cNvSpPr/>
            <p:nvPr/>
          </p:nvSpPr>
          <p:spPr>
            <a:xfrm>
              <a:off x="10430297" y="3896067"/>
              <a:ext cx="954107" cy="461665"/>
            </a:xfrm>
            <a:prstGeom prst="rect">
              <a:avLst/>
            </a:prstGeom>
            <a:noFill/>
          </p:spPr>
          <p:txBody>
            <a:bodyPr wrap="none" lIns="91440" tIns="45720" rIns="91440" bIns="45720">
              <a:spAutoFit/>
            </a:bodyPr>
            <a:lstStyle/>
            <a:p>
              <a:pPr algn="ctr"/>
              <a:r>
                <a:rPr lang="en-GB" sz="2400" b="1" dirty="0" smtClean="0">
                  <a:ln w="0"/>
                  <a:latin typeface="Times New Roman" panose="02020603050405020304" pitchFamily="18" charset="0"/>
                  <a:cs typeface="Times New Roman" panose="02020603050405020304" pitchFamily="18" charset="0"/>
                </a:rPr>
                <a:t>Rotor</a:t>
              </a:r>
              <a:endParaRPr lang="en-GB" sz="2400" b="1" cap="none" spc="0" dirty="0">
                <a:ln w="0"/>
                <a:solidFill>
                  <a:schemeClr val="tx1"/>
                </a:solidFill>
                <a:latin typeface="Times New Roman" panose="02020603050405020304" pitchFamily="18" charset="0"/>
                <a:cs typeface="Times New Roman" panose="02020603050405020304" pitchFamily="18" charset="0"/>
              </a:endParaRPr>
            </a:p>
          </p:txBody>
        </p:sp>
        <p:sp>
          <p:nvSpPr>
            <p:cNvPr id="43" name="Rettangolo 42"/>
            <p:cNvSpPr/>
            <p:nvPr/>
          </p:nvSpPr>
          <p:spPr>
            <a:xfrm>
              <a:off x="3372500" y="4113669"/>
              <a:ext cx="2350772" cy="830997"/>
            </a:xfrm>
            <a:prstGeom prst="rect">
              <a:avLst/>
            </a:prstGeom>
            <a:noFill/>
          </p:spPr>
          <p:txBody>
            <a:bodyPr wrap="none" lIns="91440" tIns="45720" rIns="91440" bIns="45720">
              <a:spAutoFit/>
            </a:bodyPr>
            <a:lstStyle/>
            <a:p>
              <a:pPr algn="ctr"/>
              <a:r>
                <a:rPr lang="en-GB" sz="2400" b="1" dirty="0" smtClean="0">
                  <a:ln w="0"/>
                  <a:solidFill>
                    <a:srgbClr val="FF0000"/>
                  </a:solidFill>
                  <a:latin typeface="Times New Roman" panose="02020603050405020304" pitchFamily="18" charset="0"/>
                  <a:cs typeface="Times New Roman" panose="02020603050405020304" pitchFamily="18" charset="0"/>
                </a:rPr>
                <a:t>Fluid Trajectory</a:t>
              </a:r>
            </a:p>
            <a:p>
              <a:pPr algn="ctr"/>
              <a:r>
                <a:rPr lang="en-GB" sz="2400" b="1" dirty="0" smtClean="0">
                  <a:ln w="0"/>
                  <a:solidFill>
                    <a:srgbClr val="FF0000"/>
                  </a:solidFill>
                  <a:latin typeface="Times New Roman" panose="02020603050405020304" pitchFamily="18" charset="0"/>
                  <a:cs typeface="Times New Roman" panose="02020603050405020304" pitchFamily="18" charset="0"/>
                </a:rPr>
                <a:t> inside the rotor</a:t>
              </a:r>
              <a:endParaRPr lang="en-GB" sz="2400" b="1" cap="none" spc="0" dirty="0">
                <a:ln w="0"/>
                <a:solidFill>
                  <a:srgbClr val="FF0000"/>
                </a:solidFill>
                <a:latin typeface="Times New Roman" panose="02020603050405020304" pitchFamily="18" charset="0"/>
                <a:cs typeface="Times New Roman" panose="02020603050405020304" pitchFamily="18" charset="0"/>
              </a:endParaRPr>
            </a:p>
          </p:txBody>
        </p:sp>
        <p:cxnSp>
          <p:nvCxnSpPr>
            <p:cNvPr id="44" name="Connettore 2 43"/>
            <p:cNvCxnSpPr>
              <a:stCxn id="41" idx="1"/>
            </p:cNvCxnSpPr>
            <p:nvPr/>
          </p:nvCxnSpPr>
          <p:spPr>
            <a:xfrm flipH="1">
              <a:off x="8117112" y="3376295"/>
              <a:ext cx="2186636" cy="486321"/>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5" name="Connettore 2 44"/>
            <p:cNvCxnSpPr/>
            <p:nvPr/>
          </p:nvCxnSpPr>
          <p:spPr>
            <a:xfrm flipH="1">
              <a:off x="7865225" y="4302923"/>
              <a:ext cx="2436833" cy="54809"/>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cxnSp>
          <p:nvCxnSpPr>
            <p:cNvPr id="46" name="Connettore 2 45"/>
            <p:cNvCxnSpPr>
              <a:stCxn id="43" idx="3"/>
            </p:cNvCxnSpPr>
            <p:nvPr/>
          </p:nvCxnSpPr>
          <p:spPr>
            <a:xfrm>
              <a:off x="5723272" y="4529168"/>
              <a:ext cx="1264034" cy="135972"/>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47" name="Connettore 2 46"/>
            <p:cNvCxnSpPr>
              <a:stCxn id="48" idx="3"/>
            </p:cNvCxnSpPr>
            <p:nvPr/>
          </p:nvCxnSpPr>
          <p:spPr>
            <a:xfrm flipV="1">
              <a:off x="5747093" y="4657558"/>
              <a:ext cx="1712325" cy="860486"/>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48" name="Rettangolo 47"/>
            <p:cNvSpPr/>
            <p:nvPr/>
          </p:nvSpPr>
          <p:spPr>
            <a:xfrm>
              <a:off x="3348680" y="5102545"/>
              <a:ext cx="2398413" cy="830997"/>
            </a:xfrm>
            <a:prstGeom prst="rect">
              <a:avLst/>
            </a:prstGeom>
            <a:noFill/>
          </p:spPr>
          <p:txBody>
            <a:bodyPr wrap="none" lIns="91440" tIns="45720" rIns="91440" bIns="45720">
              <a:spAutoFit/>
            </a:bodyPr>
            <a:lstStyle/>
            <a:p>
              <a:pPr algn="ctr"/>
              <a:r>
                <a:rPr lang="en-GB" sz="2400" b="1" dirty="0" smtClean="0">
                  <a:ln w="0"/>
                  <a:latin typeface="Times New Roman" panose="02020603050405020304" pitchFamily="18" charset="0"/>
                  <a:cs typeface="Times New Roman" panose="02020603050405020304" pitchFamily="18" charset="0"/>
                </a:rPr>
                <a:t>Fluid discharged</a:t>
              </a:r>
            </a:p>
            <a:p>
              <a:pPr algn="ctr"/>
              <a:r>
                <a:rPr lang="en-GB" sz="2400" b="1" dirty="0" smtClean="0">
                  <a:ln w="0"/>
                  <a:latin typeface="Times New Roman" panose="02020603050405020304" pitchFamily="18" charset="0"/>
                  <a:cs typeface="Times New Roman" panose="02020603050405020304" pitchFamily="18" charset="0"/>
                </a:rPr>
                <a:t> axial direction</a:t>
              </a:r>
              <a:endParaRPr lang="en-GB" sz="2400" b="1" cap="none" spc="0" dirty="0">
                <a:ln w="0"/>
                <a:solidFill>
                  <a:schemeClr val="tx1"/>
                </a:solidFill>
                <a:latin typeface="Times New Roman" panose="02020603050405020304" pitchFamily="18" charset="0"/>
                <a:cs typeface="Times New Roman" panose="02020603050405020304" pitchFamily="18" charset="0"/>
              </a:endParaRPr>
            </a:p>
          </p:txBody>
        </p:sp>
        <p:cxnSp>
          <p:nvCxnSpPr>
            <p:cNvPr id="49" name="Connettore 2 48"/>
            <p:cNvCxnSpPr/>
            <p:nvPr/>
          </p:nvCxnSpPr>
          <p:spPr>
            <a:xfrm flipH="1" flipV="1">
              <a:off x="1263717" y="5212374"/>
              <a:ext cx="2151253" cy="378603"/>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sp>
          <p:nvSpPr>
            <p:cNvPr id="50" name="Rettangolo 49"/>
            <p:cNvSpPr/>
            <p:nvPr/>
          </p:nvSpPr>
          <p:spPr>
            <a:xfrm>
              <a:off x="3301391" y="3235587"/>
              <a:ext cx="2492990" cy="830997"/>
            </a:xfrm>
            <a:prstGeom prst="rect">
              <a:avLst/>
            </a:prstGeom>
            <a:noFill/>
          </p:spPr>
          <p:txBody>
            <a:bodyPr wrap="none" lIns="91440" tIns="45720" rIns="91440" bIns="45720">
              <a:spAutoFit/>
            </a:bodyPr>
            <a:lstStyle/>
            <a:p>
              <a:pPr algn="ctr"/>
              <a:r>
                <a:rPr lang="en-GB" sz="2400" b="1" dirty="0" smtClean="0">
                  <a:ln w="0"/>
                  <a:latin typeface="Times New Roman" panose="02020603050405020304" pitchFamily="18" charset="0"/>
                  <a:cs typeface="Times New Roman" panose="02020603050405020304" pitchFamily="18" charset="0"/>
                </a:rPr>
                <a:t>Admission to</a:t>
              </a:r>
            </a:p>
            <a:p>
              <a:pPr algn="ctr"/>
              <a:r>
                <a:rPr lang="en-GB" sz="2400" b="1" dirty="0" smtClean="0">
                  <a:ln w="0"/>
                  <a:latin typeface="Times New Roman" panose="02020603050405020304" pitchFamily="18" charset="0"/>
                  <a:cs typeface="Times New Roman" panose="02020603050405020304" pitchFamily="18" charset="0"/>
                </a:rPr>
                <a:t> plenum chamber</a:t>
              </a:r>
            </a:p>
          </p:txBody>
        </p:sp>
        <p:cxnSp>
          <p:nvCxnSpPr>
            <p:cNvPr id="51" name="Connettore 2 50"/>
            <p:cNvCxnSpPr>
              <a:stCxn id="50" idx="1"/>
            </p:cNvCxnSpPr>
            <p:nvPr/>
          </p:nvCxnSpPr>
          <p:spPr>
            <a:xfrm flipH="1">
              <a:off x="2900388" y="3651086"/>
              <a:ext cx="401003" cy="1561288"/>
            </a:xfrm>
            <a:prstGeom prst="straightConnector1">
              <a:avLst/>
            </a:prstGeom>
            <a:ln w="28575">
              <a:solidFill>
                <a:srgbClr val="00B0F0"/>
              </a:solidFill>
              <a:tailEnd type="triangle"/>
            </a:ln>
          </p:spPr>
          <p:style>
            <a:lnRef idx="1">
              <a:schemeClr val="accent1"/>
            </a:lnRef>
            <a:fillRef idx="0">
              <a:schemeClr val="accent1"/>
            </a:fillRef>
            <a:effectRef idx="0">
              <a:schemeClr val="accent1"/>
            </a:effectRef>
            <a:fontRef idx="minor">
              <a:schemeClr val="tx1"/>
            </a:fontRef>
          </p:style>
        </p:cxnSp>
      </p:grpSp>
      <p:sp>
        <p:nvSpPr>
          <p:cNvPr id="52" name="Titolo 3"/>
          <p:cNvSpPr>
            <a:spLocks noGrp="1"/>
          </p:cNvSpPr>
          <p:nvPr>
            <p:ph type="title"/>
          </p:nvPr>
        </p:nvSpPr>
        <p:spPr>
          <a:xfrm>
            <a:off x="0" y="764704"/>
            <a:ext cx="2880320" cy="756000"/>
          </a:xfrm>
        </p:spPr>
        <p:txBody>
          <a:bodyPr/>
          <a:lstStyle/>
          <a:p>
            <a:pPr algn="l"/>
            <a:r>
              <a:rPr lang="en-GB" sz="2800" b="1" dirty="0" smtClean="0">
                <a:solidFill>
                  <a:schemeClr val="tx2"/>
                </a:solidFill>
              </a:rPr>
              <a:t>Tesla turbine</a:t>
            </a:r>
            <a:endParaRPr lang="en-GB" sz="2800" b="1" dirty="0">
              <a:solidFill>
                <a:schemeClr val="tx2"/>
              </a:solidFill>
            </a:endParaRPr>
          </a:p>
        </p:txBody>
      </p:sp>
      <p:sp>
        <p:nvSpPr>
          <p:cNvPr id="3" name="Rettangolo 2"/>
          <p:cNvSpPr/>
          <p:nvPr/>
        </p:nvSpPr>
        <p:spPr>
          <a:xfrm>
            <a:off x="8265716" y="1412776"/>
            <a:ext cx="3513600" cy="1200329"/>
          </a:xfrm>
          <a:prstGeom prst="rect">
            <a:avLst/>
          </a:prstGeom>
        </p:spPr>
        <p:txBody>
          <a:bodyPr>
            <a:spAutoFit/>
          </a:bodyPr>
          <a:lstStyle/>
          <a:p>
            <a:pPr marL="285750" indent="-285750">
              <a:buFont typeface="Arial" panose="020B0604020202020204" pitchFamily="34" charset="0"/>
              <a:buChar char="•"/>
            </a:pPr>
            <a:r>
              <a:rPr lang="en-GB" dirty="0" smtClean="0">
                <a:solidFill>
                  <a:schemeClr val="tx2"/>
                </a:solidFill>
                <a:latin typeface="Times New Roman" panose="02020603050405020304" pitchFamily="18" charset="0"/>
                <a:ea typeface="Times New Roman" panose="02020603050405020304" pitchFamily="18" charset="0"/>
              </a:rPr>
              <a:t>The </a:t>
            </a:r>
            <a:r>
              <a:rPr lang="en-GB" dirty="0">
                <a:solidFill>
                  <a:schemeClr val="tx2"/>
                </a:solidFill>
                <a:latin typeface="Times New Roman" panose="02020603050405020304" pitchFamily="18" charset="0"/>
                <a:ea typeface="Times New Roman" panose="02020603050405020304" pitchFamily="18" charset="0"/>
              </a:rPr>
              <a:t>fluid enters from the outer radius of the rotor, and depicts a spiral path before exiting through the rotor inner radius </a:t>
            </a:r>
            <a:endParaRPr lang="it-IT" dirty="0">
              <a:solidFill>
                <a:schemeClr val="tx2"/>
              </a:solidFill>
            </a:endParaRPr>
          </a:p>
        </p:txBody>
      </p:sp>
      <p:sp>
        <p:nvSpPr>
          <p:cNvPr id="53" name="Rettangolo 52"/>
          <p:cNvSpPr/>
          <p:nvPr/>
        </p:nvSpPr>
        <p:spPr>
          <a:xfrm>
            <a:off x="412684" y="1412776"/>
            <a:ext cx="3514066" cy="1477328"/>
          </a:xfrm>
          <a:prstGeom prst="rect">
            <a:avLst/>
          </a:prstGeom>
        </p:spPr>
        <p:txBody>
          <a:bodyPr wrap="square">
            <a:spAutoFit/>
          </a:bodyPr>
          <a:lstStyle/>
          <a:p>
            <a:pPr marL="285750" indent="-285750">
              <a:buFont typeface="Arial" panose="020B0604020202020204" pitchFamily="34" charset="0"/>
              <a:buChar char="•"/>
            </a:pPr>
            <a:r>
              <a:rPr lang="en-GB" dirty="0">
                <a:solidFill>
                  <a:schemeClr val="tx2"/>
                </a:solidFill>
                <a:latin typeface="Times New Roman" panose="02020603050405020304" pitchFamily="18" charset="0"/>
                <a:ea typeface="Times New Roman" panose="02020603050405020304" pitchFamily="18" charset="0"/>
              </a:rPr>
              <a:t>The Tesla turbine is a </a:t>
            </a:r>
            <a:r>
              <a:rPr lang="en-GB" u="sng" dirty="0">
                <a:solidFill>
                  <a:srgbClr val="FF0000"/>
                </a:solidFill>
                <a:latin typeface="Times New Roman" panose="02020603050405020304" pitchFamily="18" charset="0"/>
                <a:ea typeface="Times New Roman" panose="02020603050405020304" pitchFamily="18" charset="0"/>
              </a:rPr>
              <a:t>bladeless turbine</a:t>
            </a:r>
            <a:r>
              <a:rPr lang="en-GB" dirty="0">
                <a:solidFill>
                  <a:schemeClr val="tx2"/>
                </a:solidFill>
                <a:latin typeface="Times New Roman" panose="02020603050405020304" pitchFamily="18" charset="0"/>
                <a:ea typeface="Times New Roman" panose="02020603050405020304" pitchFamily="18" charset="0"/>
              </a:rPr>
              <a:t>, comprised of one or more nozzles that direct the working fluid as much tangential as possible at rotor inlet. </a:t>
            </a:r>
            <a:endParaRPr lang="it-IT" dirty="0">
              <a:solidFill>
                <a:schemeClr val="tx2"/>
              </a:solidFill>
            </a:endParaRPr>
          </a:p>
        </p:txBody>
      </p:sp>
      <p:sp>
        <p:nvSpPr>
          <p:cNvPr id="54" name="Rettangolo 53"/>
          <p:cNvSpPr/>
          <p:nvPr/>
        </p:nvSpPr>
        <p:spPr>
          <a:xfrm>
            <a:off x="4339433" y="1412776"/>
            <a:ext cx="3513600" cy="1754326"/>
          </a:xfrm>
          <a:prstGeom prst="rect">
            <a:avLst/>
          </a:prstGeom>
        </p:spPr>
        <p:txBody>
          <a:bodyPr>
            <a:spAutoFit/>
          </a:bodyPr>
          <a:lstStyle/>
          <a:p>
            <a:pPr marL="285750" indent="-285750">
              <a:buFont typeface="Arial" panose="020B0604020202020204" pitchFamily="34" charset="0"/>
              <a:buChar char="•"/>
            </a:pPr>
            <a:r>
              <a:rPr lang="en-GB" dirty="0">
                <a:solidFill>
                  <a:schemeClr val="tx2"/>
                </a:solidFill>
                <a:latin typeface="Times New Roman" panose="02020603050405020304" pitchFamily="18" charset="0"/>
                <a:ea typeface="Times New Roman" panose="02020603050405020304" pitchFamily="18" charset="0"/>
              </a:rPr>
              <a:t>The rotor is composed of several stacked parallel disks, assembled very close each other, forming very tight </a:t>
            </a:r>
            <a:r>
              <a:rPr lang="en-GB" dirty="0" smtClean="0">
                <a:solidFill>
                  <a:schemeClr val="tx2"/>
                </a:solidFill>
                <a:latin typeface="Times New Roman" panose="02020603050405020304" pitchFamily="18" charset="0"/>
                <a:ea typeface="Times New Roman" panose="02020603050405020304" pitchFamily="18" charset="0"/>
              </a:rPr>
              <a:t>gaps, enabling work exchange between the fluid and the disks through </a:t>
            </a:r>
            <a:r>
              <a:rPr lang="en-GB" u="sng" dirty="0" smtClean="0">
                <a:solidFill>
                  <a:srgbClr val="FF0000"/>
                </a:solidFill>
                <a:latin typeface="Times New Roman" panose="02020603050405020304" pitchFamily="18" charset="0"/>
                <a:ea typeface="Times New Roman" panose="02020603050405020304" pitchFamily="18" charset="0"/>
              </a:rPr>
              <a:t>viscous effects</a:t>
            </a:r>
            <a:r>
              <a:rPr lang="en-GB" dirty="0" smtClean="0">
                <a:solidFill>
                  <a:schemeClr val="tx2"/>
                </a:solidFill>
                <a:latin typeface="Times New Roman" panose="02020603050405020304" pitchFamily="18" charset="0"/>
                <a:ea typeface="Times New Roman" panose="02020603050405020304" pitchFamily="18" charset="0"/>
              </a:rPr>
              <a:t>. </a:t>
            </a:r>
            <a:endParaRPr lang="it-IT" dirty="0">
              <a:solidFill>
                <a:schemeClr val="tx2"/>
              </a:solidFill>
            </a:endParaRPr>
          </a:p>
        </p:txBody>
      </p:sp>
    </p:spTree>
    <p:extLst>
      <p:ext uri="{BB962C8B-B14F-4D97-AF65-F5344CB8AC3E}">
        <p14:creationId xmlns:p14="http://schemas.microsoft.com/office/powerpoint/2010/main" val="1031365312"/>
      </p:ext>
    </p:extLst>
  </p:cSld>
  <p:clrMapOvr>
    <a:masterClrMapping/>
  </p:clrMapOvr>
  <p:transition spd="slow">
    <p:wipe dir="d"/>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4</a:t>
            </a:fld>
            <a:endParaRPr lang="it-IT" b="1" dirty="0"/>
          </a:p>
        </p:txBody>
      </p:sp>
      <p:sp>
        <p:nvSpPr>
          <p:cNvPr id="14" name="Titolo 3"/>
          <p:cNvSpPr>
            <a:spLocks noGrp="1"/>
          </p:cNvSpPr>
          <p:nvPr>
            <p:ph type="title"/>
          </p:nvPr>
        </p:nvSpPr>
        <p:spPr>
          <a:xfrm>
            <a:off x="0" y="764704"/>
            <a:ext cx="2880320" cy="756000"/>
          </a:xfrm>
        </p:spPr>
        <p:txBody>
          <a:bodyPr/>
          <a:lstStyle/>
          <a:p>
            <a:pPr algn="l"/>
            <a:r>
              <a:rPr lang="en-GB" sz="2800" b="1" dirty="0" smtClean="0">
                <a:solidFill>
                  <a:schemeClr val="tx2"/>
                </a:solidFill>
              </a:rPr>
              <a:t>2D model</a:t>
            </a:r>
            <a:endParaRPr lang="en-GB" sz="2800" b="1" dirty="0">
              <a:solidFill>
                <a:schemeClr val="tx2"/>
              </a:solidFill>
            </a:endParaRPr>
          </a:p>
        </p:txBody>
      </p:sp>
      <p:pic>
        <p:nvPicPr>
          <p:cNvPr id="16" name="Immagine 15"/>
          <p:cNvPicPr>
            <a:picLocks noChangeAspect="1"/>
          </p:cNvPicPr>
          <p:nvPr/>
        </p:nvPicPr>
        <p:blipFill>
          <a:blip r:embed="rId3">
            <a:extLst>
              <a:ext uri="{28A0092B-C50C-407E-A947-70E740481C1C}">
                <a14:useLocalDpi xmlns:a14="http://schemas.microsoft.com/office/drawing/2010/main" val="0"/>
              </a:ext>
            </a:extLst>
          </a:blip>
          <a:stretch>
            <a:fillRect/>
          </a:stretch>
        </p:blipFill>
        <p:spPr bwMode="auto">
          <a:xfrm>
            <a:off x="7392144" y="980727"/>
            <a:ext cx="3888432" cy="3781331"/>
          </a:xfrm>
          <a:prstGeom prst="rect">
            <a:avLst/>
          </a:prstGeom>
          <a:noFill/>
        </p:spPr>
      </p:pic>
      <mc:AlternateContent xmlns:mc="http://schemas.openxmlformats.org/markup-compatibility/2006" xmlns:a14="http://schemas.microsoft.com/office/drawing/2010/main">
        <mc:Choice Requires="a14">
          <p:sp>
            <p:nvSpPr>
              <p:cNvPr id="15" name="Rettangolo 14"/>
              <p:cNvSpPr/>
              <p:nvPr/>
            </p:nvSpPr>
            <p:spPr>
              <a:xfrm>
                <a:off x="479376" y="2120729"/>
                <a:ext cx="9289032" cy="3684535"/>
              </a:xfrm>
              <a:prstGeom prst="rect">
                <a:avLst/>
              </a:prstGeom>
            </p:spPr>
            <p:txBody>
              <a:bodyPr wrap="square">
                <a:spAutoFit/>
              </a:bodyPr>
              <a:lstStyle/>
              <a:p>
                <a:pPr algn="just">
                  <a:spcAft>
                    <a:spcPts val="0"/>
                  </a:spcAft>
                  <a:tabLst>
                    <a:tab pos="1828800" algn="l"/>
                    <a:tab pos="5487035" algn="l"/>
                  </a:tabLst>
                </a:pPr>
                <a:r>
                  <a:rPr lang="en-GB" sz="2800" i="1" u="sng"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Tangential relative velocity</a:t>
                </a:r>
              </a:p>
              <a:p>
                <a:pPr algn="just">
                  <a:spcAft>
                    <a:spcPts val="0"/>
                  </a:spcAft>
                  <a:tabLst>
                    <a:tab pos="1828800" algn="l"/>
                    <a:tab pos="5487035" algn="l"/>
                  </a:tabLst>
                </a:pPr>
                <a:endParaRPr lang="it-IT" sz="2800" i="1"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a:spcAft>
                    <a:spcPts val="0"/>
                  </a:spcAft>
                  <a:tabLst>
                    <a:tab pos="1828800" algn="l"/>
                    <a:tab pos="5487035" algn="l"/>
                  </a:tabLst>
                </a:pPr>
                <a14:m>
                  <m:oMath xmlns:m="http://schemas.openxmlformats.org/officeDocument/2006/math">
                    <m:f>
                      <m:fPr>
                        <m:ctrlPr>
                          <a:rPr lang="it-IT" sz="2800" i="1">
                            <a:solidFill>
                              <a:schemeClr val="tx2"/>
                            </a:solidFill>
                            <a:latin typeface="Cambria Math" panose="02040503050406030204" pitchFamily="18" charset="0"/>
                            <a:ea typeface="Arial Unicode MS" panose="020B0604020202020204" pitchFamily="34" charset="-128"/>
                          </a:rPr>
                        </m:ctrlPr>
                      </m:fPr>
                      <m:num>
                        <m:r>
                          <a:rPr lang="en-GB" sz="2800">
                            <a:solidFill>
                              <a:schemeClr val="tx2"/>
                            </a:solidFill>
                            <a:latin typeface="Cambria Math" panose="02040503050406030204" pitchFamily="18" charset="0"/>
                            <a:ea typeface="Arial Unicode MS" panose="020B0604020202020204" pitchFamily="34" charset="-128"/>
                          </a:rPr>
                          <m:t>𝜕</m:t>
                        </m:r>
                        <m:sSub>
                          <m:sSubPr>
                            <m:ctrlPr>
                              <a:rPr lang="it-IT" sz="2800" i="1">
                                <a:solidFill>
                                  <a:schemeClr val="tx2"/>
                                </a:solidFill>
                                <a:latin typeface="Cambria Math" panose="02040503050406030204" pitchFamily="18" charset="0"/>
                                <a:ea typeface="Arial Unicode MS" panose="020B0604020202020204" pitchFamily="34" charset="-128"/>
                              </a:rPr>
                            </m:ctrlPr>
                          </m:sSubPr>
                          <m:e>
                            <m:r>
                              <m:rPr>
                                <m:sty m:val="p"/>
                              </m:rPr>
                              <a:rPr lang="en-GB" sz="2800">
                                <a:solidFill>
                                  <a:schemeClr val="tx2"/>
                                </a:solidFill>
                                <a:latin typeface="Cambria Math" panose="02040503050406030204" pitchFamily="18" charset="0"/>
                                <a:ea typeface="Arial Unicode MS" panose="020B0604020202020204" pitchFamily="34" charset="-128"/>
                              </a:rPr>
                              <m:t>w</m:t>
                            </m:r>
                          </m:e>
                          <m:sub>
                            <m:r>
                              <m:rPr>
                                <m:sty m:val="p"/>
                              </m:rPr>
                              <a:rPr lang="en-GB" sz="2800">
                                <a:solidFill>
                                  <a:schemeClr val="tx2"/>
                                </a:solidFill>
                                <a:latin typeface="Cambria Math" panose="02040503050406030204" pitchFamily="18" charset="0"/>
                                <a:ea typeface="Arial Unicode MS" panose="020B0604020202020204" pitchFamily="34" charset="-128"/>
                              </a:rPr>
                              <m:t>θ</m:t>
                            </m:r>
                          </m:sub>
                        </m:sSub>
                      </m:num>
                      <m:den>
                        <m:r>
                          <a:rPr lang="en-GB" sz="2800">
                            <a:solidFill>
                              <a:schemeClr val="tx2"/>
                            </a:solidFill>
                            <a:latin typeface="Cambria Math" panose="02040503050406030204" pitchFamily="18" charset="0"/>
                            <a:ea typeface="Arial Unicode MS" panose="020B0604020202020204" pitchFamily="34" charset="-128"/>
                          </a:rPr>
                          <m:t>𝜕</m:t>
                        </m:r>
                        <m:r>
                          <m:rPr>
                            <m:sty m:val="p"/>
                          </m:rPr>
                          <a:rPr lang="en-GB" sz="2800">
                            <a:solidFill>
                              <a:schemeClr val="tx2"/>
                            </a:solidFill>
                            <a:latin typeface="Cambria Math" panose="02040503050406030204" pitchFamily="18" charset="0"/>
                            <a:ea typeface="Arial Unicode MS" panose="020B0604020202020204" pitchFamily="34" charset="-128"/>
                          </a:rPr>
                          <m:t>r</m:t>
                        </m:r>
                      </m:den>
                    </m:f>
                    <m:r>
                      <a:rPr lang="en-GB" sz="2800">
                        <a:solidFill>
                          <a:schemeClr val="tx2"/>
                        </a:solidFill>
                        <a:latin typeface="Cambria Math" panose="02040503050406030204" pitchFamily="18" charset="0"/>
                        <a:ea typeface="Arial Unicode MS" panose="020B0604020202020204" pitchFamily="34" charset="-128"/>
                      </a:rPr>
                      <m:t>=  </m:t>
                    </m:r>
                    <m:r>
                      <a:rPr lang="en-GB" sz="2800" i="1">
                        <a:solidFill>
                          <a:schemeClr val="tx2"/>
                        </a:solidFill>
                        <a:latin typeface="Cambria Math" panose="02040503050406030204" pitchFamily="18" charset="0"/>
                        <a:ea typeface="Arial Unicode MS" panose="020B0604020202020204" pitchFamily="34" charset="-128"/>
                      </a:rPr>
                      <m:t>−</m:t>
                    </m:r>
                    <m:f>
                      <m:fPr>
                        <m:ctrlPr>
                          <a:rPr lang="it-IT" sz="2800" i="1">
                            <a:solidFill>
                              <a:schemeClr val="tx2"/>
                            </a:solidFill>
                            <a:latin typeface="Cambria Math" panose="02040503050406030204" pitchFamily="18" charset="0"/>
                            <a:ea typeface="Arial Unicode MS" panose="020B0604020202020204" pitchFamily="34" charset="-128"/>
                          </a:rPr>
                        </m:ctrlPr>
                      </m:fPr>
                      <m:num>
                        <m:r>
                          <a:rPr lang="en-GB" sz="2800">
                            <a:solidFill>
                              <a:schemeClr val="tx2"/>
                            </a:solidFill>
                            <a:latin typeface="Cambria Math" panose="02040503050406030204" pitchFamily="18" charset="0"/>
                            <a:ea typeface="Arial Unicode MS" panose="020B0604020202020204" pitchFamily="34" charset="-128"/>
                          </a:rPr>
                          <m:t>10</m:t>
                        </m:r>
                      </m:num>
                      <m:den>
                        <m:r>
                          <m:rPr>
                            <m:sty m:val="p"/>
                          </m:rPr>
                          <a:rPr lang="en-GB" sz="2800">
                            <a:solidFill>
                              <a:schemeClr val="tx2"/>
                            </a:solidFill>
                            <a:latin typeface="Cambria Math" panose="02040503050406030204" pitchFamily="18" charset="0"/>
                            <a:ea typeface="Arial Unicode MS" panose="020B0604020202020204" pitchFamily="34" charset="-128"/>
                          </a:rPr>
                          <m:t>a</m:t>
                        </m:r>
                      </m:den>
                    </m:f>
                    <m:r>
                      <m:rPr>
                        <m:sty m:val="p"/>
                      </m:rPr>
                      <a:rPr lang="en-GB" sz="2800">
                        <a:solidFill>
                          <a:schemeClr val="tx2"/>
                        </a:solidFill>
                        <a:latin typeface="Cambria Math" panose="02040503050406030204" pitchFamily="18" charset="0"/>
                        <a:ea typeface="Arial Unicode MS" panose="020B0604020202020204" pitchFamily="34" charset="-128"/>
                      </a:rPr>
                      <m:t>Ω</m:t>
                    </m:r>
                    <m:r>
                      <a:rPr lang="en-GB" sz="2800">
                        <a:solidFill>
                          <a:schemeClr val="tx2"/>
                        </a:solidFill>
                        <a:latin typeface="Cambria Math" panose="02040503050406030204" pitchFamily="18" charset="0"/>
                        <a:ea typeface="Arial Unicode MS" panose="020B0604020202020204" pitchFamily="34" charset="-128"/>
                      </a:rPr>
                      <m:t> </m:t>
                    </m:r>
                    <m:r>
                      <a:rPr lang="en-GB" sz="2800" i="1">
                        <a:solidFill>
                          <a:schemeClr val="tx2"/>
                        </a:solidFill>
                        <a:latin typeface="Cambria Math" panose="02040503050406030204" pitchFamily="18" charset="0"/>
                        <a:ea typeface="Arial Unicode MS" panose="020B0604020202020204" pitchFamily="34" charset="-128"/>
                      </a:rPr>
                      <m:t>−</m:t>
                    </m:r>
                    <m:d>
                      <m:dPr>
                        <m:ctrlPr>
                          <a:rPr lang="it-IT" sz="2800" i="1">
                            <a:solidFill>
                              <a:schemeClr val="tx2"/>
                            </a:solidFill>
                            <a:latin typeface="Cambria Math" panose="02040503050406030204" pitchFamily="18" charset="0"/>
                            <a:ea typeface="Arial Unicode MS" panose="020B0604020202020204" pitchFamily="34" charset="-128"/>
                          </a:rPr>
                        </m:ctrlPr>
                      </m:dPr>
                      <m:e>
                        <m:f>
                          <m:fPr>
                            <m:ctrlPr>
                              <a:rPr lang="it-IT" sz="2800" i="1">
                                <a:solidFill>
                                  <a:schemeClr val="tx2"/>
                                </a:solidFill>
                                <a:latin typeface="Cambria Math" panose="02040503050406030204" pitchFamily="18" charset="0"/>
                                <a:ea typeface="Arial Unicode MS" panose="020B0604020202020204" pitchFamily="34" charset="-128"/>
                              </a:rPr>
                            </m:ctrlPr>
                          </m:fPr>
                          <m:num>
                            <m:r>
                              <a:rPr lang="en-GB" sz="2800">
                                <a:solidFill>
                                  <a:schemeClr val="tx2"/>
                                </a:solidFill>
                                <a:latin typeface="Cambria Math" panose="02040503050406030204" pitchFamily="18" charset="0"/>
                                <a:ea typeface="Arial Unicode MS" panose="020B0604020202020204" pitchFamily="34" charset="-128"/>
                              </a:rPr>
                              <m:t>60</m:t>
                            </m:r>
                            <m:r>
                              <m:rPr>
                                <m:sty m:val="p"/>
                              </m:rPr>
                              <a:rPr lang="en-GB" sz="2800">
                                <a:solidFill>
                                  <a:schemeClr val="tx2"/>
                                </a:solidFill>
                                <a:latin typeface="Cambria Math" panose="02040503050406030204" pitchFamily="18" charset="0"/>
                                <a:ea typeface="Arial Unicode MS" panose="020B0604020202020204" pitchFamily="34" charset="-128"/>
                              </a:rPr>
                              <m:t>ν</m:t>
                            </m:r>
                          </m:num>
                          <m:den>
                            <m:sSub>
                              <m:sSubPr>
                                <m:ctrlPr>
                                  <a:rPr lang="it-IT" sz="2800" i="1">
                                    <a:solidFill>
                                      <a:schemeClr val="tx2"/>
                                    </a:solidFill>
                                    <a:latin typeface="Cambria Math" panose="02040503050406030204" pitchFamily="18" charset="0"/>
                                    <a:ea typeface="Arial Unicode MS" panose="020B0604020202020204" pitchFamily="34" charset="-128"/>
                                  </a:rPr>
                                </m:ctrlPr>
                              </m:sSubPr>
                              <m:e>
                                <m:r>
                                  <m:rPr>
                                    <m:sty m:val="p"/>
                                  </m:rPr>
                                  <a:rPr lang="en-GB" sz="2800">
                                    <a:solidFill>
                                      <a:schemeClr val="tx2"/>
                                    </a:solidFill>
                                    <a:latin typeface="Cambria Math" panose="02040503050406030204" pitchFamily="18" charset="0"/>
                                    <a:ea typeface="Arial Unicode MS" panose="020B0604020202020204" pitchFamily="34" charset="-128"/>
                                  </a:rPr>
                                  <m:t>w</m:t>
                                </m:r>
                              </m:e>
                              <m:sub>
                                <m:r>
                                  <m:rPr>
                                    <m:sty m:val="p"/>
                                  </m:rPr>
                                  <a:rPr lang="en-GB" sz="2800">
                                    <a:solidFill>
                                      <a:schemeClr val="tx2"/>
                                    </a:solidFill>
                                    <a:latin typeface="Cambria Math" panose="02040503050406030204" pitchFamily="18" charset="0"/>
                                    <a:ea typeface="Arial Unicode MS" panose="020B0604020202020204" pitchFamily="34" charset="-128"/>
                                  </a:rPr>
                                  <m:t>r</m:t>
                                </m:r>
                              </m:sub>
                            </m:sSub>
                            <m:r>
                              <m:rPr>
                                <m:sty m:val="p"/>
                              </m:rPr>
                              <a:rPr lang="en-GB" sz="2800">
                                <a:solidFill>
                                  <a:schemeClr val="tx2"/>
                                </a:solidFill>
                                <a:latin typeface="Cambria Math" panose="02040503050406030204" pitchFamily="18" charset="0"/>
                                <a:ea typeface="Arial Unicode MS" panose="020B0604020202020204" pitchFamily="34" charset="-128"/>
                              </a:rPr>
                              <m:t>a</m:t>
                            </m:r>
                            <m:sSup>
                              <m:sSupPr>
                                <m:ctrlPr>
                                  <a:rPr lang="it-IT" sz="2800" i="1">
                                    <a:solidFill>
                                      <a:schemeClr val="tx2"/>
                                    </a:solidFill>
                                    <a:latin typeface="Cambria Math" panose="02040503050406030204" pitchFamily="18" charset="0"/>
                                    <a:ea typeface="Arial Unicode MS" panose="020B0604020202020204" pitchFamily="34" charset="-128"/>
                                  </a:rPr>
                                </m:ctrlPr>
                              </m:sSupPr>
                              <m:e>
                                <m:r>
                                  <m:rPr>
                                    <m:sty m:val="p"/>
                                  </m:rPr>
                                  <a:rPr lang="en-GB" sz="2800">
                                    <a:solidFill>
                                      <a:schemeClr val="tx2"/>
                                    </a:solidFill>
                                    <a:latin typeface="Cambria Math" panose="02040503050406030204" pitchFamily="18" charset="0"/>
                                    <a:ea typeface="Arial Unicode MS" panose="020B0604020202020204" pitchFamily="34" charset="-128"/>
                                  </a:rPr>
                                  <m:t>b</m:t>
                                </m:r>
                              </m:e>
                              <m:sup>
                                <m:r>
                                  <a:rPr lang="en-GB" sz="2800">
                                    <a:solidFill>
                                      <a:schemeClr val="tx2"/>
                                    </a:solidFill>
                                    <a:latin typeface="Cambria Math" panose="02040503050406030204" pitchFamily="18" charset="0"/>
                                    <a:ea typeface="Arial Unicode MS" panose="020B0604020202020204" pitchFamily="34" charset="-128"/>
                                  </a:rPr>
                                  <m:t>2</m:t>
                                </m:r>
                              </m:sup>
                            </m:sSup>
                          </m:den>
                        </m:f>
                        <m:r>
                          <a:rPr lang="en-GB" sz="2800">
                            <a:solidFill>
                              <a:schemeClr val="tx2"/>
                            </a:solidFill>
                            <a:latin typeface="Cambria Math" panose="02040503050406030204" pitchFamily="18" charset="0"/>
                            <a:ea typeface="Arial Unicode MS" panose="020B0604020202020204" pitchFamily="34" charset="-128"/>
                          </a:rPr>
                          <m:t>+</m:t>
                        </m:r>
                        <m:f>
                          <m:fPr>
                            <m:ctrlPr>
                              <a:rPr lang="it-IT" sz="2800" i="1">
                                <a:solidFill>
                                  <a:schemeClr val="tx2"/>
                                </a:solidFill>
                                <a:latin typeface="Cambria Math" panose="02040503050406030204" pitchFamily="18" charset="0"/>
                                <a:ea typeface="Arial Unicode MS" panose="020B0604020202020204" pitchFamily="34" charset="-128"/>
                              </a:rPr>
                            </m:ctrlPr>
                          </m:fPr>
                          <m:num>
                            <m:r>
                              <a:rPr lang="en-GB" sz="2800">
                                <a:solidFill>
                                  <a:schemeClr val="tx2"/>
                                </a:solidFill>
                                <a:latin typeface="Cambria Math" panose="02040503050406030204" pitchFamily="18" charset="0"/>
                                <a:ea typeface="Arial Unicode MS" panose="020B0604020202020204" pitchFamily="34" charset="-128"/>
                              </a:rPr>
                              <m:t>1</m:t>
                            </m:r>
                          </m:num>
                          <m:den>
                            <m:r>
                              <m:rPr>
                                <m:sty m:val="p"/>
                              </m:rPr>
                              <a:rPr lang="en-GB" sz="2800">
                                <a:solidFill>
                                  <a:schemeClr val="tx2"/>
                                </a:solidFill>
                                <a:latin typeface="Cambria Math" panose="02040503050406030204" pitchFamily="18" charset="0"/>
                                <a:ea typeface="Arial Unicode MS" panose="020B0604020202020204" pitchFamily="34" charset="-128"/>
                              </a:rPr>
                              <m:t>r</m:t>
                            </m:r>
                          </m:den>
                        </m:f>
                      </m:e>
                    </m:d>
                    <m:r>
                      <a:rPr lang="en-GB" sz="2800">
                        <a:solidFill>
                          <a:schemeClr val="tx2"/>
                        </a:solidFill>
                        <a:latin typeface="Cambria Math" panose="02040503050406030204" pitchFamily="18" charset="0"/>
                        <a:ea typeface="Arial Unicode MS" panose="020B0604020202020204" pitchFamily="34" charset="-128"/>
                      </a:rPr>
                      <m:t>∙ </m:t>
                    </m:r>
                    <m:sSub>
                      <m:sSubPr>
                        <m:ctrlPr>
                          <a:rPr lang="it-IT" sz="2800" i="1">
                            <a:solidFill>
                              <a:schemeClr val="tx2"/>
                            </a:solidFill>
                            <a:latin typeface="Cambria Math" panose="02040503050406030204" pitchFamily="18" charset="0"/>
                            <a:ea typeface="Arial Unicode MS" panose="020B0604020202020204" pitchFamily="34" charset="-128"/>
                          </a:rPr>
                        </m:ctrlPr>
                      </m:sSubPr>
                      <m:e>
                        <m:r>
                          <m:rPr>
                            <m:sty m:val="p"/>
                          </m:rPr>
                          <a:rPr lang="en-GB" sz="2800">
                            <a:solidFill>
                              <a:schemeClr val="tx2"/>
                            </a:solidFill>
                            <a:latin typeface="Cambria Math" panose="02040503050406030204" pitchFamily="18" charset="0"/>
                            <a:ea typeface="Arial Unicode MS" panose="020B0604020202020204" pitchFamily="34" charset="-128"/>
                          </a:rPr>
                          <m:t>w</m:t>
                        </m:r>
                      </m:e>
                      <m:sub>
                        <m:r>
                          <m:rPr>
                            <m:sty m:val="p"/>
                          </m:rPr>
                          <a:rPr lang="en-GB" sz="2800">
                            <a:solidFill>
                              <a:schemeClr val="tx2"/>
                            </a:solidFill>
                            <a:latin typeface="Cambria Math" panose="02040503050406030204" pitchFamily="18" charset="0"/>
                            <a:ea typeface="Arial Unicode MS" panose="020B0604020202020204" pitchFamily="34" charset="-128"/>
                          </a:rPr>
                          <m:t>θ</m:t>
                        </m:r>
                      </m:sub>
                    </m:sSub>
                  </m:oMath>
                </a14:m>
                <a:r>
                  <a:rPr lang="en-GB" sz="2800" dirty="0" smtClean="0">
                    <a:solidFill>
                      <a:schemeClr val="tx2"/>
                    </a:solidFill>
                    <a:latin typeface="Times New Roman" panose="02020603050405020304" pitchFamily="18" charset="0"/>
                    <a:ea typeface="Times New Roman" panose="02020603050405020304" pitchFamily="18" charset="0"/>
                    <a:cs typeface="Times New Roman" panose="02020603050405020304" pitchFamily="18" charset="0"/>
                  </a:rPr>
                  <a:t>	</a:t>
                </a:r>
              </a:p>
              <a:p>
                <a:pPr algn="just">
                  <a:spcAft>
                    <a:spcPts val="0"/>
                  </a:spcAft>
                  <a:tabLst>
                    <a:tab pos="1828800" algn="l"/>
                    <a:tab pos="5487035" algn="l"/>
                  </a:tabLst>
                </a:pPr>
                <a:endParaRPr lang="it-IT" sz="2800" i="1"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a:tabLst>
                    <a:tab pos="5487035" algn="l"/>
                  </a:tabLst>
                </a:pPr>
                <a:r>
                  <a:rPr lang="en-GB" sz="2800" i="1" u="sng"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Pressure gradient in radial direction</a:t>
                </a:r>
                <a:endParaRPr lang="en-GB" sz="2800" i="1" u="sng"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a:spcAft>
                    <a:spcPts val="0"/>
                  </a:spcAft>
                  <a:tabLst>
                    <a:tab pos="5487035" algn="l"/>
                  </a:tabLst>
                </a:pPr>
                <a:endParaRPr lang="it-IT" sz="2800" i="1" dirty="0" smtClean="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endParaRPr>
              </a:p>
              <a:p>
                <a:pPr algn="just">
                  <a:spcAft>
                    <a:spcPts val="0"/>
                  </a:spcAft>
                  <a:tabLst>
                    <a:tab pos="5487035" algn="l"/>
                  </a:tabLst>
                </a:pPr>
                <a14:m>
                  <m:oMath xmlns:m="http://schemas.openxmlformats.org/officeDocument/2006/math">
                    <m:f>
                      <m:fPr>
                        <m:ctrlPr>
                          <a:rPr lang="it-IT" sz="2800" i="1">
                            <a:solidFill>
                              <a:schemeClr val="tx2"/>
                            </a:solidFill>
                            <a:latin typeface="Cambria Math" panose="02040503050406030204" pitchFamily="18" charset="0"/>
                            <a:ea typeface="Arial Unicode MS" panose="020B0604020202020204" pitchFamily="34" charset="-128"/>
                          </a:rPr>
                        </m:ctrlPr>
                      </m:fPr>
                      <m:num>
                        <m:r>
                          <a:rPr lang="en-GB" sz="2800">
                            <a:solidFill>
                              <a:schemeClr val="tx2"/>
                            </a:solidFill>
                            <a:latin typeface="Cambria Math" panose="02040503050406030204" pitchFamily="18" charset="0"/>
                            <a:ea typeface="Arial Unicode MS" panose="020B0604020202020204" pitchFamily="34" charset="-128"/>
                          </a:rPr>
                          <m:t>1</m:t>
                        </m:r>
                      </m:num>
                      <m:den>
                        <m:r>
                          <m:rPr>
                            <m:sty m:val="p"/>
                          </m:rPr>
                          <a:rPr lang="en-GB" sz="2800">
                            <a:solidFill>
                              <a:schemeClr val="tx2"/>
                            </a:solidFill>
                            <a:latin typeface="Cambria Math" panose="02040503050406030204" pitchFamily="18" charset="0"/>
                            <a:ea typeface="Arial Unicode MS" panose="020B0604020202020204" pitchFamily="34" charset="-128"/>
                          </a:rPr>
                          <m:t>ρ</m:t>
                        </m:r>
                      </m:den>
                    </m:f>
                    <m:f>
                      <m:fPr>
                        <m:ctrlPr>
                          <a:rPr lang="it-IT" sz="2800" i="1">
                            <a:solidFill>
                              <a:schemeClr val="tx2"/>
                            </a:solidFill>
                            <a:latin typeface="Cambria Math" panose="02040503050406030204" pitchFamily="18" charset="0"/>
                            <a:ea typeface="Arial Unicode MS" panose="020B0604020202020204" pitchFamily="34" charset="-128"/>
                          </a:rPr>
                        </m:ctrlPr>
                      </m:fPr>
                      <m:num>
                        <m:r>
                          <m:rPr>
                            <m:sty m:val="p"/>
                          </m:rPr>
                          <a:rPr lang="en-GB" sz="2800">
                            <a:solidFill>
                              <a:schemeClr val="tx2"/>
                            </a:solidFill>
                            <a:latin typeface="Cambria Math" panose="02040503050406030204" pitchFamily="18" charset="0"/>
                            <a:ea typeface="Arial Unicode MS" panose="020B0604020202020204" pitchFamily="34" charset="-128"/>
                          </a:rPr>
                          <m:t>dp</m:t>
                        </m:r>
                      </m:num>
                      <m:den>
                        <m:r>
                          <m:rPr>
                            <m:sty m:val="p"/>
                          </m:rPr>
                          <a:rPr lang="en-GB" sz="2800">
                            <a:solidFill>
                              <a:schemeClr val="tx2"/>
                            </a:solidFill>
                            <a:latin typeface="Cambria Math" panose="02040503050406030204" pitchFamily="18" charset="0"/>
                            <a:ea typeface="Arial Unicode MS" panose="020B0604020202020204" pitchFamily="34" charset="-128"/>
                          </a:rPr>
                          <m:t>dr</m:t>
                        </m:r>
                      </m:den>
                    </m:f>
                    <m:r>
                      <a:rPr lang="en-GB" sz="2800">
                        <a:solidFill>
                          <a:schemeClr val="tx2"/>
                        </a:solidFill>
                        <a:latin typeface="Cambria Math" panose="02040503050406030204" pitchFamily="18" charset="0"/>
                        <a:ea typeface="Arial Unicode MS" panose="020B0604020202020204" pitchFamily="34" charset="-128"/>
                      </a:rPr>
                      <m:t>= </m:t>
                    </m:r>
                    <m:r>
                      <a:rPr lang="en-GB" sz="2800" i="1">
                        <a:solidFill>
                          <a:schemeClr val="tx2"/>
                        </a:solidFill>
                        <a:latin typeface="Cambria Math" panose="02040503050406030204" pitchFamily="18" charset="0"/>
                        <a:ea typeface="Arial Unicode MS" panose="020B0604020202020204" pitchFamily="34" charset="-128"/>
                      </a:rPr>
                      <m:t>−</m:t>
                    </m:r>
                    <m:r>
                      <a:rPr lang="en-GB" sz="2800">
                        <a:solidFill>
                          <a:schemeClr val="tx2"/>
                        </a:solidFill>
                        <a:latin typeface="Cambria Math" panose="02040503050406030204" pitchFamily="18" charset="0"/>
                        <a:ea typeface="Arial Unicode MS" panose="020B0604020202020204" pitchFamily="34" charset="-128"/>
                      </a:rPr>
                      <m:t> </m:t>
                    </m:r>
                    <m:sSub>
                      <m:sSubPr>
                        <m:ctrlPr>
                          <a:rPr lang="it-IT" sz="2800" i="1">
                            <a:solidFill>
                              <a:schemeClr val="tx2"/>
                            </a:solidFill>
                            <a:latin typeface="Cambria Math" panose="02040503050406030204" pitchFamily="18" charset="0"/>
                            <a:ea typeface="Arial Unicode MS" panose="020B0604020202020204" pitchFamily="34" charset="-128"/>
                          </a:rPr>
                        </m:ctrlPr>
                      </m:sSubPr>
                      <m:e>
                        <m:r>
                          <m:rPr>
                            <m:sty m:val="p"/>
                          </m:rPr>
                          <a:rPr lang="en-GB" sz="2800">
                            <a:solidFill>
                              <a:schemeClr val="tx2"/>
                            </a:solidFill>
                            <a:latin typeface="Cambria Math" panose="02040503050406030204" pitchFamily="18" charset="0"/>
                            <a:ea typeface="Arial Unicode MS" panose="020B0604020202020204" pitchFamily="34" charset="-128"/>
                          </a:rPr>
                          <m:t>w</m:t>
                        </m:r>
                      </m:e>
                      <m:sub>
                        <m:r>
                          <m:rPr>
                            <m:sty m:val="p"/>
                          </m:rPr>
                          <a:rPr lang="en-GB" sz="2800">
                            <a:solidFill>
                              <a:schemeClr val="tx2"/>
                            </a:solidFill>
                            <a:latin typeface="Cambria Math" panose="02040503050406030204" pitchFamily="18" charset="0"/>
                            <a:ea typeface="Arial Unicode MS" panose="020B0604020202020204" pitchFamily="34" charset="-128"/>
                          </a:rPr>
                          <m:t>r</m:t>
                        </m:r>
                      </m:sub>
                    </m:sSub>
                    <m:f>
                      <m:fPr>
                        <m:ctrlPr>
                          <a:rPr lang="it-IT" sz="2800" i="1">
                            <a:solidFill>
                              <a:schemeClr val="tx2"/>
                            </a:solidFill>
                            <a:latin typeface="Cambria Math" panose="02040503050406030204" pitchFamily="18" charset="0"/>
                            <a:ea typeface="Arial Unicode MS" panose="020B0604020202020204" pitchFamily="34" charset="-128"/>
                          </a:rPr>
                        </m:ctrlPr>
                      </m:fPr>
                      <m:num>
                        <m:r>
                          <a:rPr lang="en-GB" sz="2800">
                            <a:solidFill>
                              <a:schemeClr val="tx2"/>
                            </a:solidFill>
                            <a:latin typeface="Cambria Math" panose="02040503050406030204" pitchFamily="18" charset="0"/>
                            <a:ea typeface="Arial Unicode MS" panose="020B0604020202020204" pitchFamily="34" charset="-128"/>
                          </a:rPr>
                          <m:t>𝜕</m:t>
                        </m:r>
                        <m:sSub>
                          <m:sSubPr>
                            <m:ctrlPr>
                              <a:rPr lang="it-IT" sz="2800" i="1">
                                <a:solidFill>
                                  <a:schemeClr val="tx2"/>
                                </a:solidFill>
                                <a:latin typeface="Cambria Math" panose="02040503050406030204" pitchFamily="18" charset="0"/>
                                <a:ea typeface="Arial Unicode MS" panose="020B0604020202020204" pitchFamily="34" charset="-128"/>
                              </a:rPr>
                            </m:ctrlPr>
                          </m:sSubPr>
                          <m:e>
                            <m:r>
                              <m:rPr>
                                <m:sty m:val="p"/>
                              </m:rPr>
                              <a:rPr lang="en-GB" sz="2800">
                                <a:solidFill>
                                  <a:schemeClr val="tx2"/>
                                </a:solidFill>
                                <a:latin typeface="Cambria Math" panose="02040503050406030204" pitchFamily="18" charset="0"/>
                                <a:ea typeface="Arial Unicode MS" panose="020B0604020202020204" pitchFamily="34" charset="-128"/>
                              </a:rPr>
                              <m:t>w</m:t>
                            </m:r>
                          </m:e>
                          <m:sub>
                            <m:r>
                              <m:rPr>
                                <m:sty m:val="p"/>
                              </m:rPr>
                              <a:rPr lang="en-GB" sz="2800">
                                <a:solidFill>
                                  <a:schemeClr val="tx2"/>
                                </a:solidFill>
                                <a:latin typeface="Cambria Math" panose="02040503050406030204" pitchFamily="18" charset="0"/>
                                <a:ea typeface="Arial Unicode MS" panose="020B0604020202020204" pitchFamily="34" charset="-128"/>
                              </a:rPr>
                              <m:t>r</m:t>
                            </m:r>
                          </m:sub>
                        </m:sSub>
                      </m:num>
                      <m:den>
                        <m:r>
                          <a:rPr lang="en-GB" sz="2800">
                            <a:solidFill>
                              <a:schemeClr val="tx2"/>
                            </a:solidFill>
                            <a:latin typeface="Cambria Math" panose="02040503050406030204" pitchFamily="18" charset="0"/>
                            <a:ea typeface="Arial Unicode MS" panose="020B0604020202020204" pitchFamily="34" charset="-128"/>
                          </a:rPr>
                          <m:t>𝜕</m:t>
                        </m:r>
                        <m:r>
                          <m:rPr>
                            <m:sty m:val="p"/>
                          </m:rPr>
                          <a:rPr lang="en-GB" sz="2800">
                            <a:solidFill>
                              <a:schemeClr val="tx2"/>
                            </a:solidFill>
                            <a:latin typeface="Cambria Math" panose="02040503050406030204" pitchFamily="18" charset="0"/>
                            <a:ea typeface="Arial Unicode MS" panose="020B0604020202020204" pitchFamily="34" charset="-128"/>
                          </a:rPr>
                          <m:t>r</m:t>
                        </m:r>
                      </m:den>
                    </m:f>
                    <m:r>
                      <a:rPr lang="en-GB" sz="2800">
                        <a:solidFill>
                          <a:schemeClr val="tx2"/>
                        </a:solidFill>
                        <a:latin typeface="Cambria Math" panose="02040503050406030204" pitchFamily="18" charset="0"/>
                        <a:ea typeface="Arial Unicode MS" panose="020B0604020202020204" pitchFamily="34" charset="-128"/>
                      </a:rPr>
                      <m:t>∙</m:t>
                    </m:r>
                    <m:f>
                      <m:fPr>
                        <m:ctrlPr>
                          <a:rPr lang="it-IT" sz="2800" i="1">
                            <a:solidFill>
                              <a:schemeClr val="tx2"/>
                            </a:solidFill>
                            <a:latin typeface="Cambria Math" panose="02040503050406030204" pitchFamily="18" charset="0"/>
                            <a:ea typeface="Arial Unicode MS" panose="020B0604020202020204" pitchFamily="34" charset="-128"/>
                          </a:rPr>
                        </m:ctrlPr>
                      </m:fPr>
                      <m:num>
                        <m:sSup>
                          <m:sSupPr>
                            <m:ctrlPr>
                              <a:rPr lang="it-IT" sz="2800" i="1">
                                <a:solidFill>
                                  <a:schemeClr val="tx2"/>
                                </a:solidFill>
                                <a:latin typeface="Cambria Math" panose="02040503050406030204" pitchFamily="18" charset="0"/>
                                <a:ea typeface="Arial Unicode MS" panose="020B0604020202020204" pitchFamily="34" charset="-128"/>
                              </a:rPr>
                            </m:ctrlPr>
                          </m:sSupPr>
                          <m:e>
                            <m:r>
                              <m:rPr>
                                <m:sty m:val="p"/>
                              </m:rPr>
                              <a:rPr lang="en-GB" sz="2800">
                                <a:solidFill>
                                  <a:schemeClr val="tx2"/>
                                </a:solidFill>
                                <a:latin typeface="Cambria Math" panose="02040503050406030204" pitchFamily="18" charset="0"/>
                                <a:ea typeface="Arial Unicode MS" panose="020B0604020202020204" pitchFamily="34" charset="-128"/>
                              </a:rPr>
                              <m:t>a</m:t>
                            </m:r>
                          </m:e>
                          <m:sup>
                            <m:r>
                              <a:rPr lang="en-GB" sz="2800">
                                <a:solidFill>
                                  <a:schemeClr val="tx2"/>
                                </a:solidFill>
                                <a:latin typeface="Cambria Math" panose="02040503050406030204" pitchFamily="18" charset="0"/>
                                <a:ea typeface="Arial Unicode MS" panose="020B0604020202020204" pitchFamily="34" charset="-128"/>
                              </a:rPr>
                              <m:t>2</m:t>
                            </m:r>
                          </m:sup>
                        </m:sSup>
                      </m:num>
                      <m:den>
                        <m:r>
                          <a:rPr lang="en-GB" sz="2800">
                            <a:solidFill>
                              <a:schemeClr val="tx2"/>
                            </a:solidFill>
                            <a:latin typeface="Cambria Math" panose="02040503050406030204" pitchFamily="18" charset="0"/>
                            <a:ea typeface="Arial Unicode MS" panose="020B0604020202020204" pitchFamily="34" charset="-128"/>
                          </a:rPr>
                          <m:t>30</m:t>
                        </m:r>
                      </m:den>
                    </m:f>
                    <m:r>
                      <a:rPr lang="en-GB" sz="2800">
                        <a:solidFill>
                          <a:schemeClr val="tx2"/>
                        </a:solidFill>
                        <a:latin typeface="Cambria Math" panose="02040503050406030204" pitchFamily="18" charset="0"/>
                        <a:ea typeface="Arial Unicode MS" panose="020B0604020202020204" pitchFamily="34" charset="-128"/>
                      </a:rPr>
                      <m:t>+</m:t>
                    </m:r>
                    <m:sSup>
                      <m:sSupPr>
                        <m:ctrlPr>
                          <a:rPr lang="it-IT" sz="2800" i="1">
                            <a:solidFill>
                              <a:schemeClr val="tx2"/>
                            </a:solidFill>
                            <a:latin typeface="Cambria Math" panose="02040503050406030204" pitchFamily="18" charset="0"/>
                            <a:ea typeface="Arial Unicode MS" panose="020B0604020202020204" pitchFamily="34" charset="-128"/>
                          </a:rPr>
                        </m:ctrlPr>
                      </m:sSupPr>
                      <m:e>
                        <m:r>
                          <m:rPr>
                            <m:sty m:val="p"/>
                          </m:rPr>
                          <a:rPr lang="en-GB" sz="2800">
                            <a:solidFill>
                              <a:schemeClr val="tx2"/>
                            </a:solidFill>
                            <a:latin typeface="Cambria Math" panose="02040503050406030204" pitchFamily="18" charset="0"/>
                            <a:ea typeface="Arial Unicode MS" panose="020B0604020202020204" pitchFamily="34" charset="-128"/>
                          </a:rPr>
                          <m:t>Ω</m:t>
                        </m:r>
                      </m:e>
                      <m:sup>
                        <m:r>
                          <a:rPr lang="en-GB" sz="2800">
                            <a:solidFill>
                              <a:schemeClr val="tx2"/>
                            </a:solidFill>
                            <a:latin typeface="Cambria Math" panose="02040503050406030204" pitchFamily="18" charset="0"/>
                            <a:ea typeface="Arial Unicode MS" panose="020B0604020202020204" pitchFamily="34" charset="-128"/>
                          </a:rPr>
                          <m:t>2</m:t>
                        </m:r>
                      </m:sup>
                    </m:sSup>
                    <m:r>
                      <m:rPr>
                        <m:sty m:val="p"/>
                      </m:rPr>
                      <a:rPr lang="en-GB" sz="2800">
                        <a:solidFill>
                          <a:schemeClr val="tx2"/>
                        </a:solidFill>
                        <a:latin typeface="Cambria Math" panose="02040503050406030204" pitchFamily="18" charset="0"/>
                        <a:ea typeface="Arial Unicode MS" panose="020B0604020202020204" pitchFamily="34" charset="-128"/>
                      </a:rPr>
                      <m:t>r</m:t>
                    </m:r>
                    <m:r>
                      <a:rPr lang="en-GB" sz="2800">
                        <a:solidFill>
                          <a:schemeClr val="tx2"/>
                        </a:solidFill>
                        <a:latin typeface="Cambria Math" panose="02040503050406030204" pitchFamily="18" charset="0"/>
                        <a:ea typeface="Arial Unicode MS" panose="020B0604020202020204" pitchFamily="34" charset="-128"/>
                      </a:rPr>
                      <m:t>+ 2</m:t>
                    </m:r>
                    <m:r>
                      <m:rPr>
                        <m:sty m:val="p"/>
                      </m:rPr>
                      <a:rPr lang="en-GB" sz="2800">
                        <a:solidFill>
                          <a:schemeClr val="tx2"/>
                        </a:solidFill>
                        <a:latin typeface="Cambria Math" panose="02040503050406030204" pitchFamily="18" charset="0"/>
                        <a:ea typeface="Arial Unicode MS" panose="020B0604020202020204" pitchFamily="34" charset="-128"/>
                      </a:rPr>
                      <m:t>Ω</m:t>
                    </m:r>
                    <m:sSub>
                      <m:sSubPr>
                        <m:ctrlPr>
                          <a:rPr lang="it-IT" sz="2800" i="1">
                            <a:solidFill>
                              <a:schemeClr val="tx2"/>
                            </a:solidFill>
                            <a:latin typeface="Cambria Math" panose="02040503050406030204" pitchFamily="18" charset="0"/>
                            <a:ea typeface="Arial Unicode MS" panose="020B0604020202020204" pitchFamily="34" charset="-128"/>
                          </a:rPr>
                        </m:ctrlPr>
                      </m:sSubPr>
                      <m:e>
                        <m:r>
                          <m:rPr>
                            <m:sty m:val="p"/>
                          </m:rPr>
                          <a:rPr lang="en-GB" sz="2800">
                            <a:solidFill>
                              <a:schemeClr val="tx2"/>
                            </a:solidFill>
                            <a:latin typeface="Cambria Math" panose="02040503050406030204" pitchFamily="18" charset="0"/>
                            <a:ea typeface="Arial Unicode MS" panose="020B0604020202020204" pitchFamily="34" charset="-128"/>
                          </a:rPr>
                          <m:t>w</m:t>
                        </m:r>
                      </m:e>
                      <m:sub>
                        <m:r>
                          <m:rPr>
                            <m:sty m:val="p"/>
                          </m:rPr>
                          <a:rPr lang="en-GB" sz="2800">
                            <a:solidFill>
                              <a:schemeClr val="tx2"/>
                            </a:solidFill>
                            <a:latin typeface="Cambria Math" panose="02040503050406030204" pitchFamily="18" charset="0"/>
                            <a:ea typeface="Arial Unicode MS" panose="020B0604020202020204" pitchFamily="34" charset="-128"/>
                          </a:rPr>
                          <m:t>θ</m:t>
                        </m:r>
                      </m:sub>
                    </m:sSub>
                    <m:f>
                      <m:fPr>
                        <m:ctrlPr>
                          <a:rPr lang="it-IT" sz="2800" i="1">
                            <a:solidFill>
                              <a:schemeClr val="tx2"/>
                            </a:solidFill>
                            <a:latin typeface="Cambria Math" panose="02040503050406030204" pitchFamily="18" charset="0"/>
                            <a:ea typeface="Arial Unicode MS" panose="020B0604020202020204" pitchFamily="34" charset="-128"/>
                          </a:rPr>
                        </m:ctrlPr>
                      </m:fPr>
                      <m:num>
                        <m:r>
                          <m:rPr>
                            <m:sty m:val="p"/>
                          </m:rPr>
                          <a:rPr lang="en-GB" sz="2800">
                            <a:solidFill>
                              <a:schemeClr val="tx2"/>
                            </a:solidFill>
                            <a:latin typeface="Cambria Math" panose="02040503050406030204" pitchFamily="18" charset="0"/>
                            <a:ea typeface="Arial Unicode MS" panose="020B0604020202020204" pitchFamily="34" charset="-128"/>
                          </a:rPr>
                          <m:t>a</m:t>
                        </m:r>
                      </m:num>
                      <m:den>
                        <m:r>
                          <a:rPr lang="en-GB" sz="2800">
                            <a:solidFill>
                              <a:schemeClr val="tx2"/>
                            </a:solidFill>
                            <a:latin typeface="Cambria Math" panose="02040503050406030204" pitchFamily="18" charset="0"/>
                            <a:ea typeface="Arial Unicode MS" panose="020B0604020202020204" pitchFamily="34" charset="-128"/>
                          </a:rPr>
                          <m:t>6</m:t>
                        </m:r>
                      </m:den>
                    </m:f>
                    <m:r>
                      <a:rPr lang="en-GB" sz="2800">
                        <a:solidFill>
                          <a:schemeClr val="tx2"/>
                        </a:solidFill>
                        <a:latin typeface="Cambria Math" panose="02040503050406030204" pitchFamily="18" charset="0"/>
                        <a:ea typeface="Arial Unicode MS" panose="020B0604020202020204" pitchFamily="34" charset="-128"/>
                      </a:rPr>
                      <m:t>+ </m:t>
                    </m:r>
                    <m:f>
                      <m:fPr>
                        <m:ctrlPr>
                          <a:rPr lang="it-IT" sz="2800" i="1">
                            <a:solidFill>
                              <a:schemeClr val="tx2"/>
                            </a:solidFill>
                            <a:latin typeface="Cambria Math" panose="02040503050406030204" pitchFamily="18" charset="0"/>
                            <a:ea typeface="Arial Unicode MS" panose="020B0604020202020204" pitchFamily="34" charset="-128"/>
                          </a:rPr>
                        </m:ctrlPr>
                      </m:fPr>
                      <m:num>
                        <m:sSubSup>
                          <m:sSubSupPr>
                            <m:ctrlPr>
                              <a:rPr lang="it-IT" sz="2800" i="1">
                                <a:solidFill>
                                  <a:schemeClr val="tx2"/>
                                </a:solidFill>
                                <a:latin typeface="Cambria Math" panose="02040503050406030204" pitchFamily="18" charset="0"/>
                                <a:ea typeface="Arial Unicode MS" panose="020B0604020202020204" pitchFamily="34" charset="-128"/>
                              </a:rPr>
                            </m:ctrlPr>
                          </m:sSubSupPr>
                          <m:e>
                            <m:r>
                              <m:rPr>
                                <m:sty m:val="p"/>
                              </m:rPr>
                              <a:rPr lang="en-GB" sz="2800">
                                <a:solidFill>
                                  <a:schemeClr val="tx2"/>
                                </a:solidFill>
                                <a:latin typeface="Cambria Math" panose="02040503050406030204" pitchFamily="18" charset="0"/>
                                <a:ea typeface="Arial Unicode MS" panose="020B0604020202020204" pitchFamily="34" charset="-128"/>
                              </a:rPr>
                              <m:t>w</m:t>
                            </m:r>
                          </m:e>
                          <m:sub>
                            <m:r>
                              <m:rPr>
                                <m:sty m:val="p"/>
                              </m:rPr>
                              <a:rPr lang="en-GB" sz="2800">
                                <a:solidFill>
                                  <a:schemeClr val="tx2"/>
                                </a:solidFill>
                                <a:latin typeface="Cambria Math" panose="02040503050406030204" pitchFamily="18" charset="0"/>
                                <a:ea typeface="Arial Unicode MS" panose="020B0604020202020204" pitchFamily="34" charset="-128"/>
                              </a:rPr>
                              <m:t>θ</m:t>
                            </m:r>
                          </m:sub>
                          <m:sup>
                            <m:r>
                              <a:rPr lang="en-GB" sz="2800">
                                <a:solidFill>
                                  <a:schemeClr val="tx2"/>
                                </a:solidFill>
                                <a:latin typeface="Cambria Math" panose="02040503050406030204" pitchFamily="18" charset="0"/>
                                <a:ea typeface="Arial Unicode MS" panose="020B0604020202020204" pitchFamily="34" charset="-128"/>
                              </a:rPr>
                              <m:t>2</m:t>
                            </m:r>
                          </m:sup>
                        </m:sSubSup>
                      </m:num>
                      <m:den>
                        <m:r>
                          <m:rPr>
                            <m:sty m:val="p"/>
                          </m:rPr>
                          <a:rPr lang="en-GB" sz="2800">
                            <a:solidFill>
                              <a:schemeClr val="tx2"/>
                            </a:solidFill>
                            <a:latin typeface="Cambria Math" panose="02040503050406030204" pitchFamily="18" charset="0"/>
                            <a:ea typeface="Arial Unicode MS" panose="020B0604020202020204" pitchFamily="34" charset="-128"/>
                          </a:rPr>
                          <m:t>r</m:t>
                        </m:r>
                      </m:den>
                    </m:f>
                    <m:r>
                      <a:rPr lang="en-GB" sz="2800">
                        <a:solidFill>
                          <a:schemeClr val="tx2"/>
                        </a:solidFill>
                        <a:latin typeface="Cambria Math" panose="02040503050406030204" pitchFamily="18" charset="0"/>
                        <a:ea typeface="Arial Unicode MS" panose="020B0604020202020204" pitchFamily="34" charset="-128"/>
                      </a:rPr>
                      <m:t>∙</m:t>
                    </m:r>
                    <m:f>
                      <m:fPr>
                        <m:ctrlPr>
                          <a:rPr lang="it-IT" sz="2800" i="1">
                            <a:solidFill>
                              <a:schemeClr val="tx2"/>
                            </a:solidFill>
                            <a:latin typeface="Cambria Math" panose="02040503050406030204" pitchFamily="18" charset="0"/>
                            <a:ea typeface="Arial Unicode MS" panose="020B0604020202020204" pitchFamily="34" charset="-128"/>
                          </a:rPr>
                        </m:ctrlPr>
                      </m:fPr>
                      <m:num>
                        <m:sSup>
                          <m:sSupPr>
                            <m:ctrlPr>
                              <a:rPr lang="it-IT" sz="2800" i="1">
                                <a:solidFill>
                                  <a:schemeClr val="tx2"/>
                                </a:solidFill>
                                <a:latin typeface="Cambria Math" panose="02040503050406030204" pitchFamily="18" charset="0"/>
                                <a:ea typeface="Arial Unicode MS" panose="020B0604020202020204" pitchFamily="34" charset="-128"/>
                              </a:rPr>
                            </m:ctrlPr>
                          </m:sSupPr>
                          <m:e>
                            <m:r>
                              <m:rPr>
                                <m:sty m:val="p"/>
                              </m:rPr>
                              <a:rPr lang="en-GB" sz="2800">
                                <a:solidFill>
                                  <a:schemeClr val="tx2"/>
                                </a:solidFill>
                                <a:latin typeface="Cambria Math" panose="02040503050406030204" pitchFamily="18" charset="0"/>
                                <a:ea typeface="Arial Unicode MS" panose="020B0604020202020204" pitchFamily="34" charset="-128"/>
                              </a:rPr>
                              <m:t>a</m:t>
                            </m:r>
                          </m:e>
                          <m:sup>
                            <m:r>
                              <a:rPr lang="en-GB" sz="2800">
                                <a:solidFill>
                                  <a:schemeClr val="tx2"/>
                                </a:solidFill>
                                <a:latin typeface="Cambria Math" panose="02040503050406030204" pitchFamily="18" charset="0"/>
                                <a:ea typeface="Arial Unicode MS" panose="020B0604020202020204" pitchFamily="34" charset="-128"/>
                              </a:rPr>
                              <m:t>2</m:t>
                            </m:r>
                          </m:sup>
                        </m:sSup>
                      </m:num>
                      <m:den>
                        <m:r>
                          <a:rPr lang="en-GB" sz="2800">
                            <a:solidFill>
                              <a:schemeClr val="tx2"/>
                            </a:solidFill>
                            <a:latin typeface="Cambria Math" panose="02040503050406030204" pitchFamily="18" charset="0"/>
                            <a:ea typeface="Arial Unicode MS" panose="020B0604020202020204" pitchFamily="34" charset="-128"/>
                          </a:rPr>
                          <m:t>30</m:t>
                        </m:r>
                      </m:den>
                    </m:f>
                    <m:r>
                      <a:rPr lang="en-GB" sz="2800" i="1">
                        <a:solidFill>
                          <a:schemeClr val="tx2"/>
                        </a:solidFill>
                        <a:latin typeface="Cambria Math" panose="02040503050406030204" pitchFamily="18" charset="0"/>
                        <a:ea typeface="Arial Unicode MS" panose="020B0604020202020204" pitchFamily="34" charset="-128"/>
                      </a:rPr>
                      <m:t>−</m:t>
                    </m:r>
                    <m:r>
                      <m:rPr>
                        <m:sty m:val="p"/>
                      </m:rPr>
                      <a:rPr lang="en-GB" sz="2800">
                        <a:solidFill>
                          <a:schemeClr val="tx2"/>
                        </a:solidFill>
                        <a:latin typeface="Cambria Math" panose="02040503050406030204" pitchFamily="18" charset="0"/>
                        <a:ea typeface="Arial Unicode MS" panose="020B0604020202020204" pitchFamily="34" charset="-128"/>
                      </a:rPr>
                      <m:t>ν</m:t>
                    </m:r>
                    <m:sSub>
                      <m:sSubPr>
                        <m:ctrlPr>
                          <a:rPr lang="it-IT" sz="2800" i="1">
                            <a:solidFill>
                              <a:schemeClr val="tx2"/>
                            </a:solidFill>
                            <a:latin typeface="Cambria Math" panose="02040503050406030204" pitchFamily="18" charset="0"/>
                            <a:ea typeface="Arial Unicode MS" panose="020B0604020202020204" pitchFamily="34" charset="-128"/>
                          </a:rPr>
                        </m:ctrlPr>
                      </m:sSubPr>
                      <m:e>
                        <m:r>
                          <m:rPr>
                            <m:sty m:val="p"/>
                          </m:rPr>
                          <a:rPr lang="en-GB" sz="2800">
                            <a:solidFill>
                              <a:schemeClr val="tx2"/>
                            </a:solidFill>
                            <a:latin typeface="Cambria Math" panose="02040503050406030204" pitchFamily="18" charset="0"/>
                            <a:ea typeface="Arial Unicode MS" panose="020B0604020202020204" pitchFamily="34" charset="-128"/>
                          </a:rPr>
                          <m:t>w</m:t>
                        </m:r>
                      </m:e>
                      <m:sub>
                        <m:r>
                          <m:rPr>
                            <m:sty m:val="p"/>
                          </m:rPr>
                          <a:rPr lang="en-GB" sz="2800">
                            <a:solidFill>
                              <a:schemeClr val="tx2"/>
                            </a:solidFill>
                            <a:latin typeface="Cambria Math" panose="02040503050406030204" pitchFamily="18" charset="0"/>
                            <a:ea typeface="Arial Unicode MS" panose="020B0604020202020204" pitchFamily="34" charset="-128"/>
                          </a:rPr>
                          <m:t>r</m:t>
                        </m:r>
                      </m:sub>
                    </m:sSub>
                    <m:r>
                      <a:rPr lang="en-GB" sz="2800">
                        <a:solidFill>
                          <a:schemeClr val="tx2"/>
                        </a:solidFill>
                        <a:latin typeface="Cambria Math" panose="02040503050406030204" pitchFamily="18" charset="0"/>
                        <a:ea typeface="Arial Unicode MS" panose="020B0604020202020204" pitchFamily="34" charset="-128"/>
                      </a:rPr>
                      <m:t>∙</m:t>
                    </m:r>
                    <m:f>
                      <m:fPr>
                        <m:ctrlPr>
                          <a:rPr lang="it-IT" sz="2800" i="1">
                            <a:solidFill>
                              <a:schemeClr val="tx2"/>
                            </a:solidFill>
                            <a:latin typeface="Cambria Math" panose="02040503050406030204" pitchFamily="18" charset="0"/>
                            <a:ea typeface="Arial Unicode MS" panose="020B0604020202020204" pitchFamily="34" charset="-128"/>
                          </a:rPr>
                        </m:ctrlPr>
                      </m:fPr>
                      <m:num>
                        <m:r>
                          <a:rPr lang="en-GB" sz="2800">
                            <a:solidFill>
                              <a:schemeClr val="tx2"/>
                            </a:solidFill>
                            <a:latin typeface="Cambria Math" panose="02040503050406030204" pitchFamily="18" charset="0"/>
                            <a:ea typeface="Arial Unicode MS" panose="020B0604020202020204" pitchFamily="34" charset="-128"/>
                          </a:rPr>
                          <m:t>2</m:t>
                        </m:r>
                        <m:r>
                          <m:rPr>
                            <m:sty m:val="p"/>
                          </m:rPr>
                          <a:rPr lang="en-GB" sz="2800">
                            <a:solidFill>
                              <a:schemeClr val="tx2"/>
                            </a:solidFill>
                            <a:latin typeface="Cambria Math" panose="02040503050406030204" pitchFamily="18" charset="0"/>
                            <a:ea typeface="Arial Unicode MS" panose="020B0604020202020204" pitchFamily="34" charset="-128"/>
                          </a:rPr>
                          <m:t>a</m:t>
                        </m:r>
                      </m:num>
                      <m:den>
                        <m:sSup>
                          <m:sSupPr>
                            <m:ctrlPr>
                              <a:rPr lang="it-IT" sz="2800" i="1">
                                <a:solidFill>
                                  <a:schemeClr val="tx2"/>
                                </a:solidFill>
                                <a:latin typeface="Cambria Math" panose="02040503050406030204" pitchFamily="18" charset="0"/>
                                <a:ea typeface="Arial Unicode MS" panose="020B0604020202020204" pitchFamily="34" charset="-128"/>
                              </a:rPr>
                            </m:ctrlPr>
                          </m:sSupPr>
                          <m:e>
                            <m:r>
                              <m:rPr>
                                <m:sty m:val="p"/>
                              </m:rPr>
                              <a:rPr lang="en-GB" sz="2800">
                                <a:solidFill>
                                  <a:schemeClr val="tx2"/>
                                </a:solidFill>
                                <a:latin typeface="Cambria Math" panose="02040503050406030204" pitchFamily="18" charset="0"/>
                                <a:ea typeface="Arial Unicode MS" panose="020B0604020202020204" pitchFamily="34" charset="-128"/>
                              </a:rPr>
                              <m:t>b</m:t>
                            </m:r>
                          </m:e>
                          <m:sup>
                            <m:r>
                              <a:rPr lang="en-GB" sz="2800">
                                <a:solidFill>
                                  <a:schemeClr val="tx2"/>
                                </a:solidFill>
                                <a:latin typeface="Cambria Math" panose="02040503050406030204" pitchFamily="18" charset="0"/>
                                <a:ea typeface="Arial Unicode MS" panose="020B0604020202020204" pitchFamily="34" charset="-128"/>
                              </a:rPr>
                              <m:t>2</m:t>
                            </m:r>
                          </m:sup>
                        </m:sSup>
                      </m:den>
                    </m:f>
                  </m:oMath>
                </a14:m>
                <a:r>
                  <a:rPr lang="en-GB" sz="2800" dirty="0">
                    <a:solidFill>
                      <a:schemeClr val="tx2"/>
                    </a:solidFill>
                    <a:latin typeface="Times New Roman" panose="02020603050405020304" pitchFamily="18" charset="0"/>
                    <a:ea typeface="Arial Unicode MS" panose="020B0604020202020204" pitchFamily="34" charset="-128"/>
                    <a:cs typeface="Times New Roman" panose="02020603050405020304" pitchFamily="18" charset="0"/>
                  </a:rPr>
                  <a:t>	</a:t>
                </a:r>
                <a:endParaRPr lang="it-IT" sz="2800" dirty="0">
                  <a:solidFill>
                    <a:schemeClr val="tx2"/>
                  </a:solidFill>
                  <a:effectLst/>
                  <a:latin typeface="Times New Roman" panose="02020603050405020304" pitchFamily="18" charset="0"/>
                  <a:ea typeface="Times New Roman" panose="02020603050405020304" pitchFamily="18" charset="0"/>
                  <a:cs typeface="Times New Roman" panose="02020603050405020304" pitchFamily="18" charset="0"/>
                </a:endParaRPr>
              </a:p>
            </p:txBody>
          </p:sp>
        </mc:Choice>
        <mc:Fallback xmlns="">
          <p:sp>
            <p:nvSpPr>
              <p:cNvPr id="15" name="Rettangolo 14"/>
              <p:cNvSpPr>
                <a:spLocks noRot="1" noChangeAspect="1" noMove="1" noResize="1" noEditPoints="1" noAdjustHandles="1" noChangeArrowheads="1" noChangeShapeType="1" noTextEdit="1"/>
              </p:cNvSpPr>
              <p:nvPr/>
            </p:nvSpPr>
            <p:spPr>
              <a:xfrm>
                <a:off x="479376" y="2120729"/>
                <a:ext cx="9289032" cy="3684535"/>
              </a:xfrm>
              <a:prstGeom prst="rect">
                <a:avLst/>
              </a:prstGeom>
              <a:blipFill>
                <a:blip r:embed="rId4"/>
                <a:stretch>
                  <a:fillRect l="-1379" t="-1821"/>
                </a:stretch>
              </a:blipFill>
            </p:spPr>
            <p:txBody>
              <a:bodyPr/>
              <a:lstStyle/>
              <a:p>
                <a:r>
                  <a:rPr lang="it-IT">
                    <a:noFill/>
                  </a:rPr>
                  <a:t> </a:t>
                </a:r>
              </a:p>
            </p:txBody>
          </p:sp>
        </mc:Fallback>
      </mc:AlternateContent>
      <p:sp>
        <p:nvSpPr>
          <p:cNvPr id="17" name="Rettangolo 16"/>
          <p:cNvSpPr/>
          <p:nvPr/>
        </p:nvSpPr>
        <p:spPr>
          <a:xfrm>
            <a:off x="479376" y="1407101"/>
            <a:ext cx="6096000" cy="646331"/>
          </a:xfrm>
          <a:prstGeom prst="rect">
            <a:avLst/>
          </a:prstGeom>
        </p:spPr>
        <p:txBody>
          <a:bodyPr>
            <a:spAutoFit/>
          </a:bodyPr>
          <a:lstStyle/>
          <a:p>
            <a:r>
              <a:rPr lang="en-US" dirty="0" smtClean="0">
                <a:solidFill>
                  <a:schemeClr val="tx2"/>
                </a:solidFill>
                <a:latin typeface="Times New Roman" panose="02020603050405020304" pitchFamily="18" charset="0"/>
                <a:ea typeface="Times New Roman" panose="02020603050405020304" pitchFamily="18" charset="0"/>
              </a:rPr>
              <a:t>The </a:t>
            </a:r>
            <a:r>
              <a:rPr lang="en-US" dirty="0">
                <a:solidFill>
                  <a:schemeClr val="tx2"/>
                </a:solidFill>
                <a:latin typeface="Times New Roman" panose="02020603050405020304" pitchFamily="18" charset="0"/>
                <a:ea typeface="Times New Roman" panose="02020603050405020304" pitchFamily="18" charset="0"/>
              </a:rPr>
              <a:t>model hypothesizes the fluid as </a:t>
            </a:r>
            <a:r>
              <a:rPr lang="en-US" b="1" dirty="0">
                <a:solidFill>
                  <a:schemeClr val="tx2"/>
                </a:solidFill>
                <a:latin typeface="Times New Roman" panose="02020603050405020304" pitchFamily="18" charset="0"/>
                <a:ea typeface="Times New Roman" panose="02020603050405020304" pitchFamily="18" charset="0"/>
              </a:rPr>
              <a:t>real</a:t>
            </a:r>
            <a:r>
              <a:rPr lang="en-US" dirty="0">
                <a:solidFill>
                  <a:schemeClr val="tx2"/>
                </a:solidFill>
                <a:latin typeface="Times New Roman" panose="02020603050405020304" pitchFamily="18" charset="0"/>
                <a:ea typeface="Times New Roman" panose="02020603050405020304" pitchFamily="18" charset="0"/>
              </a:rPr>
              <a:t> and </a:t>
            </a:r>
            <a:r>
              <a:rPr lang="en-US" b="1" dirty="0">
                <a:solidFill>
                  <a:schemeClr val="tx2"/>
                </a:solidFill>
                <a:latin typeface="Times New Roman" panose="02020603050405020304" pitchFamily="18" charset="0"/>
                <a:ea typeface="Times New Roman" panose="02020603050405020304" pitchFamily="18" charset="0"/>
              </a:rPr>
              <a:t>compressible</a:t>
            </a:r>
            <a:r>
              <a:rPr lang="en-US" dirty="0">
                <a:solidFill>
                  <a:schemeClr val="tx2"/>
                </a:solidFill>
                <a:latin typeface="Times New Roman" panose="02020603050405020304" pitchFamily="18" charset="0"/>
                <a:ea typeface="Times New Roman" panose="02020603050405020304" pitchFamily="18" charset="0"/>
              </a:rPr>
              <a:t> with </a:t>
            </a:r>
            <a:r>
              <a:rPr lang="en-US" b="1" dirty="0">
                <a:solidFill>
                  <a:schemeClr val="tx2"/>
                </a:solidFill>
                <a:latin typeface="Times New Roman" panose="02020603050405020304" pitchFamily="18" charset="0"/>
                <a:ea typeface="Times New Roman" panose="02020603050405020304" pitchFamily="18" charset="0"/>
              </a:rPr>
              <a:t>steady</a:t>
            </a:r>
            <a:r>
              <a:rPr lang="en-US" dirty="0">
                <a:solidFill>
                  <a:schemeClr val="tx2"/>
                </a:solidFill>
                <a:latin typeface="Times New Roman" panose="02020603050405020304" pitchFamily="18" charset="0"/>
                <a:ea typeface="Times New Roman" panose="02020603050405020304" pitchFamily="18" charset="0"/>
              </a:rPr>
              <a:t> and </a:t>
            </a:r>
            <a:r>
              <a:rPr lang="en-US" b="1" dirty="0">
                <a:solidFill>
                  <a:schemeClr val="tx2"/>
                </a:solidFill>
                <a:latin typeface="Times New Roman" panose="02020603050405020304" pitchFamily="18" charset="0"/>
                <a:ea typeface="Times New Roman" panose="02020603050405020304" pitchFamily="18" charset="0"/>
              </a:rPr>
              <a:t>viscous </a:t>
            </a:r>
            <a:r>
              <a:rPr lang="en-US" b="1" dirty="0" smtClean="0">
                <a:solidFill>
                  <a:schemeClr val="tx2"/>
                </a:solidFill>
                <a:latin typeface="Times New Roman" panose="02020603050405020304" pitchFamily="18" charset="0"/>
                <a:ea typeface="Times New Roman" panose="02020603050405020304" pitchFamily="18" charset="0"/>
              </a:rPr>
              <a:t>flow</a:t>
            </a:r>
            <a:r>
              <a:rPr lang="en-US" dirty="0" smtClean="0">
                <a:solidFill>
                  <a:schemeClr val="tx2"/>
                </a:solidFill>
                <a:latin typeface="Times New Roman" panose="02020603050405020304" pitchFamily="18" charset="0"/>
                <a:ea typeface="Times New Roman" panose="02020603050405020304" pitchFamily="18" charset="0"/>
              </a:rPr>
              <a:t>.</a:t>
            </a:r>
            <a:endParaRPr lang="it-IT" dirty="0">
              <a:solidFill>
                <a:schemeClr val="tx2"/>
              </a:solidFill>
            </a:endParaRPr>
          </a:p>
        </p:txBody>
      </p:sp>
    </p:spTree>
    <p:extLst>
      <p:ext uri="{BB962C8B-B14F-4D97-AF65-F5344CB8AC3E}">
        <p14:creationId xmlns:p14="http://schemas.microsoft.com/office/powerpoint/2010/main" val="1261208038"/>
      </p:ext>
    </p:extLst>
  </p:cSld>
  <p:clrMapOvr>
    <a:masterClrMapping/>
  </p:clrMapOvr>
  <p:transition spd="slow">
    <p:wipe dir="d"/>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5</a:t>
            </a:fld>
            <a:endParaRPr lang="it-IT" b="1" dirty="0"/>
          </a:p>
        </p:txBody>
      </p:sp>
      <p:pic>
        <p:nvPicPr>
          <p:cNvPr id="9" name="Immagine 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13732" y="1574410"/>
            <a:ext cx="7394436" cy="4158846"/>
          </a:xfrm>
          <a:prstGeom prst="rect">
            <a:avLst/>
          </a:prstGeom>
        </p:spPr>
      </p:pic>
      <p:graphicFrame>
        <p:nvGraphicFramePr>
          <p:cNvPr id="10" name="Tabella 9"/>
          <p:cNvGraphicFramePr>
            <a:graphicFrameLocks noGrp="1"/>
          </p:cNvGraphicFramePr>
          <p:nvPr>
            <p:extLst>
              <p:ext uri="{D42A27DB-BD31-4B8C-83A1-F6EECF244321}">
                <p14:modId xmlns:p14="http://schemas.microsoft.com/office/powerpoint/2010/main" val="1908784463"/>
              </p:ext>
            </p:extLst>
          </p:nvPr>
        </p:nvGraphicFramePr>
        <p:xfrm>
          <a:off x="4943873" y="1553103"/>
          <a:ext cx="7147298" cy="1636341"/>
        </p:xfrm>
        <a:graphic>
          <a:graphicData uri="http://schemas.openxmlformats.org/drawingml/2006/table">
            <a:tbl>
              <a:tblPr firstRow="1" firstCol="1" bandRow="1">
                <a:tableStyleId>{5C22544A-7EE6-4342-B048-85BDC9FD1C3A}</a:tableStyleId>
              </a:tblPr>
              <a:tblGrid>
                <a:gridCol w="917614">
                  <a:extLst>
                    <a:ext uri="{9D8B030D-6E8A-4147-A177-3AD203B41FA5}">
                      <a16:colId xmlns:a16="http://schemas.microsoft.com/office/drawing/2014/main" val="4085928581"/>
                    </a:ext>
                  </a:extLst>
                </a:gridCol>
                <a:gridCol w="1602665">
                  <a:extLst>
                    <a:ext uri="{9D8B030D-6E8A-4147-A177-3AD203B41FA5}">
                      <a16:colId xmlns:a16="http://schemas.microsoft.com/office/drawing/2014/main" val="3212280627"/>
                    </a:ext>
                  </a:extLst>
                </a:gridCol>
                <a:gridCol w="1512168">
                  <a:extLst>
                    <a:ext uri="{9D8B030D-6E8A-4147-A177-3AD203B41FA5}">
                      <a16:colId xmlns:a16="http://schemas.microsoft.com/office/drawing/2014/main" val="3500258172"/>
                    </a:ext>
                  </a:extLst>
                </a:gridCol>
                <a:gridCol w="1512168">
                  <a:extLst>
                    <a:ext uri="{9D8B030D-6E8A-4147-A177-3AD203B41FA5}">
                      <a16:colId xmlns:a16="http://schemas.microsoft.com/office/drawing/2014/main" val="3567027650"/>
                    </a:ext>
                  </a:extLst>
                </a:gridCol>
                <a:gridCol w="1602683">
                  <a:extLst>
                    <a:ext uri="{9D8B030D-6E8A-4147-A177-3AD203B41FA5}">
                      <a16:colId xmlns:a16="http://schemas.microsoft.com/office/drawing/2014/main" val="3196244668"/>
                    </a:ext>
                  </a:extLst>
                </a:gridCol>
              </a:tblGrid>
              <a:tr h="1240649">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rpm</a:t>
                      </a:r>
                      <a:endParaRPr lang="it-IT" sz="200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dirty="0">
                          <a:effectLst/>
                          <a:latin typeface="Times New Roman" panose="02020603050405020304" pitchFamily="18" charset="0"/>
                          <a:cs typeface="Times New Roman" panose="02020603050405020304" pitchFamily="18" charset="0"/>
                        </a:rPr>
                        <a:t>Total inlet </a:t>
                      </a:r>
                      <a:r>
                        <a:rPr lang="en-US" sz="2000" dirty="0" smtClean="0">
                          <a:effectLst/>
                          <a:latin typeface="Times New Roman" panose="02020603050405020304" pitchFamily="18" charset="0"/>
                          <a:cs typeface="Times New Roman" panose="02020603050405020304" pitchFamily="18" charset="0"/>
                        </a:rPr>
                        <a:t>pressure</a:t>
                      </a:r>
                    </a:p>
                    <a:p>
                      <a:pPr algn="ctr">
                        <a:lnSpc>
                          <a:spcPct val="115000"/>
                        </a:lnSpc>
                      </a:pPr>
                      <a:r>
                        <a:rPr lang="en-US" sz="2000" dirty="0" smtClean="0">
                          <a:effectLst/>
                          <a:latin typeface="Times New Roman" panose="02020603050405020304" pitchFamily="18" charset="0"/>
                          <a:cs typeface="Times New Roman" panose="02020603050405020304" pitchFamily="18" charset="0"/>
                        </a:rPr>
                        <a:t> </a:t>
                      </a:r>
                      <a:r>
                        <a:rPr lang="en-US" sz="2000" dirty="0">
                          <a:effectLst/>
                          <a:latin typeface="Times New Roman" panose="02020603050405020304" pitchFamily="18" charset="0"/>
                          <a:cs typeface="Times New Roman" panose="02020603050405020304" pitchFamily="18" charset="0"/>
                        </a:rPr>
                        <a:t>[Pa]</a:t>
                      </a:r>
                      <a:endParaRPr lang="it-IT" sz="20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dirty="0">
                          <a:effectLst/>
                          <a:latin typeface="Times New Roman" panose="02020603050405020304" pitchFamily="18" charset="0"/>
                          <a:cs typeface="Times New Roman" panose="02020603050405020304" pitchFamily="18" charset="0"/>
                        </a:rPr>
                        <a:t>Total inlet temperature [°C]</a:t>
                      </a:r>
                      <a:endParaRPr lang="it-IT" sz="20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dirty="0">
                          <a:effectLst/>
                          <a:latin typeface="Times New Roman" panose="02020603050405020304" pitchFamily="18" charset="0"/>
                          <a:cs typeface="Times New Roman" panose="02020603050405020304" pitchFamily="18" charset="0"/>
                        </a:rPr>
                        <a:t>Static outlet pressure [Pa]</a:t>
                      </a:r>
                      <a:endParaRPr lang="it-IT" sz="2000" dirty="0">
                        <a:effectLst/>
                        <a:latin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15000"/>
                        </a:lnSpc>
                      </a:pPr>
                      <a:r>
                        <a:rPr lang="en-US" sz="2000" dirty="0">
                          <a:effectLst/>
                          <a:latin typeface="Times New Roman" panose="02020603050405020304" pitchFamily="18" charset="0"/>
                          <a:cs typeface="Times New Roman" panose="02020603050405020304" pitchFamily="18" charset="0"/>
                        </a:rPr>
                        <a:t>Static outlet temperature [°C]</a:t>
                      </a:r>
                      <a:endParaRPr lang="it-IT" sz="2000" dirty="0">
                        <a:effectLst/>
                        <a:latin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922411485"/>
                  </a:ext>
                </a:extLst>
              </a:tr>
              <a:tr h="395692">
                <a:tc>
                  <a:txBody>
                    <a:bodyPr/>
                    <a:lstStyle/>
                    <a:p>
                      <a:pPr algn="ctr">
                        <a:lnSpc>
                          <a:spcPct val="115000"/>
                        </a:lnSpc>
                      </a:pPr>
                      <a:r>
                        <a:rPr lang="en-US" sz="2000">
                          <a:effectLst/>
                          <a:latin typeface="Times New Roman" panose="02020603050405020304" pitchFamily="18" charset="0"/>
                          <a:cs typeface="Times New Roman" panose="02020603050405020304" pitchFamily="18" charset="0"/>
                        </a:rPr>
                        <a:t>3 000</a:t>
                      </a:r>
                      <a:endParaRPr lang="it-IT" sz="2000">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493133</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72.66</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311778</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tc>
                <a:tc>
                  <a:txBody>
                    <a:bodyPr/>
                    <a:lstStyle/>
                    <a:p>
                      <a:pPr algn="ctr">
                        <a:lnSpc>
                          <a:spcPct val="115000"/>
                        </a:lnSpc>
                      </a:pPr>
                      <a:r>
                        <a:rPr lang="en-US" sz="2000" b="1" dirty="0">
                          <a:solidFill>
                            <a:schemeClr val="tx2"/>
                          </a:solidFill>
                          <a:effectLst/>
                          <a:latin typeface="Times New Roman" panose="02020603050405020304" pitchFamily="18" charset="0"/>
                          <a:cs typeface="Times New Roman" panose="02020603050405020304" pitchFamily="18" charset="0"/>
                        </a:rPr>
                        <a:t>66.72</a:t>
                      </a:r>
                      <a:endParaRPr lang="it-IT" sz="2000" b="1" dirty="0">
                        <a:solidFill>
                          <a:schemeClr val="tx2"/>
                        </a:solidFill>
                        <a:effectLst/>
                        <a:latin typeface="Times New Roman" panose="02020603050405020304" pitchFamily="18" charset="0"/>
                        <a:cs typeface="Times New Roman" panose="02020603050405020304" pitchFamily="18" charset="0"/>
                      </a:endParaRPr>
                    </a:p>
                  </a:txBody>
                  <a:tcPr marL="68580" marR="68580" marT="0" marB="0"/>
                </a:tc>
                <a:extLst>
                  <a:ext uri="{0D108BD9-81ED-4DB2-BD59-A6C34878D82A}">
                    <a16:rowId xmlns:a16="http://schemas.microsoft.com/office/drawing/2014/main" val="4141687675"/>
                  </a:ext>
                </a:extLst>
              </a:tr>
            </a:tbl>
          </a:graphicData>
        </a:graphic>
      </p:graphicFrame>
      <p:sp>
        <p:nvSpPr>
          <p:cNvPr id="12" name="Rettangolo 11"/>
          <p:cNvSpPr/>
          <p:nvPr/>
        </p:nvSpPr>
        <p:spPr>
          <a:xfrm>
            <a:off x="7376980" y="3797290"/>
            <a:ext cx="4401741" cy="1569660"/>
          </a:xfrm>
          <a:prstGeom prst="rect">
            <a:avLst/>
          </a:prstGeom>
        </p:spPr>
        <p:txBody>
          <a:bodyPr wrap="square">
            <a:spAutoFit/>
          </a:bodyPr>
          <a:lstStyle/>
          <a:p>
            <a:pPr marL="285750" indent="-285750">
              <a:buFont typeface="Arial"/>
              <a:buChar char="•"/>
            </a:pPr>
            <a:r>
              <a:rPr lang="en-GB" sz="2400" dirty="0">
                <a:solidFill>
                  <a:srgbClr val="1F497D"/>
                </a:solidFill>
                <a:latin typeface="Times New Roman"/>
                <a:cs typeface="Times New Roman"/>
              </a:rPr>
              <a:t>R1233zd(E</a:t>
            </a:r>
            <a:r>
              <a:rPr lang="en-GB" sz="2400" dirty="0" smtClean="0">
                <a:solidFill>
                  <a:srgbClr val="1F497D"/>
                </a:solidFill>
                <a:latin typeface="Times New Roman"/>
                <a:cs typeface="Times New Roman"/>
              </a:rPr>
              <a:t>)</a:t>
            </a:r>
          </a:p>
          <a:p>
            <a:pPr marL="285750" indent="-285750">
              <a:buFont typeface="Arial"/>
              <a:buChar char="•"/>
            </a:pPr>
            <a:endParaRPr lang="en-GB" sz="2400" dirty="0" smtClean="0">
              <a:solidFill>
                <a:srgbClr val="1F497D"/>
              </a:solidFill>
              <a:latin typeface="Times New Roman"/>
              <a:cs typeface="Times New Roman"/>
            </a:endParaRPr>
          </a:p>
          <a:p>
            <a:pPr marL="285750" indent="-285750">
              <a:buFont typeface="Arial"/>
              <a:buChar char="•"/>
            </a:pPr>
            <a:r>
              <a:rPr lang="en-GB" sz="2400" dirty="0" smtClean="0">
                <a:solidFill>
                  <a:srgbClr val="1F497D"/>
                </a:solidFill>
                <a:latin typeface="Times New Roman"/>
                <a:cs typeface="Times New Roman"/>
              </a:rPr>
              <a:t>Langtry-</a:t>
            </a:r>
            <a:r>
              <a:rPr lang="en-GB" sz="2400" dirty="0" err="1" smtClean="0">
                <a:solidFill>
                  <a:srgbClr val="1F497D"/>
                </a:solidFill>
                <a:latin typeface="Times New Roman"/>
                <a:cs typeface="Times New Roman"/>
              </a:rPr>
              <a:t>Menter</a:t>
            </a:r>
            <a:r>
              <a:rPr lang="en-GB" sz="2400" dirty="0" smtClean="0">
                <a:solidFill>
                  <a:srgbClr val="1F497D"/>
                </a:solidFill>
                <a:latin typeface="Times New Roman"/>
                <a:cs typeface="Times New Roman"/>
              </a:rPr>
              <a:t> </a:t>
            </a:r>
            <a:r>
              <a:rPr lang="en-GB" sz="2400" dirty="0">
                <a:solidFill>
                  <a:srgbClr val="1F497D"/>
                </a:solidFill>
                <a:latin typeface="Times New Roman"/>
                <a:cs typeface="Times New Roman"/>
              </a:rPr>
              <a:t>transitional shear stress transport model </a:t>
            </a:r>
          </a:p>
        </p:txBody>
      </p:sp>
      <p:sp>
        <p:nvSpPr>
          <p:cNvPr id="13" name="Titolo 3"/>
          <p:cNvSpPr>
            <a:spLocks noGrp="1"/>
          </p:cNvSpPr>
          <p:nvPr>
            <p:ph type="title"/>
          </p:nvPr>
        </p:nvSpPr>
        <p:spPr>
          <a:xfrm>
            <a:off x="0" y="764704"/>
            <a:ext cx="2880320" cy="756000"/>
          </a:xfrm>
        </p:spPr>
        <p:txBody>
          <a:bodyPr/>
          <a:lstStyle/>
          <a:p>
            <a:pPr algn="l"/>
            <a:r>
              <a:rPr lang="en-GB" sz="2800" b="1" dirty="0" smtClean="0">
                <a:solidFill>
                  <a:schemeClr val="tx2"/>
                </a:solidFill>
              </a:rPr>
              <a:t>3D model</a:t>
            </a:r>
            <a:endParaRPr lang="en-GB" sz="2800" b="1" dirty="0">
              <a:solidFill>
                <a:schemeClr val="tx2"/>
              </a:solidFill>
            </a:endParaRPr>
          </a:p>
        </p:txBody>
      </p:sp>
      <p:sp>
        <p:nvSpPr>
          <p:cNvPr id="15" name="Rettangolo 14"/>
          <p:cNvSpPr/>
          <p:nvPr/>
        </p:nvSpPr>
        <p:spPr>
          <a:xfrm>
            <a:off x="5176109" y="1146505"/>
            <a:ext cx="4401741" cy="461665"/>
          </a:xfrm>
          <a:prstGeom prst="rect">
            <a:avLst/>
          </a:prstGeom>
        </p:spPr>
        <p:txBody>
          <a:bodyPr wrap="square">
            <a:spAutoFit/>
          </a:bodyPr>
          <a:lstStyle/>
          <a:p>
            <a:r>
              <a:rPr lang="en-GB" sz="2400" dirty="0" smtClean="0">
                <a:solidFill>
                  <a:srgbClr val="1F497D"/>
                </a:solidFill>
                <a:latin typeface="Times New Roman"/>
                <a:cs typeface="Times New Roman"/>
              </a:rPr>
              <a:t>Boundary Conditions</a:t>
            </a:r>
            <a:endParaRPr lang="en-GB" sz="2400" dirty="0">
              <a:solidFill>
                <a:srgbClr val="1F497D"/>
              </a:solidFill>
              <a:latin typeface="Times New Roman"/>
              <a:cs typeface="Times New Roman"/>
            </a:endParaRPr>
          </a:p>
        </p:txBody>
      </p:sp>
    </p:spTree>
    <p:extLst>
      <p:ext uri="{BB962C8B-B14F-4D97-AF65-F5344CB8AC3E}">
        <p14:creationId xmlns:p14="http://schemas.microsoft.com/office/powerpoint/2010/main" val="1973250869"/>
      </p:ext>
    </p:extLst>
  </p:cSld>
  <p:clrMapOvr>
    <a:masterClrMapping/>
  </p:clrMapOvr>
  <p:transition spd="slow">
    <p:wipe dir="d"/>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6</a:t>
            </a:fld>
            <a:endParaRPr lang="it-IT" b="1" dirty="0"/>
          </a:p>
        </p:txBody>
      </p:sp>
      <p:pic>
        <p:nvPicPr>
          <p:cNvPr id="14" name="Immagine 1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19936" y="893272"/>
            <a:ext cx="5688632" cy="5461022"/>
          </a:xfrm>
          <a:prstGeom prst="rect">
            <a:avLst/>
          </a:prstGeom>
        </p:spPr>
      </p:pic>
      <p:sp>
        <p:nvSpPr>
          <p:cNvPr id="15" name="Titolo 3"/>
          <p:cNvSpPr>
            <a:spLocks noGrp="1"/>
          </p:cNvSpPr>
          <p:nvPr>
            <p:ph type="title"/>
          </p:nvPr>
        </p:nvSpPr>
        <p:spPr>
          <a:xfrm>
            <a:off x="-1" y="764704"/>
            <a:ext cx="4084787" cy="756000"/>
          </a:xfrm>
        </p:spPr>
        <p:txBody>
          <a:bodyPr>
            <a:noAutofit/>
          </a:bodyPr>
          <a:lstStyle/>
          <a:p>
            <a:pPr algn="l"/>
            <a:r>
              <a:rPr lang="en-GB" sz="2800" b="1" dirty="0" smtClean="0">
                <a:solidFill>
                  <a:schemeClr val="tx2"/>
                </a:solidFill>
              </a:rPr>
              <a:t>Rotor flow interpretation</a:t>
            </a:r>
            <a:endParaRPr lang="en-GB" sz="2800" b="1" dirty="0">
              <a:solidFill>
                <a:schemeClr val="tx2"/>
              </a:solidFill>
            </a:endParaRPr>
          </a:p>
        </p:txBody>
      </p:sp>
      <p:sp>
        <p:nvSpPr>
          <p:cNvPr id="3" name="Rettangolo 2"/>
          <p:cNvSpPr/>
          <p:nvPr/>
        </p:nvSpPr>
        <p:spPr>
          <a:xfrm>
            <a:off x="479376" y="1772816"/>
            <a:ext cx="4320480" cy="1512168"/>
          </a:xfrm>
          <a:prstGeom prst="rect">
            <a:avLst/>
          </a:prstGeom>
        </p:spPr>
        <p:txBody>
          <a:bodyPr wrap="square">
            <a:spAutoFit/>
          </a:bodyPr>
          <a:lstStyle/>
          <a:p>
            <a:pPr marL="285750" indent="-285750">
              <a:buFont typeface="Arial" panose="020B0604020202020204" pitchFamily="34" charset="0"/>
              <a:buChar char="•"/>
            </a:pPr>
            <a:r>
              <a:rPr lang="en-GB" dirty="0" smtClean="0">
                <a:solidFill>
                  <a:schemeClr val="tx2"/>
                </a:solidFill>
                <a:latin typeface="Times New Roman" panose="02020603050405020304" pitchFamily="18" charset="0"/>
                <a:ea typeface="Times New Roman" panose="02020603050405020304" pitchFamily="18" charset="0"/>
              </a:rPr>
              <a:t>Temperature </a:t>
            </a:r>
            <a:r>
              <a:rPr lang="en-GB" dirty="0">
                <a:solidFill>
                  <a:schemeClr val="tx2"/>
                </a:solidFill>
                <a:latin typeface="Times New Roman" panose="02020603050405020304" pitchFamily="18" charset="0"/>
                <a:ea typeface="Times New Roman" panose="02020603050405020304" pitchFamily="18" charset="0"/>
              </a:rPr>
              <a:t>distribution inside the rotor is not uniform, but it displays clearly four different temperature regions, which are due to </a:t>
            </a:r>
            <a:r>
              <a:rPr lang="en-GB" u="sng" dirty="0">
                <a:solidFill>
                  <a:schemeClr val="tx2"/>
                </a:solidFill>
                <a:latin typeface="Times New Roman" panose="02020603050405020304" pitchFamily="18" charset="0"/>
                <a:ea typeface="Times New Roman" panose="02020603050405020304" pitchFamily="18" charset="0"/>
              </a:rPr>
              <a:t>the spiral trajectories </a:t>
            </a:r>
            <a:r>
              <a:rPr lang="en-GB" dirty="0">
                <a:solidFill>
                  <a:schemeClr val="tx2"/>
                </a:solidFill>
                <a:latin typeface="Times New Roman" panose="02020603050405020304" pitchFamily="18" charset="0"/>
                <a:ea typeface="Times New Roman" panose="02020603050405020304" pitchFamily="18" charset="0"/>
              </a:rPr>
              <a:t>of the fluid from the four nozzle admissions</a:t>
            </a:r>
            <a:endParaRPr lang="it-IT" dirty="0">
              <a:solidFill>
                <a:schemeClr val="tx2"/>
              </a:solidFill>
            </a:endParaRPr>
          </a:p>
        </p:txBody>
      </p:sp>
      <p:sp>
        <p:nvSpPr>
          <p:cNvPr id="16" name="Rettangolo 15"/>
          <p:cNvSpPr/>
          <p:nvPr/>
        </p:nvSpPr>
        <p:spPr>
          <a:xfrm>
            <a:off x="446410" y="3623783"/>
            <a:ext cx="4320000" cy="1477328"/>
          </a:xfrm>
          <a:prstGeom prst="rect">
            <a:avLst/>
          </a:prstGeom>
        </p:spPr>
        <p:txBody>
          <a:bodyPr>
            <a:spAutoFit/>
          </a:bodyPr>
          <a:lstStyle/>
          <a:p>
            <a:pPr marL="285750" indent="-285750">
              <a:buFont typeface="Arial" panose="020B0604020202020204" pitchFamily="34" charset="0"/>
              <a:buChar char="•"/>
            </a:pPr>
            <a:r>
              <a:rPr lang="en-GB" dirty="0" smtClean="0">
                <a:solidFill>
                  <a:schemeClr val="tx2"/>
                </a:solidFill>
                <a:latin typeface="Times New Roman" panose="02020603050405020304" pitchFamily="18" charset="0"/>
                <a:ea typeface="Times New Roman" panose="02020603050405020304" pitchFamily="18" charset="0"/>
              </a:rPr>
              <a:t>Total </a:t>
            </a:r>
            <a:r>
              <a:rPr lang="en-GB" dirty="0">
                <a:solidFill>
                  <a:schemeClr val="tx2"/>
                </a:solidFill>
                <a:latin typeface="Times New Roman" panose="02020603050405020304" pitchFamily="18" charset="0"/>
                <a:ea typeface="Times New Roman" panose="02020603050405020304" pitchFamily="18" charset="0"/>
              </a:rPr>
              <a:t>pressure drop in the rotor is of about 30 </a:t>
            </a:r>
            <a:r>
              <a:rPr lang="en-GB" dirty="0" err="1">
                <a:solidFill>
                  <a:schemeClr val="tx2"/>
                </a:solidFill>
                <a:latin typeface="Times New Roman" panose="02020603050405020304" pitchFamily="18" charset="0"/>
                <a:ea typeface="Times New Roman" panose="02020603050405020304" pitchFamily="18" charset="0"/>
              </a:rPr>
              <a:t>kPa</a:t>
            </a:r>
            <a:r>
              <a:rPr lang="en-GB" dirty="0">
                <a:solidFill>
                  <a:schemeClr val="tx2"/>
                </a:solidFill>
                <a:latin typeface="Times New Roman" panose="02020603050405020304" pitchFamily="18" charset="0"/>
                <a:ea typeface="Times New Roman" panose="02020603050405020304" pitchFamily="18" charset="0"/>
              </a:rPr>
              <a:t>, which is a very small portion of the total pressure drop of about 180 </a:t>
            </a:r>
            <a:r>
              <a:rPr lang="en-GB" dirty="0" err="1">
                <a:solidFill>
                  <a:schemeClr val="tx2"/>
                </a:solidFill>
                <a:latin typeface="Times New Roman" panose="02020603050405020304" pitchFamily="18" charset="0"/>
                <a:ea typeface="Times New Roman" panose="02020603050405020304" pitchFamily="18" charset="0"/>
              </a:rPr>
              <a:t>kPa</a:t>
            </a:r>
            <a:r>
              <a:rPr lang="en-GB" dirty="0">
                <a:solidFill>
                  <a:schemeClr val="tx2"/>
                </a:solidFill>
                <a:latin typeface="Times New Roman" panose="02020603050405020304" pitchFamily="18" charset="0"/>
                <a:ea typeface="Times New Roman" panose="02020603050405020304" pitchFamily="18" charset="0"/>
              </a:rPr>
              <a:t>, which is mainly produced by the stator (146 </a:t>
            </a:r>
            <a:r>
              <a:rPr lang="en-GB" dirty="0" err="1">
                <a:solidFill>
                  <a:schemeClr val="tx2"/>
                </a:solidFill>
                <a:latin typeface="Times New Roman" panose="02020603050405020304" pitchFamily="18" charset="0"/>
                <a:ea typeface="Times New Roman" panose="02020603050405020304" pitchFamily="18" charset="0"/>
              </a:rPr>
              <a:t>kPa</a:t>
            </a:r>
            <a:r>
              <a:rPr lang="en-GB" dirty="0">
                <a:solidFill>
                  <a:schemeClr val="tx2"/>
                </a:solidFill>
                <a:latin typeface="Times New Roman" panose="02020603050405020304" pitchFamily="18" charset="0"/>
                <a:ea typeface="Times New Roman" panose="02020603050405020304" pitchFamily="18" charset="0"/>
              </a:rPr>
              <a:t>)</a:t>
            </a:r>
            <a:endParaRPr lang="it-IT" dirty="0">
              <a:solidFill>
                <a:schemeClr val="tx2"/>
              </a:solidFill>
            </a:endParaRPr>
          </a:p>
        </p:txBody>
      </p:sp>
      <p:sp>
        <p:nvSpPr>
          <p:cNvPr id="17" name="Rettangolo 16"/>
          <p:cNvSpPr/>
          <p:nvPr/>
        </p:nvSpPr>
        <p:spPr>
          <a:xfrm>
            <a:off x="1771737" y="5123742"/>
            <a:ext cx="3429144" cy="646331"/>
          </a:xfrm>
          <a:prstGeom prst="rect">
            <a:avLst/>
          </a:prstGeom>
        </p:spPr>
        <p:txBody>
          <a:bodyPr wrap="none">
            <a:spAutoFit/>
          </a:bodyPr>
          <a:lstStyle/>
          <a:p>
            <a:pPr marL="285750" indent="-285750">
              <a:buFont typeface="Symbol" panose="05050102010706020507" pitchFamily="18" charset="2"/>
              <a:buChar char="Þ"/>
            </a:pPr>
            <a:r>
              <a:rPr lang="en-GB" dirty="0" smtClean="0">
                <a:solidFill>
                  <a:schemeClr val="tx2"/>
                </a:solidFill>
                <a:latin typeface="Times New Roman" panose="02020603050405020304" pitchFamily="18" charset="0"/>
                <a:ea typeface="Times New Roman" panose="02020603050405020304" pitchFamily="18" charset="0"/>
              </a:rPr>
              <a:t>the </a:t>
            </a:r>
            <a:r>
              <a:rPr lang="en-GB" dirty="0">
                <a:solidFill>
                  <a:schemeClr val="tx2"/>
                </a:solidFill>
                <a:latin typeface="Times New Roman" panose="02020603050405020304" pitchFamily="18" charset="0"/>
                <a:ea typeface="Times New Roman" panose="02020603050405020304" pitchFamily="18" charset="0"/>
              </a:rPr>
              <a:t>Tesla turbine </a:t>
            </a:r>
            <a:r>
              <a:rPr lang="en-GB" dirty="0" smtClean="0">
                <a:solidFill>
                  <a:schemeClr val="tx2"/>
                </a:solidFill>
                <a:latin typeface="Times New Roman" panose="02020603050405020304" pitchFamily="18" charset="0"/>
                <a:ea typeface="Times New Roman" panose="02020603050405020304" pitchFamily="18" charset="0"/>
              </a:rPr>
              <a:t>works</a:t>
            </a:r>
          </a:p>
          <a:p>
            <a:r>
              <a:rPr lang="en-GB" dirty="0">
                <a:solidFill>
                  <a:schemeClr val="tx2"/>
                </a:solidFill>
                <a:latin typeface="Times New Roman" panose="02020603050405020304" pitchFamily="18" charset="0"/>
                <a:ea typeface="Times New Roman" panose="02020603050405020304" pitchFamily="18" charset="0"/>
              </a:rPr>
              <a:t>	</a:t>
            </a:r>
            <a:r>
              <a:rPr lang="en-GB" dirty="0" smtClean="0">
                <a:solidFill>
                  <a:schemeClr val="tx2"/>
                </a:solidFill>
                <a:latin typeface="Times New Roman" panose="02020603050405020304" pitchFamily="18" charset="0"/>
                <a:ea typeface="Times New Roman" panose="02020603050405020304" pitchFamily="18" charset="0"/>
              </a:rPr>
              <a:t> </a:t>
            </a:r>
            <a:r>
              <a:rPr lang="en-GB" dirty="0">
                <a:solidFill>
                  <a:schemeClr val="tx2"/>
                </a:solidFill>
                <a:latin typeface="Times New Roman" panose="02020603050405020304" pitchFamily="18" charset="0"/>
                <a:ea typeface="Times New Roman" panose="02020603050405020304" pitchFamily="18" charset="0"/>
              </a:rPr>
              <a:t>similarly to an action </a:t>
            </a:r>
            <a:r>
              <a:rPr lang="en-GB" dirty="0" smtClean="0">
                <a:solidFill>
                  <a:schemeClr val="tx2"/>
                </a:solidFill>
                <a:latin typeface="Times New Roman" panose="02020603050405020304" pitchFamily="18" charset="0"/>
                <a:ea typeface="Times New Roman" panose="02020603050405020304" pitchFamily="18" charset="0"/>
              </a:rPr>
              <a:t>turbine.</a:t>
            </a:r>
            <a:endParaRPr lang="it-IT" dirty="0">
              <a:solidFill>
                <a:schemeClr val="tx2"/>
              </a:solidFill>
            </a:endParaRPr>
          </a:p>
        </p:txBody>
      </p:sp>
    </p:spTree>
    <p:extLst>
      <p:ext uri="{BB962C8B-B14F-4D97-AF65-F5344CB8AC3E}">
        <p14:creationId xmlns:p14="http://schemas.microsoft.com/office/powerpoint/2010/main" val="3300634998"/>
      </p:ext>
    </p:extLst>
  </p:cSld>
  <p:clrMapOvr>
    <a:masterClrMapping/>
  </p:clrMapOvr>
  <p:transition spd="slow">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7</a:t>
            </a:fld>
            <a:endParaRPr lang="it-IT" b="1" dirty="0"/>
          </a:p>
        </p:txBody>
      </p:sp>
      <p:pic>
        <p:nvPicPr>
          <p:cNvPr id="6" name="Immagin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92537" y="1052736"/>
            <a:ext cx="8219002" cy="5231613"/>
          </a:xfrm>
          <a:prstGeom prst="rect">
            <a:avLst/>
          </a:prstGeom>
        </p:spPr>
      </p:pic>
      <p:sp>
        <p:nvSpPr>
          <p:cNvPr id="7" name="Titolo 3"/>
          <p:cNvSpPr>
            <a:spLocks noGrp="1"/>
          </p:cNvSpPr>
          <p:nvPr>
            <p:ph type="title"/>
          </p:nvPr>
        </p:nvSpPr>
        <p:spPr>
          <a:xfrm>
            <a:off x="-1" y="764704"/>
            <a:ext cx="4084787" cy="756000"/>
          </a:xfrm>
        </p:spPr>
        <p:txBody>
          <a:bodyPr>
            <a:noAutofit/>
          </a:bodyPr>
          <a:lstStyle/>
          <a:p>
            <a:pPr algn="l"/>
            <a:r>
              <a:rPr lang="en-GB" sz="2800" b="1" dirty="0" smtClean="0">
                <a:solidFill>
                  <a:schemeClr val="tx2"/>
                </a:solidFill>
              </a:rPr>
              <a:t>Reference sections</a:t>
            </a:r>
            <a:endParaRPr lang="en-GB" sz="2800" b="1" dirty="0">
              <a:solidFill>
                <a:schemeClr val="tx2"/>
              </a:solidFill>
            </a:endParaRPr>
          </a:p>
        </p:txBody>
      </p:sp>
      <p:sp>
        <p:nvSpPr>
          <p:cNvPr id="2" name="Rettangolo 1"/>
          <p:cNvSpPr/>
          <p:nvPr/>
        </p:nvSpPr>
        <p:spPr>
          <a:xfrm>
            <a:off x="407368" y="1592712"/>
            <a:ext cx="3312368" cy="2031325"/>
          </a:xfrm>
          <a:prstGeom prst="rect">
            <a:avLst/>
          </a:prstGeom>
        </p:spPr>
        <p:txBody>
          <a:bodyPr wrap="square">
            <a:spAutoFit/>
          </a:bodyPr>
          <a:lstStyle/>
          <a:p>
            <a:pPr marL="285750" indent="-285750" algn="just">
              <a:spcAft>
                <a:spcPts val="0"/>
              </a:spcAft>
              <a:buFont typeface="Arial" panose="020B0604020202020204" pitchFamily="34" charset="0"/>
              <a:buChar char="•"/>
            </a:pPr>
            <a:r>
              <a:rPr lang="en-US" dirty="0" smtClean="0">
                <a:solidFill>
                  <a:schemeClr val="tx2"/>
                </a:solidFill>
                <a:latin typeface="Times New Roman" panose="02020603050405020304" pitchFamily="18" charset="0"/>
                <a:ea typeface="Times New Roman" panose="02020603050405020304" pitchFamily="18" charset="0"/>
              </a:rPr>
              <a:t>5 </a:t>
            </a:r>
            <a:r>
              <a:rPr lang="en-US" dirty="0">
                <a:solidFill>
                  <a:schemeClr val="tx2"/>
                </a:solidFill>
                <a:latin typeface="Times New Roman" panose="02020603050405020304" pitchFamily="18" charset="0"/>
                <a:ea typeface="Times New Roman" panose="02020603050405020304" pitchFamily="18" charset="0"/>
              </a:rPr>
              <a:t>reference sections </a:t>
            </a:r>
            <a:r>
              <a:rPr lang="en-US" dirty="0" smtClean="0">
                <a:solidFill>
                  <a:schemeClr val="tx2"/>
                </a:solidFill>
                <a:latin typeface="Times New Roman" panose="02020603050405020304" pitchFamily="18" charset="0"/>
                <a:ea typeface="Times New Roman" panose="02020603050405020304" pitchFamily="18" charset="0"/>
              </a:rPr>
              <a:t>are </a:t>
            </a:r>
            <a:r>
              <a:rPr lang="en-US" dirty="0">
                <a:solidFill>
                  <a:schemeClr val="tx2"/>
                </a:solidFill>
                <a:latin typeface="Times New Roman" panose="02020603050405020304" pitchFamily="18" charset="0"/>
                <a:ea typeface="Times New Roman" panose="02020603050405020304" pitchFamily="18" charset="0"/>
              </a:rPr>
              <a:t>selected within the </a:t>
            </a:r>
            <a:r>
              <a:rPr lang="en-US" dirty="0" smtClean="0">
                <a:solidFill>
                  <a:schemeClr val="tx2"/>
                </a:solidFill>
                <a:latin typeface="Times New Roman" panose="02020603050405020304" pitchFamily="18" charset="0"/>
                <a:ea typeface="Times New Roman" panose="02020603050405020304" pitchFamily="18" charset="0"/>
              </a:rPr>
              <a:t>domain:</a:t>
            </a:r>
          </a:p>
          <a:p>
            <a:pPr marL="742950" lvl="1" indent="-285750" algn="just">
              <a:buFont typeface="Wingdings" panose="05000000000000000000" pitchFamily="2" charset="2"/>
              <a:buChar char="v"/>
            </a:pPr>
            <a:r>
              <a:rPr lang="en-US" dirty="0" smtClean="0">
                <a:solidFill>
                  <a:schemeClr val="tx2"/>
                </a:solidFill>
                <a:latin typeface="Times New Roman" panose="02020603050405020304" pitchFamily="18" charset="0"/>
                <a:ea typeface="Times New Roman" panose="02020603050405020304" pitchFamily="18" charset="0"/>
              </a:rPr>
              <a:t>s</a:t>
            </a:r>
            <a:r>
              <a:rPr lang="en-US" baseline="-25000" dirty="0" smtClean="0">
                <a:solidFill>
                  <a:schemeClr val="tx2"/>
                </a:solidFill>
                <a:latin typeface="Times New Roman" panose="02020603050405020304" pitchFamily="18" charset="0"/>
                <a:ea typeface="Times New Roman" panose="02020603050405020304" pitchFamily="18" charset="0"/>
              </a:rPr>
              <a:t>1</a:t>
            </a:r>
            <a:r>
              <a:rPr lang="en-US" dirty="0" smtClean="0">
                <a:solidFill>
                  <a:schemeClr val="tx2"/>
                </a:solidFill>
                <a:latin typeface="Times New Roman" panose="02020603050405020304" pitchFamily="18" charset="0"/>
                <a:ea typeface="Times New Roman" panose="02020603050405020304" pitchFamily="18" charset="0"/>
              </a:rPr>
              <a:t> </a:t>
            </a:r>
            <a:r>
              <a:rPr lang="en-US" dirty="0">
                <a:solidFill>
                  <a:schemeClr val="tx2"/>
                </a:solidFill>
                <a:latin typeface="Times New Roman" panose="02020603050405020304" pitchFamily="18" charset="0"/>
                <a:ea typeface="Times New Roman" panose="02020603050405020304" pitchFamily="18" charset="0"/>
              </a:rPr>
              <a:t>(throat</a:t>
            </a:r>
            <a:r>
              <a:rPr lang="en-US" dirty="0" smtClean="0">
                <a:solidFill>
                  <a:schemeClr val="tx2"/>
                </a:solidFill>
                <a:latin typeface="Times New Roman" panose="02020603050405020304" pitchFamily="18" charset="0"/>
                <a:ea typeface="Times New Roman" panose="02020603050405020304" pitchFamily="18" charset="0"/>
              </a:rPr>
              <a:t>)</a:t>
            </a:r>
          </a:p>
          <a:p>
            <a:pPr marL="742950" lvl="1" indent="-285750" algn="just">
              <a:buFont typeface="Wingdings" panose="05000000000000000000" pitchFamily="2" charset="2"/>
              <a:buChar char="v"/>
            </a:pPr>
            <a:r>
              <a:rPr lang="en-US" dirty="0" smtClean="0">
                <a:solidFill>
                  <a:schemeClr val="tx2"/>
                </a:solidFill>
                <a:latin typeface="Times New Roman" panose="02020603050405020304" pitchFamily="18" charset="0"/>
                <a:ea typeface="Times New Roman" panose="02020603050405020304" pitchFamily="18" charset="0"/>
              </a:rPr>
              <a:t>s</a:t>
            </a:r>
            <a:r>
              <a:rPr lang="en-US" baseline="-25000" dirty="0" smtClean="0">
                <a:solidFill>
                  <a:schemeClr val="tx2"/>
                </a:solidFill>
                <a:latin typeface="Times New Roman" panose="02020603050405020304" pitchFamily="18" charset="0"/>
                <a:ea typeface="Times New Roman" panose="02020603050405020304" pitchFamily="18" charset="0"/>
              </a:rPr>
              <a:t>2</a:t>
            </a:r>
            <a:r>
              <a:rPr lang="en-US" dirty="0" smtClean="0">
                <a:solidFill>
                  <a:schemeClr val="tx2"/>
                </a:solidFill>
                <a:latin typeface="Times New Roman" panose="02020603050405020304" pitchFamily="18" charset="0"/>
                <a:ea typeface="Times New Roman" panose="02020603050405020304" pitchFamily="18" charset="0"/>
              </a:rPr>
              <a:t> </a:t>
            </a:r>
            <a:r>
              <a:rPr lang="en-US" dirty="0">
                <a:solidFill>
                  <a:schemeClr val="tx2"/>
                </a:solidFill>
                <a:latin typeface="Times New Roman" panose="02020603050405020304" pitchFamily="18" charset="0"/>
                <a:ea typeface="Times New Roman" panose="02020603050405020304" pitchFamily="18" charset="0"/>
              </a:rPr>
              <a:t>(stator </a:t>
            </a:r>
            <a:r>
              <a:rPr lang="en-US" dirty="0" smtClean="0">
                <a:solidFill>
                  <a:schemeClr val="tx2"/>
                </a:solidFill>
                <a:latin typeface="Times New Roman" panose="02020603050405020304" pitchFamily="18" charset="0"/>
                <a:ea typeface="Times New Roman" panose="02020603050405020304" pitchFamily="18" charset="0"/>
              </a:rPr>
              <a:t>outlet)</a:t>
            </a:r>
          </a:p>
          <a:p>
            <a:pPr marL="742950" lvl="1" indent="-285750" algn="just">
              <a:buFont typeface="Wingdings" panose="05000000000000000000" pitchFamily="2" charset="2"/>
              <a:buChar char="v"/>
            </a:pPr>
            <a:r>
              <a:rPr lang="en-US" dirty="0" smtClean="0">
                <a:solidFill>
                  <a:schemeClr val="tx2"/>
                </a:solidFill>
                <a:latin typeface="Times New Roman" panose="02020603050405020304" pitchFamily="18" charset="0"/>
                <a:ea typeface="Times New Roman" panose="02020603050405020304" pitchFamily="18" charset="0"/>
              </a:rPr>
              <a:t>s</a:t>
            </a:r>
            <a:r>
              <a:rPr lang="en-US" baseline="-25000" dirty="0" smtClean="0">
                <a:solidFill>
                  <a:schemeClr val="tx2"/>
                </a:solidFill>
                <a:latin typeface="Times New Roman" panose="02020603050405020304" pitchFamily="18" charset="0"/>
                <a:ea typeface="Times New Roman" panose="02020603050405020304" pitchFamily="18" charset="0"/>
              </a:rPr>
              <a:t>3</a:t>
            </a:r>
            <a:r>
              <a:rPr lang="en-US" dirty="0" smtClean="0">
                <a:solidFill>
                  <a:schemeClr val="tx2"/>
                </a:solidFill>
                <a:latin typeface="Times New Roman" panose="02020603050405020304" pitchFamily="18" charset="0"/>
                <a:ea typeface="Times New Roman" panose="02020603050405020304" pitchFamily="18" charset="0"/>
              </a:rPr>
              <a:t> </a:t>
            </a:r>
            <a:r>
              <a:rPr lang="en-US" dirty="0">
                <a:solidFill>
                  <a:schemeClr val="tx2"/>
                </a:solidFill>
                <a:latin typeface="Times New Roman" panose="02020603050405020304" pitchFamily="18" charset="0"/>
                <a:ea typeface="Times New Roman" panose="02020603050405020304" pitchFamily="18" charset="0"/>
              </a:rPr>
              <a:t>(stator-rotor gap inlet</a:t>
            </a:r>
            <a:r>
              <a:rPr lang="en-US" dirty="0" smtClean="0">
                <a:solidFill>
                  <a:schemeClr val="tx2"/>
                </a:solidFill>
                <a:latin typeface="Times New Roman" panose="02020603050405020304" pitchFamily="18" charset="0"/>
                <a:ea typeface="Times New Roman" panose="02020603050405020304" pitchFamily="18" charset="0"/>
              </a:rPr>
              <a:t>)</a:t>
            </a:r>
          </a:p>
          <a:p>
            <a:pPr marL="742950" lvl="1" indent="-285750" algn="just">
              <a:buFont typeface="Wingdings" panose="05000000000000000000" pitchFamily="2" charset="2"/>
              <a:buChar char="v"/>
            </a:pPr>
            <a:r>
              <a:rPr lang="en-US" dirty="0" smtClean="0">
                <a:solidFill>
                  <a:schemeClr val="tx2"/>
                </a:solidFill>
                <a:latin typeface="Times New Roman" panose="02020603050405020304" pitchFamily="18" charset="0"/>
                <a:ea typeface="Times New Roman" panose="02020603050405020304" pitchFamily="18" charset="0"/>
              </a:rPr>
              <a:t>s</a:t>
            </a:r>
            <a:r>
              <a:rPr lang="en-US" baseline="-25000" dirty="0" smtClean="0">
                <a:solidFill>
                  <a:schemeClr val="tx2"/>
                </a:solidFill>
                <a:latin typeface="Times New Roman" panose="02020603050405020304" pitchFamily="18" charset="0"/>
                <a:ea typeface="Times New Roman" panose="02020603050405020304" pitchFamily="18" charset="0"/>
              </a:rPr>
              <a:t>4</a:t>
            </a:r>
            <a:r>
              <a:rPr lang="en-US" dirty="0" smtClean="0">
                <a:solidFill>
                  <a:schemeClr val="tx2"/>
                </a:solidFill>
                <a:latin typeface="Times New Roman" panose="02020603050405020304" pitchFamily="18" charset="0"/>
                <a:ea typeface="Times New Roman" panose="02020603050405020304" pitchFamily="18" charset="0"/>
              </a:rPr>
              <a:t> </a:t>
            </a:r>
            <a:r>
              <a:rPr lang="en-US" dirty="0">
                <a:solidFill>
                  <a:schemeClr val="tx2"/>
                </a:solidFill>
                <a:latin typeface="Times New Roman" panose="02020603050405020304" pitchFamily="18" charset="0"/>
                <a:ea typeface="Times New Roman" panose="02020603050405020304" pitchFamily="18" charset="0"/>
              </a:rPr>
              <a:t>(stator-rotor gap outlet</a:t>
            </a:r>
            <a:r>
              <a:rPr lang="en-US" dirty="0" smtClean="0">
                <a:solidFill>
                  <a:schemeClr val="tx2"/>
                </a:solidFill>
                <a:latin typeface="Times New Roman" panose="02020603050405020304" pitchFamily="18" charset="0"/>
                <a:ea typeface="Times New Roman" panose="02020603050405020304" pitchFamily="18" charset="0"/>
              </a:rPr>
              <a:t>)</a:t>
            </a:r>
          </a:p>
          <a:p>
            <a:pPr marL="742950" lvl="1" indent="-285750" algn="just">
              <a:buFont typeface="Wingdings" panose="05000000000000000000" pitchFamily="2" charset="2"/>
              <a:buChar char="v"/>
            </a:pPr>
            <a:r>
              <a:rPr lang="en-US" dirty="0" smtClean="0">
                <a:solidFill>
                  <a:schemeClr val="tx2"/>
                </a:solidFill>
                <a:latin typeface="Times New Roman" panose="02020603050405020304" pitchFamily="18" charset="0"/>
                <a:ea typeface="Times New Roman" panose="02020603050405020304" pitchFamily="18" charset="0"/>
              </a:rPr>
              <a:t>s</a:t>
            </a:r>
            <a:r>
              <a:rPr lang="en-US" baseline="-25000" dirty="0" smtClean="0">
                <a:solidFill>
                  <a:schemeClr val="tx2"/>
                </a:solidFill>
                <a:latin typeface="Times New Roman" panose="02020603050405020304" pitchFamily="18" charset="0"/>
                <a:ea typeface="Times New Roman" panose="02020603050405020304" pitchFamily="18" charset="0"/>
              </a:rPr>
              <a:t>5</a:t>
            </a:r>
            <a:r>
              <a:rPr lang="en-US" dirty="0" smtClean="0">
                <a:solidFill>
                  <a:schemeClr val="tx2"/>
                </a:solidFill>
                <a:latin typeface="Times New Roman" panose="02020603050405020304" pitchFamily="18" charset="0"/>
                <a:ea typeface="Times New Roman" panose="02020603050405020304" pitchFamily="18" charset="0"/>
              </a:rPr>
              <a:t> </a:t>
            </a:r>
            <a:r>
              <a:rPr lang="en-US" dirty="0">
                <a:solidFill>
                  <a:schemeClr val="tx2"/>
                </a:solidFill>
                <a:latin typeface="Times New Roman" panose="02020603050405020304" pitchFamily="18" charset="0"/>
                <a:ea typeface="Times New Roman" panose="02020603050405020304" pitchFamily="18" charset="0"/>
              </a:rPr>
              <a:t>(rotor inlet).</a:t>
            </a:r>
            <a:endParaRPr lang="it-IT" sz="1400" dirty="0">
              <a:solidFill>
                <a:schemeClr val="tx2"/>
              </a:solidFill>
              <a:effectLst/>
              <a:latin typeface="Times New Roman" panose="02020603050405020304" pitchFamily="18" charset="0"/>
              <a:ea typeface="Times New Roman" panose="02020603050405020304" pitchFamily="18" charset="0"/>
            </a:endParaRPr>
          </a:p>
        </p:txBody>
      </p:sp>
      <p:sp>
        <p:nvSpPr>
          <p:cNvPr id="3" name="Rettangolo 2"/>
          <p:cNvSpPr/>
          <p:nvPr/>
        </p:nvSpPr>
        <p:spPr>
          <a:xfrm>
            <a:off x="407368" y="4436198"/>
            <a:ext cx="3312368" cy="923330"/>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tx2"/>
                </a:solidFill>
                <a:latin typeface="Times New Roman" panose="02020603050405020304" pitchFamily="18" charset="0"/>
                <a:ea typeface="Times New Roman" panose="02020603050405020304" pitchFamily="18" charset="0"/>
              </a:rPr>
              <a:t>Trends </a:t>
            </a:r>
            <a:r>
              <a:rPr lang="en-US" dirty="0">
                <a:solidFill>
                  <a:schemeClr val="tx2"/>
                </a:solidFill>
                <a:latin typeface="Times New Roman" panose="02020603050405020304" pitchFamily="18" charset="0"/>
                <a:ea typeface="Times New Roman" panose="02020603050405020304" pitchFamily="18" charset="0"/>
              </a:rPr>
              <a:t>of the </a:t>
            </a:r>
            <a:r>
              <a:rPr lang="en-US" dirty="0" smtClean="0">
                <a:solidFill>
                  <a:schemeClr val="tx2"/>
                </a:solidFill>
                <a:latin typeface="Times New Roman" panose="02020603050405020304" pitchFamily="18" charset="0"/>
                <a:ea typeface="Times New Roman" panose="02020603050405020304" pitchFamily="18" charset="0"/>
              </a:rPr>
              <a:t>main variables were also evaluated </a:t>
            </a:r>
            <a:r>
              <a:rPr lang="en-US" dirty="0">
                <a:solidFill>
                  <a:schemeClr val="tx2"/>
                </a:solidFill>
                <a:latin typeface="Times New Roman" panose="02020603050405020304" pitchFamily="18" charset="0"/>
                <a:ea typeface="Times New Roman" panose="02020603050405020304" pitchFamily="18" charset="0"/>
              </a:rPr>
              <a:t>along the tangential </a:t>
            </a:r>
            <a:r>
              <a:rPr lang="en-US" dirty="0" smtClean="0">
                <a:solidFill>
                  <a:schemeClr val="tx2"/>
                </a:solidFill>
                <a:latin typeface="Times New Roman" panose="02020603050405020304" pitchFamily="18" charset="0"/>
                <a:ea typeface="Times New Roman" panose="02020603050405020304" pitchFamily="18" charset="0"/>
              </a:rPr>
              <a:t>direction (</a:t>
            </a:r>
            <a:r>
              <a:rPr lang="el-GR" dirty="0" smtClean="0">
                <a:solidFill>
                  <a:schemeClr val="tx2"/>
                </a:solidFill>
                <a:latin typeface="Times New Roman" panose="02020603050405020304" pitchFamily="18" charset="0"/>
                <a:ea typeface="Times New Roman" panose="02020603050405020304" pitchFamily="18" charset="0"/>
              </a:rPr>
              <a:t>θ</a:t>
            </a:r>
            <a:r>
              <a:rPr lang="it-IT" dirty="0" smtClean="0">
                <a:solidFill>
                  <a:schemeClr val="tx2"/>
                </a:solidFill>
                <a:latin typeface="Times New Roman" panose="02020603050405020304" pitchFamily="18" charset="0"/>
                <a:ea typeface="Times New Roman" panose="02020603050405020304" pitchFamily="18" charset="0"/>
              </a:rPr>
              <a:t>)</a:t>
            </a:r>
            <a:endParaRPr lang="it-IT" dirty="0">
              <a:solidFill>
                <a:schemeClr val="tx2"/>
              </a:solidFill>
            </a:endParaRPr>
          </a:p>
        </p:txBody>
      </p:sp>
    </p:spTree>
    <p:extLst>
      <p:ext uri="{BB962C8B-B14F-4D97-AF65-F5344CB8AC3E}">
        <p14:creationId xmlns:p14="http://schemas.microsoft.com/office/powerpoint/2010/main" val="3821802310"/>
      </p:ext>
    </p:extLst>
  </p:cSld>
  <p:clrMapOvr>
    <a:masterClrMapping/>
  </p:clrMapOvr>
  <p:transition spd="slow">
    <p:wipe dir="d"/>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8</a:t>
            </a:fld>
            <a:endParaRPr lang="it-IT" b="1" dirty="0"/>
          </a:p>
        </p:txBody>
      </p:sp>
      <p:graphicFrame>
        <p:nvGraphicFramePr>
          <p:cNvPr id="6" name="Grafico 5">
            <a:extLst>
              <a:ext uri="{FF2B5EF4-FFF2-40B4-BE49-F238E27FC236}">
                <a16:creationId xmlns:a16="http://schemas.microsoft.com/office/drawing/2014/main" id="{0CC5633D-8F01-494C-9FA3-3778440AAFDF}"/>
              </a:ext>
            </a:extLst>
          </p:cNvPr>
          <p:cNvGraphicFramePr>
            <a:graphicFrameLocks noChangeAspect="1"/>
          </p:cNvGraphicFramePr>
          <p:nvPr>
            <p:extLst>
              <p:ext uri="{D42A27DB-BD31-4B8C-83A1-F6EECF244321}">
                <p14:modId xmlns:p14="http://schemas.microsoft.com/office/powerpoint/2010/main" val="3614051632"/>
              </p:ext>
            </p:extLst>
          </p:nvPr>
        </p:nvGraphicFramePr>
        <p:xfrm>
          <a:off x="3702149" y="945024"/>
          <a:ext cx="4332957" cy="27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Grafico 7">
            <a:extLst>
              <a:ext uri="{FF2B5EF4-FFF2-40B4-BE49-F238E27FC236}">
                <a16:creationId xmlns:a16="http://schemas.microsoft.com/office/drawing/2014/main" id="{05883CA6-5130-4353-A5BB-C25C3851557F}"/>
              </a:ext>
            </a:extLst>
          </p:cNvPr>
          <p:cNvGraphicFramePr>
            <a:graphicFrameLocks noChangeAspect="1"/>
          </p:cNvGraphicFramePr>
          <p:nvPr>
            <p:extLst>
              <p:ext uri="{D42A27DB-BD31-4B8C-83A1-F6EECF244321}">
                <p14:modId xmlns:p14="http://schemas.microsoft.com/office/powerpoint/2010/main" val="1604005473"/>
              </p:ext>
            </p:extLst>
          </p:nvPr>
        </p:nvGraphicFramePr>
        <p:xfrm>
          <a:off x="7824192" y="945024"/>
          <a:ext cx="4207198" cy="27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Grafico 8">
            <a:extLst>
              <a:ext uri="{FF2B5EF4-FFF2-40B4-BE49-F238E27FC236}">
                <a16:creationId xmlns:a16="http://schemas.microsoft.com/office/drawing/2014/main" id="{2507140C-F655-4DA6-B57A-44BA1CAC0FE7}"/>
              </a:ext>
            </a:extLst>
          </p:cNvPr>
          <p:cNvGraphicFramePr>
            <a:graphicFrameLocks noChangeAspect="1"/>
          </p:cNvGraphicFramePr>
          <p:nvPr>
            <p:extLst>
              <p:ext uri="{D42A27DB-BD31-4B8C-83A1-F6EECF244321}">
                <p14:modId xmlns:p14="http://schemas.microsoft.com/office/powerpoint/2010/main" val="3895235445"/>
              </p:ext>
            </p:extLst>
          </p:nvPr>
        </p:nvGraphicFramePr>
        <p:xfrm>
          <a:off x="3702148" y="3631205"/>
          <a:ext cx="4332957" cy="27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0" name="Grafico 9">
            <a:extLst>
              <a:ext uri="{FF2B5EF4-FFF2-40B4-BE49-F238E27FC236}">
                <a16:creationId xmlns:a16="http://schemas.microsoft.com/office/drawing/2014/main" id="{3699037C-3A37-4A5A-A225-063F93BDC49A}"/>
              </a:ext>
            </a:extLst>
          </p:cNvPr>
          <p:cNvGraphicFramePr>
            <a:graphicFrameLocks noChangeAspect="1"/>
          </p:cNvGraphicFramePr>
          <p:nvPr>
            <p:extLst>
              <p:ext uri="{D42A27DB-BD31-4B8C-83A1-F6EECF244321}">
                <p14:modId xmlns:p14="http://schemas.microsoft.com/office/powerpoint/2010/main" val="2695589926"/>
              </p:ext>
            </p:extLst>
          </p:nvPr>
        </p:nvGraphicFramePr>
        <p:xfrm>
          <a:off x="7798296" y="3643781"/>
          <a:ext cx="4195766" cy="2700000"/>
        </p:xfrm>
        <a:graphic>
          <a:graphicData uri="http://schemas.openxmlformats.org/drawingml/2006/chart">
            <c:chart xmlns:c="http://schemas.openxmlformats.org/drawingml/2006/chart" xmlns:r="http://schemas.openxmlformats.org/officeDocument/2006/relationships" r:id="rId6"/>
          </a:graphicData>
        </a:graphic>
      </p:graphicFrame>
      <p:sp>
        <p:nvSpPr>
          <p:cNvPr id="11" name="Titolo 3"/>
          <p:cNvSpPr>
            <a:spLocks noGrp="1"/>
          </p:cNvSpPr>
          <p:nvPr>
            <p:ph type="title"/>
          </p:nvPr>
        </p:nvSpPr>
        <p:spPr>
          <a:xfrm>
            <a:off x="-1" y="789983"/>
            <a:ext cx="2783633" cy="756000"/>
          </a:xfrm>
        </p:spPr>
        <p:txBody>
          <a:bodyPr>
            <a:noAutofit/>
          </a:bodyPr>
          <a:lstStyle/>
          <a:p>
            <a:pPr algn="l"/>
            <a:r>
              <a:rPr lang="en-GB" sz="2800" b="1" dirty="0" smtClean="0">
                <a:solidFill>
                  <a:schemeClr val="tx2"/>
                </a:solidFill>
              </a:rPr>
              <a:t>Flow distortion at rotor inlet</a:t>
            </a:r>
            <a:endParaRPr lang="en-GB" sz="2800" b="1" dirty="0">
              <a:solidFill>
                <a:schemeClr val="tx2"/>
              </a:solidFill>
            </a:endParaRPr>
          </a:p>
        </p:txBody>
      </p:sp>
      <p:sp>
        <p:nvSpPr>
          <p:cNvPr id="2" name="Rettangolo 1"/>
          <p:cNvSpPr/>
          <p:nvPr/>
        </p:nvSpPr>
        <p:spPr>
          <a:xfrm>
            <a:off x="93152" y="1916832"/>
            <a:ext cx="3772083" cy="3693319"/>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tx2"/>
                </a:solidFill>
                <a:latin typeface="Times New Roman" panose="02020603050405020304" pitchFamily="18" charset="0"/>
                <a:ea typeface="Times New Roman" panose="02020603050405020304" pitchFamily="18" charset="0"/>
              </a:rPr>
              <a:t>Drastic </a:t>
            </a:r>
            <a:r>
              <a:rPr lang="en-US" dirty="0">
                <a:solidFill>
                  <a:schemeClr val="tx2"/>
                </a:solidFill>
                <a:latin typeface="Times New Roman" panose="02020603050405020304" pitchFamily="18" charset="0"/>
                <a:ea typeface="Times New Roman" panose="02020603050405020304" pitchFamily="18" charset="0"/>
              </a:rPr>
              <a:t>decrease of the absolute velocity magnitude is present in the gap between stator and rotor (s</a:t>
            </a:r>
            <a:r>
              <a:rPr lang="en-US" baseline="-25000" dirty="0">
                <a:solidFill>
                  <a:schemeClr val="tx2"/>
                </a:solidFill>
                <a:latin typeface="Times New Roman" panose="02020603050405020304" pitchFamily="18" charset="0"/>
                <a:ea typeface="Times New Roman" panose="02020603050405020304" pitchFamily="18" charset="0"/>
              </a:rPr>
              <a:t>3</a:t>
            </a:r>
            <a:r>
              <a:rPr lang="en-US" dirty="0">
                <a:solidFill>
                  <a:schemeClr val="tx2"/>
                </a:solidFill>
                <a:latin typeface="Times New Roman" panose="02020603050405020304" pitchFamily="18" charset="0"/>
                <a:ea typeface="Times New Roman" panose="02020603050405020304" pitchFamily="18" charset="0"/>
              </a:rPr>
              <a:t>-s</a:t>
            </a:r>
            <a:r>
              <a:rPr lang="en-US" baseline="-25000" dirty="0">
                <a:solidFill>
                  <a:schemeClr val="tx2"/>
                </a:solidFill>
                <a:latin typeface="Times New Roman" panose="02020603050405020304" pitchFamily="18" charset="0"/>
                <a:ea typeface="Times New Roman" panose="02020603050405020304" pitchFamily="18" charset="0"/>
              </a:rPr>
              <a:t>4</a:t>
            </a:r>
            <a:r>
              <a:rPr lang="en-US" dirty="0" smtClean="0">
                <a:solidFill>
                  <a:schemeClr val="tx2"/>
                </a:solidFill>
                <a:latin typeface="Times New Roman" panose="02020603050405020304" pitchFamily="18" charset="0"/>
                <a:ea typeface="Times New Roman" panose="02020603050405020304" pitchFamily="18" charset="0"/>
              </a:rPr>
              <a:t>)</a:t>
            </a:r>
          </a:p>
          <a:p>
            <a:pPr marL="285750" indent="-285750">
              <a:buFont typeface="Arial" panose="020B0604020202020204" pitchFamily="34" charset="0"/>
              <a:buChar char="•"/>
            </a:pPr>
            <a:endParaRPr lang="it-IT" dirty="0" smtClean="0">
              <a:solidFill>
                <a:schemeClr val="tx2"/>
              </a:solidFill>
            </a:endParaRPr>
          </a:p>
          <a:p>
            <a:pPr marL="285750" indent="-285750">
              <a:buFont typeface="Arial" panose="020B0604020202020204" pitchFamily="34" charset="0"/>
              <a:buChar char="•"/>
            </a:pPr>
            <a:r>
              <a:rPr lang="en-US" dirty="0" smtClean="0">
                <a:solidFill>
                  <a:schemeClr val="tx2"/>
                </a:solidFill>
              </a:rPr>
              <a:t>Viscous </a:t>
            </a:r>
            <a:r>
              <a:rPr lang="en-US" dirty="0">
                <a:solidFill>
                  <a:schemeClr val="tx2"/>
                </a:solidFill>
              </a:rPr>
              <a:t>flow effects </a:t>
            </a:r>
            <a:r>
              <a:rPr lang="en-US" dirty="0" smtClean="0">
                <a:solidFill>
                  <a:schemeClr val="tx2"/>
                </a:solidFill>
              </a:rPr>
              <a:t>and </a:t>
            </a:r>
            <a:r>
              <a:rPr lang="en-US" dirty="0">
                <a:solidFill>
                  <a:schemeClr val="tx2"/>
                </a:solidFill>
              </a:rPr>
              <a:t>flow entrainment in the gap produce an increase of the static temperature at rotor inlet of about 2-3 </a:t>
            </a:r>
            <a:r>
              <a:rPr lang="en-US" dirty="0" smtClean="0">
                <a:solidFill>
                  <a:schemeClr val="tx2"/>
                </a:solidFill>
              </a:rPr>
              <a:t>K</a:t>
            </a:r>
          </a:p>
          <a:p>
            <a:pPr marL="285750" indent="-285750">
              <a:buFont typeface="Arial" panose="020B0604020202020204" pitchFamily="34" charset="0"/>
              <a:buChar char="•"/>
            </a:pPr>
            <a:endParaRPr lang="en-US" dirty="0" smtClean="0">
              <a:solidFill>
                <a:schemeClr val="tx2"/>
              </a:solidFill>
            </a:endParaRPr>
          </a:p>
          <a:p>
            <a:pPr marL="285750" indent="-285750">
              <a:buFont typeface="Arial" panose="020B0604020202020204" pitchFamily="34" charset="0"/>
              <a:buChar char="•"/>
            </a:pPr>
            <a:r>
              <a:rPr lang="en-US" dirty="0" smtClean="0">
                <a:solidFill>
                  <a:schemeClr val="tx2"/>
                </a:solidFill>
              </a:rPr>
              <a:t>Radial velocity fluctuating </a:t>
            </a:r>
            <a:r>
              <a:rPr lang="en-US" dirty="0">
                <a:solidFill>
                  <a:schemeClr val="tx2"/>
                </a:solidFill>
              </a:rPr>
              <a:t>trend is due to an adjustment of flow direction: the flow </a:t>
            </a:r>
            <a:r>
              <a:rPr lang="en-US" dirty="0" smtClean="0">
                <a:solidFill>
                  <a:schemeClr val="tx2"/>
                </a:solidFill>
              </a:rPr>
              <a:t>progressively </a:t>
            </a:r>
            <a:r>
              <a:rPr lang="en-US" dirty="0">
                <a:solidFill>
                  <a:schemeClr val="tx2"/>
                </a:solidFill>
              </a:rPr>
              <a:t>loses its tangential behavior</a:t>
            </a:r>
            <a:endParaRPr lang="en-US" dirty="0">
              <a:solidFill>
                <a:schemeClr val="tx2"/>
              </a:solidFill>
              <a:latin typeface="Times New Roman" panose="02020603050405020304" pitchFamily="18" charset="0"/>
            </a:endParaRPr>
          </a:p>
        </p:txBody>
      </p:sp>
    </p:spTree>
    <p:extLst>
      <p:ext uri="{BB962C8B-B14F-4D97-AF65-F5344CB8AC3E}">
        <p14:creationId xmlns:p14="http://schemas.microsoft.com/office/powerpoint/2010/main" val="2431715691"/>
      </p:ext>
    </p:extLst>
  </p:cSld>
  <p:clrMapOvr>
    <a:masterClrMapping/>
  </p:clrMapOvr>
  <p:transition spd="slow">
    <p:wipe dir="d"/>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piè di pagina 3"/>
          <p:cNvSpPr>
            <a:spLocks noGrp="1"/>
          </p:cNvSpPr>
          <p:nvPr>
            <p:ph type="ftr" sz="quarter" idx="11"/>
          </p:nvPr>
        </p:nvSpPr>
        <p:spPr>
          <a:xfrm>
            <a:off x="2999656" y="6356357"/>
            <a:ext cx="5737944" cy="365125"/>
          </a:xfrm>
        </p:spPr>
        <p:txBody>
          <a:bodyPr/>
          <a:lstStyle/>
          <a:p>
            <a:r>
              <a:rPr lang="en-US" sz="1100" i="1" dirty="0"/>
              <a:t>PARTIAL ADMISSION EFFECTS ON THE FLOW FIELD OF AN ORC TESLA TURBINE</a:t>
            </a:r>
            <a:endParaRPr lang="it-IT" sz="1100" b="1" i="1" dirty="0"/>
          </a:p>
        </p:txBody>
      </p:sp>
      <p:sp>
        <p:nvSpPr>
          <p:cNvPr id="5" name="Segnaposto numero diapositiva 4"/>
          <p:cNvSpPr>
            <a:spLocks noGrp="1"/>
          </p:cNvSpPr>
          <p:nvPr>
            <p:ph type="sldNum" sz="quarter" idx="12"/>
          </p:nvPr>
        </p:nvSpPr>
        <p:spPr/>
        <p:txBody>
          <a:bodyPr/>
          <a:lstStyle/>
          <a:p>
            <a:fld id="{2CB06865-0A5C-4946-9ED1-740E2A2631BD}" type="slidenum">
              <a:rPr lang="it-IT" b="1" smtClean="0"/>
              <a:pPr/>
              <a:t>9</a:t>
            </a:fld>
            <a:endParaRPr lang="it-IT" b="1" dirty="0"/>
          </a:p>
        </p:txBody>
      </p:sp>
      <p:graphicFrame>
        <p:nvGraphicFramePr>
          <p:cNvPr id="6" name="Grafico 5">
            <a:extLst>
              <a:ext uri="{FF2B5EF4-FFF2-40B4-BE49-F238E27FC236}">
                <a16:creationId xmlns:a16="http://schemas.microsoft.com/office/drawing/2014/main" id="{8D2F5CAB-290A-4DD9-AB0D-4EE52C72AF25}"/>
              </a:ext>
            </a:extLst>
          </p:cNvPr>
          <p:cNvGraphicFramePr>
            <a:graphicFrameLocks noChangeAspect="1"/>
          </p:cNvGraphicFramePr>
          <p:nvPr>
            <p:extLst>
              <p:ext uri="{D42A27DB-BD31-4B8C-83A1-F6EECF244321}">
                <p14:modId xmlns:p14="http://schemas.microsoft.com/office/powerpoint/2010/main" val="2132667675"/>
              </p:ext>
            </p:extLst>
          </p:nvPr>
        </p:nvGraphicFramePr>
        <p:xfrm>
          <a:off x="3743592" y="955037"/>
          <a:ext cx="4250071" cy="2700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Grafico 6">
            <a:extLst>
              <a:ext uri="{FF2B5EF4-FFF2-40B4-BE49-F238E27FC236}">
                <a16:creationId xmlns:a16="http://schemas.microsoft.com/office/drawing/2014/main" id="{B269B5B3-957B-4CF7-9333-37EB1F84E10F}"/>
              </a:ext>
            </a:extLst>
          </p:cNvPr>
          <p:cNvGraphicFramePr>
            <a:graphicFrameLocks noChangeAspect="1"/>
          </p:cNvGraphicFramePr>
          <p:nvPr>
            <p:extLst>
              <p:ext uri="{D42A27DB-BD31-4B8C-83A1-F6EECF244321}">
                <p14:modId xmlns:p14="http://schemas.microsoft.com/office/powerpoint/2010/main" val="986678682"/>
              </p:ext>
            </p:extLst>
          </p:nvPr>
        </p:nvGraphicFramePr>
        <p:xfrm>
          <a:off x="7941929" y="955037"/>
          <a:ext cx="4250071" cy="2700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Grafico 7">
            <a:extLst>
              <a:ext uri="{FF2B5EF4-FFF2-40B4-BE49-F238E27FC236}">
                <a16:creationId xmlns:a16="http://schemas.microsoft.com/office/drawing/2014/main" id="{31FD0F13-7713-4B06-B716-CC32339DD88C}"/>
              </a:ext>
            </a:extLst>
          </p:cNvPr>
          <p:cNvGraphicFramePr>
            <a:graphicFrameLocks noChangeAspect="1"/>
          </p:cNvGraphicFramePr>
          <p:nvPr>
            <p:extLst>
              <p:ext uri="{D42A27DB-BD31-4B8C-83A1-F6EECF244321}">
                <p14:modId xmlns:p14="http://schemas.microsoft.com/office/powerpoint/2010/main" val="1310551311"/>
              </p:ext>
            </p:extLst>
          </p:nvPr>
        </p:nvGraphicFramePr>
        <p:xfrm>
          <a:off x="3774102" y="3542019"/>
          <a:ext cx="4250071" cy="270000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Grafico 8">
            <a:extLst>
              <a:ext uri="{FF2B5EF4-FFF2-40B4-BE49-F238E27FC236}">
                <a16:creationId xmlns:a16="http://schemas.microsoft.com/office/drawing/2014/main" id="{E9BD3421-D058-43E2-9EB1-9D0A1016621D}"/>
              </a:ext>
            </a:extLst>
          </p:cNvPr>
          <p:cNvGraphicFramePr>
            <a:graphicFrameLocks noChangeAspect="1"/>
          </p:cNvGraphicFramePr>
          <p:nvPr>
            <p:extLst>
              <p:ext uri="{D42A27DB-BD31-4B8C-83A1-F6EECF244321}">
                <p14:modId xmlns:p14="http://schemas.microsoft.com/office/powerpoint/2010/main" val="1705743071"/>
              </p:ext>
            </p:extLst>
          </p:nvPr>
        </p:nvGraphicFramePr>
        <p:xfrm>
          <a:off x="7941929" y="3598528"/>
          <a:ext cx="4250071" cy="2700000"/>
        </p:xfrm>
        <a:graphic>
          <a:graphicData uri="http://schemas.openxmlformats.org/drawingml/2006/chart">
            <c:chart xmlns:c="http://schemas.openxmlformats.org/drawingml/2006/chart" xmlns:r="http://schemas.openxmlformats.org/officeDocument/2006/relationships" r:id="rId6"/>
          </a:graphicData>
        </a:graphic>
      </p:graphicFrame>
      <p:sp>
        <p:nvSpPr>
          <p:cNvPr id="10" name="Titolo 3"/>
          <p:cNvSpPr>
            <a:spLocks noGrp="1"/>
          </p:cNvSpPr>
          <p:nvPr>
            <p:ph type="title"/>
          </p:nvPr>
        </p:nvSpPr>
        <p:spPr>
          <a:xfrm>
            <a:off x="-1" y="789983"/>
            <a:ext cx="2783633" cy="756000"/>
          </a:xfrm>
        </p:spPr>
        <p:txBody>
          <a:bodyPr>
            <a:noAutofit/>
          </a:bodyPr>
          <a:lstStyle/>
          <a:p>
            <a:pPr algn="l"/>
            <a:r>
              <a:rPr lang="en-GB" sz="2800" b="1" dirty="0" smtClean="0">
                <a:solidFill>
                  <a:schemeClr val="tx2"/>
                </a:solidFill>
              </a:rPr>
              <a:t>Flow distortion at rotor inlet</a:t>
            </a:r>
            <a:endParaRPr lang="en-GB" sz="2800" b="1" dirty="0">
              <a:solidFill>
                <a:schemeClr val="tx2"/>
              </a:solidFill>
            </a:endParaRPr>
          </a:p>
        </p:txBody>
      </p:sp>
      <p:sp>
        <p:nvSpPr>
          <p:cNvPr id="2" name="Rettangolo 1"/>
          <p:cNvSpPr/>
          <p:nvPr/>
        </p:nvSpPr>
        <p:spPr>
          <a:xfrm>
            <a:off x="215612" y="1882798"/>
            <a:ext cx="3497470" cy="2031325"/>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tx2"/>
                </a:solidFill>
                <a:latin typeface="Times New Roman" panose="02020603050405020304" pitchFamily="18" charset="0"/>
                <a:ea typeface="Times New Roman" panose="02020603050405020304" pitchFamily="18" charset="0"/>
              </a:rPr>
              <a:t>The total pressure and flow velocities present </a:t>
            </a:r>
            <a:r>
              <a:rPr lang="en-US" u="sng" dirty="0" smtClean="0">
                <a:solidFill>
                  <a:schemeClr val="tx2"/>
                </a:solidFill>
                <a:latin typeface="Times New Roman" panose="02020603050405020304" pitchFamily="18" charset="0"/>
                <a:ea typeface="Times New Roman" panose="02020603050405020304" pitchFamily="18" charset="0"/>
              </a:rPr>
              <a:t>high peaks </a:t>
            </a:r>
            <a:r>
              <a:rPr lang="en-US" dirty="0" smtClean="0">
                <a:solidFill>
                  <a:schemeClr val="tx2"/>
                </a:solidFill>
                <a:latin typeface="Times New Roman" panose="02020603050405020304" pitchFamily="18" charset="0"/>
                <a:ea typeface="Times New Roman" panose="02020603050405020304" pitchFamily="18" charset="0"/>
              </a:rPr>
              <a:t>in the region of the nozzle exit; also the temperature in correspondence to the velocity field distortion presents a </a:t>
            </a:r>
            <a:r>
              <a:rPr lang="en-US" u="sng" dirty="0" smtClean="0">
                <a:solidFill>
                  <a:schemeClr val="tx2"/>
                </a:solidFill>
                <a:latin typeface="Times New Roman" panose="02020603050405020304" pitchFamily="18" charset="0"/>
                <a:ea typeface="Times New Roman" panose="02020603050405020304" pitchFamily="18" charset="0"/>
              </a:rPr>
              <a:t>significant drop</a:t>
            </a:r>
            <a:r>
              <a:rPr lang="en-US" dirty="0" smtClean="0">
                <a:solidFill>
                  <a:schemeClr val="tx2"/>
                </a:solidFill>
                <a:latin typeface="Times New Roman" panose="02020603050405020304" pitchFamily="18" charset="0"/>
                <a:ea typeface="Times New Roman" panose="02020603050405020304" pitchFamily="18" charset="0"/>
              </a:rPr>
              <a:t>.</a:t>
            </a:r>
            <a:endParaRPr lang="it-IT" dirty="0">
              <a:solidFill>
                <a:schemeClr val="tx2"/>
              </a:solidFill>
            </a:endParaRPr>
          </a:p>
        </p:txBody>
      </p:sp>
      <p:sp>
        <p:nvSpPr>
          <p:cNvPr id="3" name="Rettangolo 2"/>
          <p:cNvSpPr/>
          <p:nvPr/>
        </p:nvSpPr>
        <p:spPr>
          <a:xfrm>
            <a:off x="233164" y="4031674"/>
            <a:ext cx="3342556" cy="923330"/>
          </a:xfrm>
          <a:prstGeom prst="rect">
            <a:avLst/>
          </a:prstGeom>
        </p:spPr>
        <p:txBody>
          <a:bodyPr wrap="square">
            <a:spAutoFit/>
          </a:bodyPr>
          <a:lstStyle/>
          <a:p>
            <a:pPr marL="285750" indent="-285750">
              <a:buFont typeface="Arial" panose="020B0604020202020204" pitchFamily="34" charset="0"/>
              <a:buChar char="•"/>
            </a:pPr>
            <a:r>
              <a:rPr lang="en-US" dirty="0" smtClean="0">
                <a:solidFill>
                  <a:schemeClr val="tx2"/>
                </a:solidFill>
                <a:latin typeface="Times New Roman" panose="02020603050405020304" pitchFamily="18" charset="0"/>
                <a:ea typeface="Times New Roman" panose="02020603050405020304" pitchFamily="18" charset="0"/>
              </a:rPr>
              <a:t>The </a:t>
            </a:r>
            <a:r>
              <a:rPr lang="en-US" dirty="0">
                <a:solidFill>
                  <a:schemeClr val="tx2"/>
                </a:solidFill>
                <a:latin typeface="Times New Roman" panose="02020603050405020304" pitchFamily="18" charset="0"/>
                <a:ea typeface="Times New Roman" panose="02020603050405020304" pitchFamily="18" charset="0"/>
              </a:rPr>
              <a:t>distribution of static pressure is less influenced by the partial </a:t>
            </a:r>
            <a:r>
              <a:rPr lang="en-US" dirty="0" smtClean="0">
                <a:solidFill>
                  <a:schemeClr val="tx2"/>
                </a:solidFill>
                <a:latin typeface="Times New Roman" panose="02020603050405020304" pitchFamily="18" charset="0"/>
                <a:ea typeface="Times New Roman" panose="02020603050405020304" pitchFamily="18" charset="0"/>
              </a:rPr>
              <a:t>admission</a:t>
            </a:r>
            <a:endParaRPr lang="it-IT" dirty="0">
              <a:solidFill>
                <a:schemeClr val="tx2"/>
              </a:solidFill>
            </a:endParaRPr>
          </a:p>
        </p:txBody>
      </p:sp>
    </p:spTree>
    <p:extLst>
      <p:ext uri="{BB962C8B-B14F-4D97-AF65-F5344CB8AC3E}">
        <p14:creationId xmlns:p14="http://schemas.microsoft.com/office/powerpoint/2010/main" val="1921598703"/>
      </p:ext>
    </p:extLst>
  </p:cSld>
  <p:clrMapOvr>
    <a:masterClrMapping/>
  </p:clrMapOvr>
  <p:transition spd="slow">
    <p:wipe dir="d"/>
  </p:transition>
  <p:timing>
    <p:tnLst>
      <p:par>
        <p:cTn id="1" dur="indefinite" restart="never" nodeType="tmRoot"/>
      </p:par>
    </p:tnLst>
  </p:timing>
</p:sld>
</file>

<file path=ppt/theme/theme1.xml><?xml version="1.0" encoding="utf-8"?>
<a:theme xmlns:a="http://schemas.openxmlformats.org/drawingml/2006/main" name="Template-Dief">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Template-Dief.thmx</Template>
  <TotalTime>3632</TotalTime>
  <Words>1020</Words>
  <Application>Microsoft Office PowerPoint</Application>
  <PresentationFormat>Widescreen</PresentationFormat>
  <Paragraphs>179</Paragraphs>
  <Slides>13</Slides>
  <Notes>13</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13</vt:i4>
      </vt:variant>
    </vt:vector>
  </HeadingPairs>
  <TitlesOfParts>
    <vt:vector size="21" baseType="lpstr">
      <vt:lpstr>Arial Unicode MS</vt:lpstr>
      <vt:lpstr>Arial</vt:lpstr>
      <vt:lpstr>Calibri</vt:lpstr>
      <vt:lpstr>Cambria Math</vt:lpstr>
      <vt:lpstr>Symbol</vt:lpstr>
      <vt:lpstr>Times New Roman</vt:lpstr>
      <vt:lpstr>Wingdings</vt:lpstr>
      <vt:lpstr>Template-Dief</vt:lpstr>
      <vt:lpstr>PARTIAL ADMISSION EFFECTS ON THE FLOW FIELD OF AN ORC TESLA TURBINE</vt:lpstr>
      <vt:lpstr>Table of contents </vt:lpstr>
      <vt:lpstr>Tesla turbine</vt:lpstr>
      <vt:lpstr>2D model</vt:lpstr>
      <vt:lpstr>3D model</vt:lpstr>
      <vt:lpstr>Rotor flow interpretation</vt:lpstr>
      <vt:lpstr>Reference sections</vt:lpstr>
      <vt:lpstr>Flow distortion at rotor inlet</vt:lpstr>
      <vt:lpstr>Flow distortion at rotor inlet</vt:lpstr>
      <vt:lpstr>Flow distortion at rotor inlet</vt:lpstr>
      <vt:lpstr>Performance assessment</vt:lpstr>
      <vt:lpstr>Presentazione standard di PowerPoint</vt:lpstr>
      <vt:lpstr>PARTIAL ADMISSION EFFECTS ON THE FLOW FIELD OF AN ORC TESLA TURBINE</vt:lpstr>
    </vt:vector>
  </TitlesOfParts>
  <Company>UNIFI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GC</dc:creator>
  <cp:lastModifiedBy>Lorenzo Talluri</cp:lastModifiedBy>
  <cp:revision>509</cp:revision>
  <dcterms:created xsi:type="dcterms:W3CDTF">2014-01-08T11:46:39Z</dcterms:created>
  <dcterms:modified xsi:type="dcterms:W3CDTF">2019-09-06T13:22:03Z</dcterms:modified>
</cp:coreProperties>
</file>