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405" r:id="rId2"/>
    <p:sldId id="418" r:id="rId3"/>
    <p:sldId id="434" r:id="rId4"/>
    <p:sldId id="426" r:id="rId5"/>
    <p:sldId id="435" r:id="rId6"/>
    <p:sldId id="442" r:id="rId7"/>
    <p:sldId id="443" r:id="rId8"/>
    <p:sldId id="452" r:id="rId9"/>
    <p:sldId id="455" r:id="rId10"/>
    <p:sldId id="441" r:id="rId11"/>
    <p:sldId id="446" r:id="rId12"/>
    <p:sldId id="444" r:id="rId13"/>
    <p:sldId id="447" r:id="rId14"/>
    <p:sldId id="453" r:id="rId15"/>
    <p:sldId id="449" r:id="rId16"/>
    <p:sldId id="448" r:id="rId17"/>
    <p:sldId id="450" r:id="rId1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60380A0F-34DD-4254-B47F-834EF5DA760B}">
          <p14:sldIdLst>
            <p14:sldId id="405"/>
            <p14:sldId id="418"/>
            <p14:sldId id="434"/>
            <p14:sldId id="426"/>
            <p14:sldId id="435"/>
            <p14:sldId id="442"/>
            <p14:sldId id="443"/>
            <p14:sldId id="452"/>
            <p14:sldId id="455"/>
            <p14:sldId id="441"/>
            <p14:sldId id="446"/>
            <p14:sldId id="444"/>
            <p14:sldId id="447"/>
            <p14:sldId id="453"/>
            <p14:sldId id="449"/>
            <p14:sldId id="448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3" pos="2880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gone90@snu.ac.kr" initials="h" lastIdx="8" clrIdx="0">
    <p:extLst>
      <p:ext uri="{19B8F6BF-5375-455C-9EA6-DF929625EA0E}">
        <p15:presenceInfo xmlns:p15="http://schemas.microsoft.com/office/powerpoint/2012/main" userId="hongone90@snu.ac.kr" providerId="None"/>
      </p:ext>
    </p:extLst>
  </p:cmAuthor>
  <p:cmAuthor id="2" name="hongone90@gmail.com" initials="h" lastIdx="20" clrIdx="1">
    <p:extLst>
      <p:ext uri="{19B8F6BF-5375-455C-9EA6-DF929625EA0E}">
        <p15:presenceInfo xmlns:p15="http://schemas.microsoft.com/office/powerpoint/2012/main" userId="820c051e1b8e00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773"/>
    <a:srgbClr val="4F81BD"/>
    <a:srgbClr val="29A3FF"/>
    <a:srgbClr val="FF5757"/>
    <a:srgbClr val="0E6DC2"/>
    <a:srgbClr val="674C9E"/>
    <a:srgbClr val="E9E4FC"/>
    <a:srgbClr val="3D87A1"/>
    <a:srgbClr val="40404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56527" autoAdjust="0"/>
  </p:normalViewPr>
  <p:slideViewPr>
    <p:cSldViewPr>
      <p:cViewPr varScale="1">
        <p:scale>
          <a:sx n="61" d="100"/>
          <a:sy n="61" d="100"/>
        </p:scale>
        <p:origin x="3312" y="78"/>
      </p:cViewPr>
      <p:guideLst>
        <p:guide pos="2880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4008" y="108"/>
      </p:cViewPr>
      <p:guideLst>
        <p:guide orient="horz" pos="3128"/>
        <p:guide pos="2142"/>
      </p:guideLst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r">
              <a:defRPr sz="1200"/>
            </a:lvl1pPr>
          </a:lstStyle>
          <a:p>
            <a:fld id="{CC345D54-F874-47D3-B822-E902CBE11990}" type="datetimeFigureOut">
              <a:rPr lang="ko-KR" altLang="en-US" smtClean="0"/>
              <a:pPr/>
              <a:t>2019-09-14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r">
              <a:defRPr sz="1200"/>
            </a:lvl1pPr>
          </a:lstStyle>
          <a:p>
            <a:fld id="{D26C73E2-D7B1-4F4D-8838-0AFBB29DF1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543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r">
              <a:defRPr sz="1200"/>
            </a:lvl1pPr>
          </a:lstStyle>
          <a:p>
            <a:fld id="{2E3720CE-732D-4442-871C-2F70C7681DF8}" type="datetimeFigureOut">
              <a:rPr lang="ko-KR" altLang="en-US" smtClean="0"/>
              <a:pPr/>
              <a:t>2019-09-14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3" tIns="46051" rIns="92103" bIns="4605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2103" tIns="46051" rIns="92103" bIns="4605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r">
              <a:defRPr sz="1200"/>
            </a:lvl1pPr>
          </a:lstStyle>
          <a:p>
            <a:fld id="{F9528233-42DF-421A-BCCF-C0FAD37E3D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67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998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781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645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514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3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540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latinLnBrk="1">
              <a:buNone/>
            </a:pP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222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8657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32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09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03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307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296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en-US" altLang="ko-KR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997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1863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353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233-42DF-421A-BCCF-C0FAD37E3DA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14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in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5" y="157136"/>
            <a:ext cx="6962586" cy="640080"/>
          </a:xfrm>
          <a:prstGeom prst="rect">
            <a:avLst/>
          </a:prstGeom>
        </p:spPr>
        <p:txBody>
          <a:bodyPr anchor="ctr"/>
          <a:lstStyle>
            <a:lvl1pPr algn="l">
              <a:defRPr sz="2800" b="1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708143" y="6499496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9B184A-12DD-46D9-85EB-04D8BA72D115}" type="slidenum">
              <a:rPr lang="en-US" altLang="ko-KR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pPr algn="r"/>
              <a:t>‹#›</a:t>
            </a:fld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/17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master01_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>
            <a:off x="261256" y="1145512"/>
            <a:ext cx="8621486" cy="5104563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83572" y="6520543"/>
            <a:ext cx="7113876" cy="307777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lIns="0" rIns="180000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algn="l"/>
            <a:r>
              <a:rPr lang="en-US" altLang="ko-KR" sz="1400" b="1" spc="0" baseline="0" dirty="0" smtClean="0">
                <a:ln w="11430">
                  <a:noFill/>
                </a:ln>
                <a:solidFill>
                  <a:srgbClr val="131773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Seoul National University, South Korea</a:t>
            </a:r>
            <a:endParaRPr lang="ko-KR" altLang="en-US" sz="1400" b="1" spc="0" baseline="0" dirty="0" smtClean="0">
              <a:ln w="11430">
                <a:noFill/>
              </a:ln>
              <a:solidFill>
                <a:srgbClr val="131773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pic>
        <p:nvPicPr>
          <p:cNvPr id="7" name="그림 6" descr="fhrh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4061" y="6494654"/>
            <a:ext cx="356409" cy="3394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5.png"/><Relationship Id="rId18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680.png"/><Relationship Id="rId12" Type="http://schemas.openxmlformats.org/officeDocument/2006/relationships/image" Target="../media/image74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20.png"/><Relationship Id="rId5" Type="http://schemas.openxmlformats.org/officeDocument/2006/relationships/image" Target="../media/image71.png"/><Relationship Id="rId15" Type="http://schemas.openxmlformats.org/officeDocument/2006/relationships/image" Target="../media/image76.png"/><Relationship Id="rId10" Type="http://schemas.openxmlformats.org/officeDocument/2006/relationships/image" Target="../media/image710.png"/><Relationship Id="rId19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700.png"/><Relationship Id="rId14" Type="http://schemas.openxmlformats.org/officeDocument/2006/relationships/image" Target="../media/image7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90.png"/><Relationship Id="rId7" Type="http://schemas.openxmlformats.org/officeDocument/2006/relationships/image" Target="../media/image37.wmf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11" Type="http://schemas.openxmlformats.org/officeDocument/2006/relationships/image" Target="../media/image85.png"/><Relationship Id="rId5" Type="http://schemas.openxmlformats.org/officeDocument/2006/relationships/image" Target="../media/image810.png"/><Relationship Id="rId10" Type="http://schemas.openxmlformats.org/officeDocument/2006/relationships/image" Target="../media/image84.png"/><Relationship Id="rId4" Type="http://schemas.openxmlformats.org/officeDocument/2006/relationships/image" Target="../media/image800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00.png"/><Relationship Id="rId3" Type="http://schemas.openxmlformats.org/officeDocument/2006/relationships/image" Target="../media/image85.wmf"/><Relationship Id="rId7" Type="http://schemas.openxmlformats.org/officeDocument/2006/relationships/image" Target="../media/image94.png"/><Relationship Id="rId12" Type="http://schemas.openxmlformats.org/officeDocument/2006/relationships/image" Target="../media/image85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86.wmf"/><Relationship Id="rId15" Type="http://schemas.openxmlformats.org/officeDocument/2006/relationships/image" Target="../media/image92.png"/><Relationship Id="rId10" Type="http://schemas.openxmlformats.org/officeDocument/2006/relationships/image" Target="../media/image97.png"/><Relationship Id="rId9" Type="http://schemas.openxmlformats.org/officeDocument/2006/relationships/image" Target="../media/image96.png"/><Relationship Id="rId1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wmf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550.png"/><Relationship Id="rId3" Type="http://schemas.openxmlformats.org/officeDocument/2006/relationships/image" Target="../media/image35.png"/><Relationship Id="rId42" Type="http://schemas.openxmlformats.org/officeDocument/2006/relationships/image" Target="../media/image580.png"/><Relationship Id="rId47" Type="http://schemas.openxmlformats.org/officeDocument/2006/relationships/image" Target="../media/image41.png"/><Relationship Id="rId38" Type="http://schemas.openxmlformats.org/officeDocument/2006/relationships/image" Target="../media/image540.png"/><Relationship Id="rId46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41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530.png"/><Relationship Id="rId40" Type="http://schemas.openxmlformats.org/officeDocument/2006/relationships/image" Target="../media/image560.png"/><Relationship Id="rId45" Type="http://schemas.openxmlformats.org/officeDocument/2006/relationships/image" Target="../media/image34.png"/><Relationship Id="rId36" Type="http://schemas.openxmlformats.org/officeDocument/2006/relationships/image" Target="../media/image520.png"/><Relationship Id="rId44" Type="http://schemas.openxmlformats.org/officeDocument/2006/relationships/image" Target="../media/image38.png"/><Relationship Id="rId4" Type="http://schemas.openxmlformats.org/officeDocument/2006/relationships/image" Target="../media/image36.png"/><Relationship Id="rId43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39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45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main_012.png"/>
          <p:cNvPicPr>
            <a:picLocks noChangeAspect="1"/>
          </p:cNvPicPr>
          <p:nvPr/>
        </p:nvPicPr>
        <p:blipFill>
          <a:blip r:embed="rId3" cstate="print"/>
          <a:srcRect t="37922" b="14286"/>
          <a:stretch>
            <a:fillRect/>
          </a:stretch>
        </p:blipFill>
        <p:spPr>
          <a:xfrm>
            <a:off x="-9182" y="2492896"/>
            <a:ext cx="9144000" cy="3277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7112" y="6154553"/>
            <a:ext cx="6949951" cy="369332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lIns="0" rIns="180000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algn="ctr"/>
            <a:r>
              <a:rPr lang="en-US" altLang="ko-KR" b="1" dirty="0" smtClean="0">
                <a:ln w="11430">
                  <a:noFill/>
                </a:ln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Seoul National University, South Korea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4586" y="5527853"/>
            <a:ext cx="7194827" cy="369332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lIns="0" rIns="180000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algn="ctr"/>
            <a:r>
              <a:rPr lang="en-US" altLang="ko-KR" b="1" dirty="0" smtClean="0">
                <a:ln w="11430">
                  <a:noFill/>
                </a:ln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Hong </a:t>
            </a:r>
            <a:r>
              <a:rPr lang="en-US" altLang="ko-KR" b="1" dirty="0" err="1" smtClean="0">
                <a:ln w="11430">
                  <a:noFill/>
                </a:ln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Wone</a:t>
            </a:r>
            <a:r>
              <a:rPr lang="en-US" altLang="ko-KR" b="1" dirty="0" smtClean="0">
                <a:ln w="11430">
                  <a:noFill/>
                </a:ln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Choi,  Jin Young Park, Dong </a:t>
            </a:r>
            <a:r>
              <a:rPr lang="en-US" altLang="ko-KR" b="1" dirty="0" err="1" smtClean="0">
                <a:ln w="11430">
                  <a:noFill/>
                </a:ln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Kyu</a:t>
            </a:r>
            <a:r>
              <a:rPr lang="en-US" altLang="ko-KR" b="1" dirty="0" smtClean="0">
                <a:ln w="11430">
                  <a:noFill/>
                </a:ln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Kim, Min Soo Kim</a:t>
            </a:r>
            <a:endParaRPr lang="ko-KR" altLang="en-US" b="1" dirty="0" smtClean="0">
              <a:ln w="11430">
                <a:noFill/>
              </a:ln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3214" y="2708920"/>
            <a:ext cx="4437571" cy="461665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lIns="0" rIns="180000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algn="ctr"/>
            <a:r>
              <a:rPr lang="en-US" altLang="ko-KR" sz="2400" b="1" dirty="0" smtClean="0">
                <a:ln w="11430">
                  <a:noFill/>
                </a:ln>
                <a:solidFill>
                  <a:srgbClr val="0062A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9 September 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21" y="736132"/>
            <a:ext cx="9068355" cy="1569660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lIns="0" rIns="180000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algn="ctr"/>
            <a:r>
              <a:rPr lang="en-US" altLang="ko-KR" sz="3200" b="1" dirty="0" smtClean="0">
                <a:ln w="11430">
                  <a:noFill/>
                </a:ln>
                <a:solidFill>
                  <a:srgbClr val="092A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Off-Design Analysis of Organic Rankine Cycle Integrated with Proton Exchange Membrane Fuel Cell (PEMFC)</a:t>
            </a:r>
            <a:endParaRPr lang="en-US" altLang="ko-KR" sz="3200" b="1" dirty="0" smtClean="0">
              <a:ln w="11430">
                <a:noFill/>
              </a:ln>
              <a:solidFill>
                <a:srgbClr val="092A95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838" y="0"/>
            <a:ext cx="7652324" cy="307777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lIns="0" rIns="180000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algn="ctr"/>
            <a:r>
              <a:rPr lang="en-US" altLang="ko-KR" sz="1400" b="1" dirty="0" smtClean="0">
                <a:ln w="11430">
                  <a:noFill/>
                </a:ln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5th International Seminar on ORC Power Systems, Athens Greece, 9-11 September 2019</a:t>
            </a:r>
            <a:endParaRPr lang="ko-KR" altLang="en-US" sz="1400" b="1" dirty="0" smtClean="0">
              <a:ln w="11430">
                <a:noFill/>
              </a:ln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71057"/>
      </p:ext>
    </p:extLst>
  </p:cSld>
  <p:clrMapOvr>
    <a:masterClrMapping/>
  </p:clrMapOvr>
  <p:transition advTm="451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/>
          <p:nvPr/>
        </p:nvGrpSpPr>
        <p:grpSpPr>
          <a:xfrm>
            <a:off x="532698" y="2438975"/>
            <a:ext cx="3650412" cy="2408396"/>
            <a:chOff x="1483122" y="3270596"/>
            <a:chExt cx="3650412" cy="2408396"/>
          </a:xfrm>
        </p:grpSpPr>
        <p:cxnSp>
          <p:nvCxnSpPr>
            <p:cNvPr id="43" name="직선 연결선 42"/>
            <p:cNvCxnSpPr/>
            <p:nvPr/>
          </p:nvCxnSpPr>
          <p:spPr>
            <a:xfrm>
              <a:off x="1785114" y="3428643"/>
              <a:ext cx="363537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3123376" y="3428643"/>
              <a:ext cx="363537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2685061" y="5045833"/>
              <a:ext cx="210025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3869811" y="5045833"/>
              <a:ext cx="281231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7" name="그룹 46"/>
            <p:cNvGrpSpPr/>
            <p:nvPr/>
          </p:nvGrpSpPr>
          <p:grpSpPr>
            <a:xfrm>
              <a:off x="3869811" y="4360039"/>
              <a:ext cx="364650" cy="450237"/>
              <a:chOff x="7771288" y="4405132"/>
              <a:chExt cx="364650" cy="450237"/>
            </a:xfrm>
          </p:grpSpPr>
          <p:cxnSp>
            <p:nvCxnSpPr>
              <p:cNvPr id="244" name="직선 연결선 243"/>
              <p:cNvCxnSpPr/>
              <p:nvPr/>
            </p:nvCxnSpPr>
            <p:spPr>
              <a:xfrm>
                <a:off x="7771288" y="4850420"/>
                <a:ext cx="363537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직선 연결선 244"/>
              <p:cNvCxnSpPr/>
              <p:nvPr/>
            </p:nvCxnSpPr>
            <p:spPr>
              <a:xfrm flipV="1">
                <a:off x="8135938" y="4405132"/>
                <a:ext cx="0" cy="450237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그룹 47"/>
            <p:cNvGrpSpPr/>
            <p:nvPr/>
          </p:nvGrpSpPr>
          <p:grpSpPr>
            <a:xfrm>
              <a:off x="3123376" y="3663617"/>
              <a:ext cx="449816" cy="250869"/>
              <a:chOff x="7024853" y="3467100"/>
              <a:chExt cx="449816" cy="250869"/>
            </a:xfrm>
          </p:grpSpPr>
          <p:cxnSp>
            <p:nvCxnSpPr>
              <p:cNvPr id="242" name="직선 연결선 241"/>
              <p:cNvCxnSpPr/>
              <p:nvPr/>
            </p:nvCxnSpPr>
            <p:spPr>
              <a:xfrm>
                <a:off x="7024853" y="3472632"/>
                <a:ext cx="449816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" name="직선 연결선 242"/>
              <p:cNvCxnSpPr/>
              <p:nvPr/>
            </p:nvCxnSpPr>
            <p:spPr>
              <a:xfrm flipV="1">
                <a:off x="7473157" y="3467100"/>
                <a:ext cx="0" cy="250869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그룹 48"/>
            <p:cNvGrpSpPr/>
            <p:nvPr/>
          </p:nvGrpSpPr>
          <p:grpSpPr>
            <a:xfrm>
              <a:off x="2138333" y="3270596"/>
              <a:ext cx="990155" cy="534600"/>
              <a:chOff x="3482975" y="2045404"/>
              <a:chExt cx="990155" cy="534600"/>
            </a:xfrm>
          </p:grpSpPr>
          <p:sp>
            <p:nvSpPr>
              <p:cNvPr id="181" name="직사각형 180"/>
              <p:cNvSpPr/>
              <p:nvPr/>
            </p:nvSpPr>
            <p:spPr>
              <a:xfrm>
                <a:off x="3482975" y="2045404"/>
                <a:ext cx="989013" cy="534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2" name="그룹 181"/>
              <p:cNvGrpSpPr/>
              <p:nvPr/>
            </p:nvGrpSpPr>
            <p:grpSpPr>
              <a:xfrm>
                <a:off x="3486620" y="2145228"/>
                <a:ext cx="492755" cy="118800"/>
                <a:chOff x="3486620" y="2145228"/>
                <a:chExt cx="492755" cy="118800"/>
              </a:xfrm>
            </p:grpSpPr>
            <p:cxnSp>
              <p:nvCxnSpPr>
                <p:cNvPr id="228" name="직선 연결선 227"/>
                <p:cNvCxnSpPr/>
                <p:nvPr/>
              </p:nvCxnSpPr>
              <p:spPr>
                <a:xfrm>
                  <a:off x="3486620" y="2197894"/>
                  <a:ext cx="23736" cy="6613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직선 연결선 228"/>
                <p:cNvCxnSpPr/>
                <p:nvPr/>
              </p:nvCxnSpPr>
              <p:spPr>
                <a:xfrm flipV="1">
                  <a:off x="3510356" y="2145228"/>
                  <a:ext cx="42638" cy="1188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직선 연결선 229"/>
                <p:cNvCxnSpPr/>
                <p:nvPr/>
              </p:nvCxnSpPr>
              <p:spPr>
                <a:xfrm>
                  <a:off x="3552995" y="2145228"/>
                  <a:ext cx="42638" cy="1188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직선 연결선 230"/>
                <p:cNvCxnSpPr/>
                <p:nvPr/>
              </p:nvCxnSpPr>
              <p:spPr>
                <a:xfrm flipV="1">
                  <a:off x="3595633" y="2145228"/>
                  <a:ext cx="42638" cy="1188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2" name="그룹 231"/>
                <p:cNvGrpSpPr/>
                <p:nvPr/>
              </p:nvGrpSpPr>
              <p:grpSpPr>
                <a:xfrm>
                  <a:off x="3638271" y="2145228"/>
                  <a:ext cx="170553" cy="118800"/>
                  <a:chOff x="3131840" y="2708920"/>
                  <a:chExt cx="2880320" cy="720080"/>
                </a:xfrm>
              </p:grpSpPr>
              <p:cxnSp>
                <p:nvCxnSpPr>
                  <p:cNvPr id="238" name="직선 연결선 237"/>
                  <p:cNvCxnSpPr/>
                  <p:nvPr/>
                </p:nvCxnSpPr>
                <p:spPr>
                  <a:xfrm>
                    <a:off x="313184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직선 연결선 238"/>
                  <p:cNvCxnSpPr/>
                  <p:nvPr/>
                </p:nvCxnSpPr>
                <p:spPr>
                  <a:xfrm flipV="1">
                    <a:off x="385192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직선 연결선 239"/>
                  <p:cNvCxnSpPr/>
                  <p:nvPr/>
                </p:nvCxnSpPr>
                <p:spPr>
                  <a:xfrm>
                    <a:off x="457200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직선 연결선 240"/>
                  <p:cNvCxnSpPr/>
                  <p:nvPr/>
                </p:nvCxnSpPr>
                <p:spPr>
                  <a:xfrm flipV="1">
                    <a:off x="529208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3" name="그룹 232"/>
                <p:cNvGrpSpPr/>
                <p:nvPr/>
              </p:nvGrpSpPr>
              <p:grpSpPr>
                <a:xfrm>
                  <a:off x="3808822" y="2145228"/>
                  <a:ext cx="170553" cy="118800"/>
                  <a:chOff x="3131840" y="2708920"/>
                  <a:chExt cx="2880320" cy="720080"/>
                </a:xfrm>
              </p:grpSpPr>
              <p:cxnSp>
                <p:nvCxnSpPr>
                  <p:cNvPr id="234" name="직선 연결선 233"/>
                  <p:cNvCxnSpPr/>
                  <p:nvPr/>
                </p:nvCxnSpPr>
                <p:spPr>
                  <a:xfrm>
                    <a:off x="313184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직선 연결선 234"/>
                  <p:cNvCxnSpPr/>
                  <p:nvPr/>
                </p:nvCxnSpPr>
                <p:spPr>
                  <a:xfrm flipV="1">
                    <a:off x="385192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직선 연결선 235"/>
                  <p:cNvCxnSpPr/>
                  <p:nvPr/>
                </p:nvCxnSpPr>
                <p:spPr>
                  <a:xfrm>
                    <a:off x="457200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직선 연결선 236"/>
                  <p:cNvCxnSpPr/>
                  <p:nvPr/>
                </p:nvCxnSpPr>
                <p:spPr>
                  <a:xfrm flipV="1">
                    <a:off x="529208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3" name="그룹 182"/>
              <p:cNvGrpSpPr/>
              <p:nvPr/>
            </p:nvGrpSpPr>
            <p:grpSpPr>
              <a:xfrm>
                <a:off x="3979381" y="2147997"/>
                <a:ext cx="493749" cy="118800"/>
                <a:chOff x="3979381" y="2147997"/>
                <a:chExt cx="493749" cy="118800"/>
              </a:xfrm>
            </p:grpSpPr>
            <p:grpSp>
              <p:nvGrpSpPr>
                <p:cNvPr id="214" name="그룹 213"/>
                <p:cNvGrpSpPr/>
                <p:nvPr/>
              </p:nvGrpSpPr>
              <p:grpSpPr>
                <a:xfrm>
                  <a:off x="3979381" y="2147997"/>
                  <a:ext cx="170553" cy="118800"/>
                  <a:chOff x="3131840" y="2708920"/>
                  <a:chExt cx="2880320" cy="720080"/>
                </a:xfrm>
              </p:grpSpPr>
              <p:cxnSp>
                <p:nvCxnSpPr>
                  <p:cNvPr id="224" name="직선 연결선 223"/>
                  <p:cNvCxnSpPr/>
                  <p:nvPr/>
                </p:nvCxnSpPr>
                <p:spPr>
                  <a:xfrm>
                    <a:off x="313184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직선 연결선 224"/>
                  <p:cNvCxnSpPr/>
                  <p:nvPr/>
                </p:nvCxnSpPr>
                <p:spPr>
                  <a:xfrm flipV="1">
                    <a:off x="385192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직선 연결선 225"/>
                  <p:cNvCxnSpPr/>
                  <p:nvPr/>
                </p:nvCxnSpPr>
                <p:spPr>
                  <a:xfrm>
                    <a:off x="457200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직선 연결선 226"/>
                  <p:cNvCxnSpPr/>
                  <p:nvPr/>
                </p:nvCxnSpPr>
                <p:spPr>
                  <a:xfrm flipV="1">
                    <a:off x="529208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그룹 214"/>
                <p:cNvGrpSpPr/>
                <p:nvPr/>
              </p:nvGrpSpPr>
              <p:grpSpPr>
                <a:xfrm>
                  <a:off x="4149934" y="2147997"/>
                  <a:ext cx="170553" cy="118800"/>
                  <a:chOff x="3131840" y="2708920"/>
                  <a:chExt cx="2880320" cy="720080"/>
                </a:xfrm>
              </p:grpSpPr>
              <p:cxnSp>
                <p:nvCxnSpPr>
                  <p:cNvPr id="220" name="직선 연결선 219"/>
                  <p:cNvCxnSpPr/>
                  <p:nvPr/>
                </p:nvCxnSpPr>
                <p:spPr>
                  <a:xfrm>
                    <a:off x="313184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직선 연결선 220"/>
                  <p:cNvCxnSpPr/>
                  <p:nvPr/>
                </p:nvCxnSpPr>
                <p:spPr>
                  <a:xfrm flipV="1">
                    <a:off x="385192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직선 연결선 221"/>
                  <p:cNvCxnSpPr/>
                  <p:nvPr/>
                </p:nvCxnSpPr>
                <p:spPr>
                  <a:xfrm>
                    <a:off x="457200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직선 연결선 222"/>
                  <p:cNvCxnSpPr/>
                  <p:nvPr/>
                </p:nvCxnSpPr>
                <p:spPr>
                  <a:xfrm flipV="1">
                    <a:off x="529208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6" name="직선 연결선 215"/>
                <p:cNvCxnSpPr/>
                <p:nvPr/>
              </p:nvCxnSpPr>
              <p:spPr>
                <a:xfrm>
                  <a:off x="4320485" y="2147997"/>
                  <a:ext cx="42638" cy="1188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직선 연결선 216"/>
                <p:cNvCxnSpPr/>
                <p:nvPr/>
              </p:nvCxnSpPr>
              <p:spPr>
                <a:xfrm flipV="1">
                  <a:off x="4363123" y="2147997"/>
                  <a:ext cx="42638" cy="1188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직선 연결선 217"/>
                <p:cNvCxnSpPr/>
                <p:nvPr/>
              </p:nvCxnSpPr>
              <p:spPr>
                <a:xfrm>
                  <a:off x="4405762" y="2147997"/>
                  <a:ext cx="42638" cy="1188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직선 연결선 218"/>
                <p:cNvCxnSpPr/>
                <p:nvPr/>
              </p:nvCxnSpPr>
              <p:spPr>
                <a:xfrm flipV="1">
                  <a:off x="4448400" y="2197894"/>
                  <a:ext cx="24730" cy="6890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그룹 183"/>
              <p:cNvGrpSpPr/>
              <p:nvPr/>
            </p:nvGrpSpPr>
            <p:grpSpPr>
              <a:xfrm>
                <a:off x="3485937" y="2382317"/>
                <a:ext cx="491528" cy="118800"/>
                <a:chOff x="3485937" y="2382317"/>
                <a:chExt cx="491528" cy="118800"/>
              </a:xfrm>
            </p:grpSpPr>
            <p:cxnSp>
              <p:nvCxnSpPr>
                <p:cNvPr id="200" name="직선 연결선 199"/>
                <p:cNvCxnSpPr/>
                <p:nvPr/>
              </p:nvCxnSpPr>
              <p:spPr>
                <a:xfrm>
                  <a:off x="3485937" y="2438400"/>
                  <a:ext cx="22509" cy="6271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직선 연결선 200"/>
                <p:cNvCxnSpPr/>
                <p:nvPr/>
              </p:nvCxnSpPr>
              <p:spPr>
                <a:xfrm flipV="1">
                  <a:off x="3508446" y="2382317"/>
                  <a:ext cx="42638" cy="1188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직선 연결선 201"/>
                <p:cNvCxnSpPr/>
                <p:nvPr/>
              </p:nvCxnSpPr>
              <p:spPr>
                <a:xfrm>
                  <a:off x="3551085" y="2382317"/>
                  <a:ext cx="42638" cy="1188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직선 연결선 202"/>
                <p:cNvCxnSpPr/>
                <p:nvPr/>
              </p:nvCxnSpPr>
              <p:spPr>
                <a:xfrm flipV="1">
                  <a:off x="3593723" y="2382317"/>
                  <a:ext cx="42638" cy="1188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4" name="그룹 203"/>
                <p:cNvGrpSpPr/>
                <p:nvPr/>
              </p:nvGrpSpPr>
              <p:grpSpPr>
                <a:xfrm>
                  <a:off x="3636361" y="2382317"/>
                  <a:ext cx="170553" cy="118800"/>
                  <a:chOff x="3131840" y="2708920"/>
                  <a:chExt cx="2880320" cy="720080"/>
                </a:xfrm>
              </p:grpSpPr>
              <p:cxnSp>
                <p:nvCxnSpPr>
                  <p:cNvPr id="210" name="직선 연결선 209"/>
                  <p:cNvCxnSpPr/>
                  <p:nvPr/>
                </p:nvCxnSpPr>
                <p:spPr>
                  <a:xfrm>
                    <a:off x="313184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직선 연결선 210"/>
                  <p:cNvCxnSpPr/>
                  <p:nvPr/>
                </p:nvCxnSpPr>
                <p:spPr>
                  <a:xfrm flipV="1">
                    <a:off x="385192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직선 연결선 211"/>
                  <p:cNvCxnSpPr/>
                  <p:nvPr/>
                </p:nvCxnSpPr>
                <p:spPr>
                  <a:xfrm>
                    <a:off x="457200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직선 연결선 212"/>
                  <p:cNvCxnSpPr/>
                  <p:nvPr/>
                </p:nvCxnSpPr>
                <p:spPr>
                  <a:xfrm flipV="1">
                    <a:off x="529208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" name="그룹 204"/>
                <p:cNvGrpSpPr/>
                <p:nvPr/>
              </p:nvGrpSpPr>
              <p:grpSpPr>
                <a:xfrm>
                  <a:off x="3806912" y="2382317"/>
                  <a:ext cx="170553" cy="118800"/>
                  <a:chOff x="3131840" y="2708920"/>
                  <a:chExt cx="2880320" cy="720080"/>
                </a:xfrm>
              </p:grpSpPr>
              <p:cxnSp>
                <p:nvCxnSpPr>
                  <p:cNvPr id="206" name="직선 연결선 205"/>
                  <p:cNvCxnSpPr/>
                  <p:nvPr/>
                </p:nvCxnSpPr>
                <p:spPr>
                  <a:xfrm>
                    <a:off x="313184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직선 연결선 206"/>
                  <p:cNvCxnSpPr/>
                  <p:nvPr/>
                </p:nvCxnSpPr>
                <p:spPr>
                  <a:xfrm flipV="1">
                    <a:off x="385192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직선 연결선 207"/>
                  <p:cNvCxnSpPr/>
                  <p:nvPr/>
                </p:nvCxnSpPr>
                <p:spPr>
                  <a:xfrm>
                    <a:off x="457200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직선 연결선 208"/>
                  <p:cNvCxnSpPr/>
                  <p:nvPr/>
                </p:nvCxnSpPr>
                <p:spPr>
                  <a:xfrm flipV="1">
                    <a:off x="529208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5" name="그룹 184"/>
              <p:cNvGrpSpPr/>
              <p:nvPr/>
            </p:nvGrpSpPr>
            <p:grpSpPr>
              <a:xfrm>
                <a:off x="3977468" y="2385083"/>
                <a:ext cx="494230" cy="118800"/>
                <a:chOff x="3977468" y="2385083"/>
                <a:chExt cx="494230" cy="118800"/>
              </a:xfrm>
            </p:grpSpPr>
            <p:grpSp>
              <p:nvGrpSpPr>
                <p:cNvPr id="186" name="그룹 185"/>
                <p:cNvGrpSpPr/>
                <p:nvPr/>
              </p:nvGrpSpPr>
              <p:grpSpPr>
                <a:xfrm>
                  <a:off x="3977468" y="2385083"/>
                  <a:ext cx="170553" cy="118800"/>
                  <a:chOff x="3131840" y="2708920"/>
                  <a:chExt cx="2880320" cy="720080"/>
                </a:xfrm>
              </p:grpSpPr>
              <p:cxnSp>
                <p:nvCxnSpPr>
                  <p:cNvPr id="196" name="직선 연결선 195"/>
                  <p:cNvCxnSpPr/>
                  <p:nvPr/>
                </p:nvCxnSpPr>
                <p:spPr>
                  <a:xfrm>
                    <a:off x="313184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직선 연결선 196"/>
                  <p:cNvCxnSpPr/>
                  <p:nvPr/>
                </p:nvCxnSpPr>
                <p:spPr>
                  <a:xfrm flipV="1">
                    <a:off x="385192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직선 연결선 197"/>
                  <p:cNvCxnSpPr/>
                  <p:nvPr/>
                </p:nvCxnSpPr>
                <p:spPr>
                  <a:xfrm>
                    <a:off x="457200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직선 연결선 198"/>
                  <p:cNvCxnSpPr/>
                  <p:nvPr/>
                </p:nvCxnSpPr>
                <p:spPr>
                  <a:xfrm flipV="1">
                    <a:off x="529208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그룹 186"/>
                <p:cNvGrpSpPr/>
                <p:nvPr/>
              </p:nvGrpSpPr>
              <p:grpSpPr>
                <a:xfrm>
                  <a:off x="4148021" y="2385083"/>
                  <a:ext cx="170553" cy="118800"/>
                  <a:chOff x="3131840" y="2708920"/>
                  <a:chExt cx="2880320" cy="720080"/>
                </a:xfrm>
              </p:grpSpPr>
              <p:cxnSp>
                <p:nvCxnSpPr>
                  <p:cNvPr id="192" name="직선 연결선 191"/>
                  <p:cNvCxnSpPr/>
                  <p:nvPr/>
                </p:nvCxnSpPr>
                <p:spPr>
                  <a:xfrm>
                    <a:off x="313184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직선 연결선 192"/>
                  <p:cNvCxnSpPr/>
                  <p:nvPr/>
                </p:nvCxnSpPr>
                <p:spPr>
                  <a:xfrm flipV="1">
                    <a:off x="385192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직선 연결선 193"/>
                  <p:cNvCxnSpPr/>
                  <p:nvPr/>
                </p:nvCxnSpPr>
                <p:spPr>
                  <a:xfrm>
                    <a:off x="457200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직선 연결선 194"/>
                  <p:cNvCxnSpPr/>
                  <p:nvPr/>
                </p:nvCxnSpPr>
                <p:spPr>
                  <a:xfrm flipV="1">
                    <a:off x="5292080" y="2708920"/>
                    <a:ext cx="720080" cy="7200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8" name="직선 연결선 187"/>
                <p:cNvCxnSpPr/>
                <p:nvPr/>
              </p:nvCxnSpPr>
              <p:spPr>
                <a:xfrm>
                  <a:off x="4318572" y="2385083"/>
                  <a:ext cx="42638" cy="1188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직선 연결선 188"/>
                <p:cNvCxnSpPr/>
                <p:nvPr/>
              </p:nvCxnSpPr>
              <p:spPr>
                <a:xfrm flipV="1">
                  <a:off x="4361210" y="2385083"/>
                  <a:ext cx="42638" cy="1188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직선 연결선 189"/>
                <p:cNvCxnSpPr/>
                <p:nvPr/>
              </p:nvCxnSpPr>
              <p:spPr>
                <a:xfrm>
                  <a:off x="4403849" y="2385083"/>
                  <a:ext cx="42638" cy="1188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직선 연결선 190"/>
                <p:cNvCxnSpPr/>
                <p:nvPr/>
              </p:nvCxnSpPr>
              <p:spPr>
                <a:xfrm flipV="1">
                  <a:off x="4446487" y="2433638"/>
                  <a:ext cx="25211" cy="7024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그룹 49"/>
            <p:cNvGrpSpPr/>
            <p:nvPr/>
          </p:nvGrpSpPr>
          <p:grpSpPr>
            <a:xfrm>
              <a:off x="2884768" y="4647280"/>
              <a:ext cx="990155" cy="534600"/>
              <a:chOff x="3482975" y="2045404"/>
              <a:chExt cx="990155" cy="534600"/>
            </a:xfrm>
            <a:solidFill>
              <a:schemeClr val="bg1"/>
            </a:solidFill>
          </p:grpSpPr>
          <p:sp>
            <p:nvSpPr>
              <p:cNvPr id="86" name="직사각형 85"/>
              <p:cNvSpPr/>
              <p:nvPr/>
            </p:nvSpPr>
            <p:spPr>
              <a:xfrm>
                <a:off x="3482975" y="2045404"/>
                <a:ext cx="989013" cy="5346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7" name="그룹 86"/>
              <p:cNvGrpSpPr/>
              <p:nvPr/>
            </p:nvGrpSpPr>
            <p:grpSpPr>
              <a:xfrm>
                <a:off x="3486620" y="2145228"/>
                <a:ext cx="492755" cy="118800"/>
                <a:chOff x="3486620" y="2145228"/>
                <a:chExt cx="492755" cy="118800"/>
              </a:xfrm>
              <a:grpFill/>
            </p:grpSpPr>
            <p:cxnSp>
              <p:nvCxnSpPr>
                <p:cNvPr id="138" name="직선 연결선 137"/>
                <p:cNvCxnSpPr/>
                <p:nvPr/>
              </p:nvCxnSpPr>
              <p:spPr>
                <a:xfrm>
                  <a:off x="3486620" y="2197894"/>
                  <a:ext cx="23736" cy="6613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직선 연결선 138"/>
                <p:cNvCxnSpPr/>
                <p:nvPr/>
              </p:nvCxnSpPr>
              <p:spPr>
                <a:xfrm flipV="1">
                  <a:off x="3510356" y="2145228"/>
                  <a:ext cx="42638" cy="1188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직선 연결선 139"/>
                <p:cNvCxnSpPr/>
                <p:nvPr/>
              </p:nvCxnSpPr>
              <p:spPr>
                <a:xfrm>
                  <a:off x="3552995" y="2145228"/>
                  <a:ext cx="42638" cy="1188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직선 연결선 140"/>
                <p:cNvCxnSpPr/>
                <p:nvPr/>
              </p:nvCxnSpPr>
              <p:spPr>
                <a:xfrm flipV="1">
                  <a:off x="3595633" y="2145228"/>
                  <a:ext cx="42638" cy="1188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2" name="그룹 141"/>
                <p:cNvGrpSpPr/>
                <p:nvPr/>
              </p:nvGrpSpPr>
              <p:grpSpPr>
                <a:xfrm>
                  <a:off x="3638271" y="2145228"/>
                  <a:ext cx="170553" cy="118800"/>
                  <a:chOff x="3131840" y="2708920"/>
                  <a:chExt cx="2880320" cy="720080"/>
                </a:xfrm>
                <a:grpFill/>
              </p:grpSpPr>
              <p:cxnSp>
                <p:nvCxnSpPr>
                  <p:cNvPr id="156" name="직선 연결선 155"/>
                  <p:cNvCxnSpPr/>
                  <p:nvPr/>
                </p:nvCxnSpPr>
                <p:spPr>
                  <a:xfrm>
                    <a:off x="313184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직선 연결선 159"/>
                  <p:cNvCxnSpPr/>
                  <p:nvPr/>
                </p:nvCxnSpPr>
                <p:spPr>
                  <a:xfrm flipV="1">
                    <a:off x="385192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직선 연결선 171"/>
                  <p:cNvCxnSpPr/>
                  <p:nvPr/>
                </p:nvCxnSpPr>
                <p:spPr>
                  <a:xfrm>
                    <a:off x="457200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직선 연결선 179"/>
                  <p:cNvCxnSpPr/>
                  <p:nvPr/>
                </p:nvCxnSpPr>
                <p:spPr>
                  <a:xfrm flipV="1">
                    <a:off x="529208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3" name="그룹 142"/>
                <p:cNvGrpSpPr/>
                <p:nvPr/>
              </p:nvGrpSpPr>
              <p:grpSpPr>
                <a:xfrm>
                  <a:off x="3808822" y="2145228"/>
                  <a:ext cx="170553" cy="118800"/>
                  <a:chOff x="3131840" y="2708920"/>
                  <a:chExt cx="2880320" cy="720080"/>
                </a:xfrm>
                <a:grpFill/>
              </p:grpSpPr>
              <p:cxnSp>
                <p:nvCxnSpPr>
                  <p:cNvPr id="144" name="직선 연결선 143"/>
                  <p:cNvCxnSpPr/>
                  <p:nvPr/>
                </p:nvCxnSpPr>
                <p:spPr>
                  <a:xfrm>
                    <a:off x="313184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직선 연결선 144"/>
                  <p:cNvCxnSpPr/>
                  <p:nvPr/>
                </p:nvCxnSpPr>
                <p:spPr>
                  <a:xfrm flipV="1">
                    <a:off x="385192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직선 연결선 145"/>
                  <p:cNvCxnSpPr/>
                  <p:nvPr/>
                </p:nvCxnSpPr>
                <p:spPr>
                  <a:xfrm>
                    <a:off x="457200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직선 연결선 153"/>
                  <p:cNvCxnSpPr/>
                  <p:nvPr/>
                </p:nvCxnSpPr>
                <p:spPr>
                  <a:xfrm flipV="1">
                    <a:off x="529208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8" name="그룹 87"/>
              <p:cNvGrpSpPr/>
              <p:nvPr/>
            </p:nvGrpSpPr>
            <p:grpSpPr>
              <a:xfrm>
                <a:off x="3979381" y="2147997"/>
                <a:ext cx="493749" cy="118800"/>
                <a:chOff x="3979381" y="2147997"/>
                <a:chExt cx="493749" cy="118800"/>
              </a:xfrm>
              <a:grpFill/>
            </p:grpSpPr>
            <p:grpSp>
              <p:nvGrpSpPr>
                <p:cNvPr id="124" name="그룹 123"/>
                <p:cNvGrpSpPr/>
                <p:nvPr/>
              </p:nvGrpSpPr>
              <p:grpSpPr>
                <a:xfrm>
                  <a:off x="3979381" y="2147997"/>
                  <a:ext cx="170553" cy="118800"/>
                  <a:chOff x="3131840" y="2708920"/>
                  <a:chExt cx="2880320" cy="720080"/>
                </a:xfrm>
                <a:grpFill/>
              </p:grpSpPr>
              <p:cxnSp>
                <p:nvCxnSpPr>
                  <p:cNvPr id="134" name="직선 연결선 133"/>
                  <p:cNvCxnSpPr/>
                  <p:nvPr/>
                </p:nvCxnSpPr>
                <p:spPr>
                  <a:xfrm>
                    <a:off x="313184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직선 연결선 134"/>
                  <p:cNvCxnSpPr/>
                  <p:nvPr/>
                </p:nvCxnSpPr>
                <p:spPr>
                  <a:xfrm flipV="1">
                    <a:off x="385192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직선 연결선 135"/>
                  <p:cNvCxnSpPr/>
                  <p:nvPr/>
                </p:nvCxnSpPr>
                <p:spPr>
                  <a:xfrm>
                    <a:off x="457200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직선 연결선 136"/>
                  <p:cNvCxnSpPr/>
                  <p:nvPr/>
                </p:nvCxnSpPr>
                <p:spPr>
                  <a:xfrm flipV="1">
                    <a:off x="529208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5" name="그룹 124"/>
                <p:cNvGrpSpPr/>
                <p:nvPr/>
              </p:nvGrpSpPr>
              <p:grpSpPr>
                <a:xfrm>
                  <a:off x="4149934" y="2147997"/>
                  <a:ext cx="170553" cy="118800"/>
                  <a:chOff x="3131840" y="2708920"/>
                  <a:chExt cx="2880320" cy="720080"/>
                </a:xfrm>
                <a:grpFill/>
              </p:grpSpPr>
              <p:cxnSp>
                <p:nvCxnSpPr>
                  <p:cNvPr id="130" name="직선 연결선 129"/>
                  <p:cNvCxnSpPr/>
                  <p:nvPr/>
                </p:nvCxnSpPr>
                <p:spPr>
                  <a:xfrm>
                    <a:off x="313184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직선 연결선 130"/>
                  <p:cNvCxnSpPr/>
                  <p:nvPr/>
                </p:nvCxnSpPr>
                <p:spPr>
                  <a:xfrm flipV="1">
                    <a:off x="385192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직선 연결선 131"/>
                  <p:cNvCxnSpPr/>
                  <p:nvPr/>
                </p:nvCxnSpPr>
                <p:spPr>
                  <a:xfrm>
                    <a:off x="457200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직선 연결선 132"/>
                  <p:cNvCxnSpPr/>
                  <p:nvPr/>
                </p:nvCxnSpPr>
                <p:spPr>
                  <a:xfrm flipV="1">
                    <a:off x="529208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6" name="직선 연결선 125"/>
                <p:cNvCxnSpPr/>
                <p:nvPr/>
              </p:nvCxnSpPr>
              <p:spPr>
                <a:xfrm>
                  <a:off x="4320485" y="2147997"/>
                  <a:ext cx="42638" cy="1188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직선 연결선 126"/>
                <p:cNvCxnSpPr/>
                <p:nvPr/>
              </p:nvCxnSpPr>
              <p:spPr>
                <a:xfrm flipV="1">
                  <a:off x="4363123" y="2147997"/>
                  <a:ext cx="42638" cy="1188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직선 연결선 127"/>
                <p:cNvCxnSpPr/>
                <p:nvPr/>
              </p:nvCxnSpPr>
              <p:spPr>
                <a:xfrm>
                  <a:off x="4405762" y="2147997"/>
                  <a:ext cx="42638" cy="1188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직선 연결선 128"/>
                <p:cNvCxnSpPr/>
                <p:nvPr/>
              </p:nvCxnSpPr>
              <p:spPr>
                <a:xfrm flipV="1">
                  <a:off x="4448400" y="2197894"/>
                  <a:ext cx="24730" cy="689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그룹 88"/>
              <p:cNvGrpSpPr/>
              <p:nvPr/>
            </p:nvGrpSpPr>
            <p:grpSpPr>
              <a:xfrm>
                <a:off x="3485937" y="2382317"/>
                <a:ext cx="491528" cy="118800"/>
                <a:chOff x="3485937" y="2382317"/>
                <a:chExt cx="491528" cy="118800"/>
              </a:xfrm>
              <a:grpFill/>
            </p:grpSpPr>
            <p:cxnSp>
              <p:nvCxnSpPr>
                <p:cNvPr id="110" name="직선 연결선 109"/>
                <p:cNvCxnSpPr/>
                <p:nvPr/>
              </p:nvCxnSpPr>
              <p:spPr>
                <a:xfrm>
                  <a:off x="3485937" y="2438400"/>
                  <a:ext cx="22509" cy="6271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직선 연결선 110"/>
                <p:cNvCxnSpPr/>
                <p:nvPr/>
              </p:nvCxnSpPr>
              <p:spPr>
                <a:xfrm flipV="1">
                  <a:off x="3508446" y="2382317"/>
                  <a:ext cx="42638" cy="1188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직선 연결선 111"/>
                <p:cNvCxnSpPr/>
                <p:nvPr/>
              </p:nvCxnSpPr>
              <p:spPr>
                <a:xfrm>
                  <a:off x="3551085" y="2382317"/>
                  <a:ext cx="42638" cy="1188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직선 연결선 112"/>
                <p:cNvCxnSpPr/>
                <p:nvPr/>
              </p:nvCxnSpPr>
              <p:spPr>
                <a:xfrm flipV="1">
                  <a:off x="3593723" y="2382317"/>
                  <a:ext cx="42638" cy="1188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4" name="그룹 113"/>
                <p:cNvGrpSpPr/>
                <p:nvPr/>
              </p:nvGrpSpPr>
              <p:grpSpPr>
                <a:xfrm>
                  <a:off x="3636361" y="2382317"/>
                  <a:ext cx="170553" cy="118800"/>
                  <a:chOff x="3131840" y="2708920"/>
                  <a:chExt cx="2880320" cy="720080"/>
                </a:xfrm>
                <a:grpFill/>
              </p:grpSpPr>
              <p:cxnSp>
                <p:nvCxnSpPr>
                  <p:cNvPr id="120" name="직선 연결선 119"/>
                  <p:cNvCxnSpPr/>
                  <p:nvPr/>
                </p:nvCxnSpPr>
                <p:spPr>
                  <a:xfrm>
                    <a:off x="313184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직선 연결선 120"/>
                  <p:cNvCxnSpPr/>
                  <p:nvPr/>
                </p:nvCxnSpPr>
                <p:spPr>
                  <a:xfrm flipV="1">
                    <a:off x="385192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직선 연결선 121"/>
                  <p:cNvCxnSpPr/>
                  <p:nvPr/>
                </p:nvCxnSpPr>
                <p:spPr>
                  <a:xfrm>
                    <a:off x="457200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직선 연결선 122"/>
                  <p:cNvCxnSpPr/>
                  <p:nvPr/>
                </p:nvCxnSpPr>
                <p:spPr>
                  <a:xfrm flipV="1">
                    <a:off x="529208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5" name="그룹 114"/>
                <p:cNvGrpSpPr/>
                <p:nvPr/>
              </p:nvGrpSpPr>
              <p:grpSpPr>
                <a:xfrm>
                  <a:off x="3806912" y="2382317"/>
                  <a:ext cx="170553" cy="118800"/>
                  <a:chOff x="3131840" y="2708920"/>
                  <a:chExt cx="2880320" cy="720080"/>
                </a:xfrm>
                <a:grpFill/>
              </p:grpSpPr>
              <p:cxnSp>
                <p:nvCxnSpPr>
                  <p:cNvPr id="116" name="직선 연결선 115"/>
                  <p:cNvCxnSpPr/>
                  <p:nvPr/>
                </p:nvCxnSpPr>
                <p:spPr>
                  <a:xfrm>
                    <a:off x="313184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직선 연결선 116"/>
                  <p:cNvCxnSpPr/>
                  <p:nvPr/>
                </p:nvCxnSpPr>
                <p:spPr>
                  <a:xfrm flipV="1">
                    <a:off x="385192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직선 연결선 117"/>
                  <p:cNvCxnSpPr/>
                  <p:nvPr/>
                </p:nvCxnSpPr>
                <p:spPr>
                  <a:xfrm>
                    <a:off x="457200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직선 연결선 118"/>
                  <p:cNvCxnSpPr/>
                  <p:nvPr/>
                </p:nvCxnSpPr>
                <p:spPr>
                  <a:xfrm flipV="1">
                    <a:off x="529208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0" name="그룹 89"/>
              <p:cNvGrpSpPr/>
              <p:nvPr/>
            </p:nvGrpSpPr>
            <p:grpSpPr>
              <a:xfrm>
                <a:off x="3977468" y="2385083"/>
                <a:ext cx="494230" cy="118800"/>
                <a:chOff x="3977468" y="2385083"/>
                <a:chExt cx="494230" cy="118800"/>
              </a:xfrm>
              <a:grpFill/>
            </p:grpSpPr>
            <p:grpSp>
              <p:nvGrpSpPr>
                <p:cNvPr id="91" name="그룹 90"/>
                <p:cNvGrpSpPr/>
                <p:nvPr/>
              </p:nvGrpSpPr>
              <p:grpSpPr>
                <a:xfrm>
                  <a:off x="3977468" y="2385083"/>
                  <a:ext cx="170553" cy="118800"/>
                  <a:chOff x="3131840" y="2708920"/>
                  <a:chExt cx="2880320" cy="720080"/>
                </a:xfrm>
                <a:grpFill/>
              </p:grpSpPr>
              <p:cxnSp>
                <p:nvCxnSpPr>
                  <p:cNvPr id="103" name="직선 연결선 102"/>
                  <p:cNvCxnSpPr/>
                  <p:nvPr/>
                </p:nvCxnSpPr>
                <p:spPr>
                  <a:xfrm>
                    <a:off x="313184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직선 연결선 106"/>
                  <p:cNvCxnSpPr/>
                  <p:nvPr/>
                </p:nvCxnSpPr>
                <p:spPr>
                  <a:xfrm flipV="1">
                    <a:off x="385192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직선 연결선 107"/>
                  <p:cNvCxnSpPr/>
                  <p:nvPr/>
                </p:nvCxnSpPr>
                <p:spPr>
                  <a:xfrm>
                    <a:off x="457200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직선 연결선 108"/>
                  <p:cNvCxnSpPr/>
                  <p:nvPr/>
                </p:nvCxnSpPr>
                <p:spPr>
                  <a:xfrm flipV="1">
                    <a:off x="529208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" name="그룹 91"/>
                <p:cNvGrpSpPr/>
                <p:nvPr/>
              </p:nvGrpSpPr>
              <p:grpSpPr>
                <a:xfrm>
                  <a:off x="4148021" y="2385083"/>
                  <a:ext cx="170553" cy="118800"/>
                  <a:chOff x="3131840" y="2708920"/>
                  <a:chExt cx="2880320" cy="720080"/>
                </a:xfrm>
                <a:grpFill/>
              </p:grpSpPr>
              <p:cxnSp>
                <p:nvCxnSpPr>
                  <p:cNvPr id="97" name="직선 연결선 96"/>
                  <p:cNvCxnSpPr/>
                  <p:nvPr/>
                </p:nvCxnSpPr>
                <p:spPr>
                  <a:xfrm>
                    <a:off x="313184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직선 연결선 97"/>
                  <p:cNvCxnSpPr/>
                  <p:nvPr/>
                </p:nvCxnSpPr>
                <p:spPr>
                  <a:xfrm flipV="1">
                    <a:off x="385192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직선 연결선 98"/>
                  <p:cNvCxnSpPr/>
                  <p:nvPr/>
                </p:nvCxnSpPr>
                <p:spPr>
                  <a:xfrm>
                    <a:off x="457200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직선 연결선 99"/>
                  <p:cNvCxnSpPr/>
                  <p:nvPr/>
                </p:nvCxnSpPr>
                <p:spPr>
                  <a:xfrm flipV="1">
                    <a:off x="5292080" y="2708920"/>
                    <a:ext cx="720080" cy="72008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3" name="직선 연결선 92"/>
                <p:cNvCxnSpPr/>
                <p:nvPr/>
              </p:nvCxnSpPr>
              <p:spPr>
                <a:xfrm>
                  <a:off x="4318572" y="2385083"/>
                  <a:ext cx="42638" cy="1188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직선 연결선 93"/>
                <p:cNvCxnSpPr/>
                <p:nvPr/>
              </p:nvCxnSpPr>
              <p:spPr>
                <a:xfrm flipV="1">
                  <a:off x="4361210" y="2385083"/>
                  <a:ext cx="42638" cy="1188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직선 연결선 94"/>
                <p:cNvCxnSpPr/>
                <p:nvPr/>
              </p:nvCxnSpPr>
              <p:spPr>
                <a:xfrm>
                  <a:off x="4403849" y="2385083"/>
                  <a:ext cx="42638" cy="11880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직선 연결선 95"/>
                <p:cNvCxnSpPr/>
                <p:nvPr/>
              </p:nvCxnSpPr>
              <p:spPr>
                <a:xfrm flipV="1">
                  <a:off x="4446487" y="2433638"/>
                  <a:ext cx="25211" cy="70245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" name="사다리꼴 50"/>
            <p:cNvSpPr/>
            <p:nvPr/>
          </p:nvSpPr>
          <p:spPr>
            <a:xfrm rot="16200000">
              <a:off x="3544640" y="3793303"/>
              <a:ext cx="716787" cy="662856"/>
            </a:xfrm>
            <a:prstGeom prst="trapezoid">
              <a:avLst>
                <a:gd name="adj" fmla="val 2180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직선 연결선 51"/>
            <p:cNvCxnSpPr/>
            <p:nvPr/>
          </p:nvCxnSpPr>
          <p:spPr>
            <a:xfrm>
              <a:off x="1628505" y="3669150"/>
              <a:ext cx="520146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2375498" y="4805327"/>
              <a:ext cx="519588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1630886" y="5056314"/>
              <a:ext cx="427278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1633140" y="3662708"/>
              <a:ext cx="0" cy="139759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6" name="그룹 55"/>
            <p:cNvGrpSpPr/>
            <p:nvPr/>
          </p:nvGrpSpPr>
          <p:grpSpPr>
            <a:xfrm>
              <a:off x="1483122" y="4177329"/>
              <a:ext cx="300037" cy="300037"/>
              <a:chOff x="1218248" y="2298071"/>
              <a:chExt cx="739140" cy="739140"/>
            </a:xfrm>
            <a:solidFill>
              <a:schemeClr val="bg1"/>
            </a:solidFill>
          </p:grpSpPr>
          <p:sp>
            <p:nvSpPr>
              <p:cNvPr id="84" name="타원 83"/>
              <p:cNvSpPr/>
              <p:nvPr/>
            </p:nvSpPr>
            <p:spPr>
              <a:xfrm>
                <a:off x="1218248" y="2298071"/>
                <a:ext cx="739140" cy="73914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이등변 삼각형 84"/>
              <p:cNvSpPr/>
              <p:nvPr/>
            </p:nvSpPr>
            <p:spPr>
              <a:xfrm>
                <a:off x="1273199" y="2308073"/>
                <a:ext cx="629241" cy="542450"/>
              </a:xfrm>
              <a:prstGeom prst="triangl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1776970" y="4745300"/>
              <a:ext cx="835499" cy="378826"/>
              <a:chOff x="2527259" y="3974099"/>
              <a:chExt cx="835499" cy="378826"/>
            </a:xfrm>
            <a:solidFill>
              <a:schemeClr val="bg1"/>
            </a:solidFill>
          </p:grpSpPr>
          <p:sp>
            <p:nvSpPr>
              <p:cNvPr id="79" name="순서도: 수행의 시작/종료 78"/>
              <p:cNvSpPr/>
              <p:nvPr/>
            </p:nvSpPr>
            <p:spPr>
              <a:xfrm>
                <a:off x="2527259" y="3974099"/>
                <a:ext cx="835499" cy="378826"/>
              </a:xfrm>
              <a:prstGeom prst="flowChartTerminator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0" name="그룹 79"/>
              <p:cNvGrpSpPr/>
              <p:nvPr/>
            </p:nvGrpSpPr>
            <p:grpSpPr>
              <a:xfrm>
                <a:off x="2642668" y="4218370"/>
                <a:ext cx="604680" cy="76520"/>
                <a:chOff x="2626676" y="4282664"/>
                <a:chExt cx="604680" cy="76520"/>
              </a:xfrm>
              <a:grpFill/>
            </p:grpSpPr>
            <p:cxnSp>
              <p:nvCxnSpPr>
                <p:cNvPr id="81" name="직선 연결선 80"/>
                <p:cNvCxnSpPr/>
                <p:nvPr/>
              </p:nvCxnSpPr>
              <p:spPr>
                <a:xfrm>
                  <a:off x="2626676" y="4282664"/>
                  <a:ext cx="60468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직선 연결선 81"/>
                <p:cNvCxnSpPr/>
                <p:nvPr/>
              </p:nvCxnSpPr>
              <p:spPr>
                <a:xfrm>
                  <a:off x="2694016" y="4323992"/>
                  <a:ext cx="47000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직선 연결선 82"/>
                <p:cNvCxnSpPr/>
                <p:nvPr/>
              </p:nvCxnSpPr>
              <p:spPr>
                <a:xfrm>
                  <a:off x="2840999" y="4359184"/>
                  <a:ext cx="176035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8" name="직선 연결선 57"/>
            <p:cNvCxnSpPr/>
            <p:nvPr/>
          </p:nvCxnSpPr>
          <p:spPr>
            <a:xfrm flipV="1">
              <a:off x="2687682" y="5050359"/>
              <a:ext cx="0" cy="628633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2687443" y="5674483"/>
              <a:ext cx="1460424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0" name="그룹 59"/>
            <p:cNvGrpSpPr/>
            <p:nvPr/>
          </p:nvGrpSpPr>
          <p:grpSpPr>
            <a:xfrm>
              <a:off x="3951929" y="5047978"/>
              <a:ext cx="388788" cy="623870"/>
              <a:chOff x="5776237" y="5668980"/>
              <a:chExt cx="388788" cy="623870"/>
            </a:xfrm>
          </p:grpSpPr>
          <p:cxnSp>
            <p:nvCxnSpPr>
              <p:cNvPr id="72" name="직선 연결선 71"/>
              <p:cNvCxnSpPr/>
              <p:nvPr/>
            </p:nvCxnSpPr>
            <p:spPr>
              <a:xfrm flipV="1">
                <a:off x="5969890" y="5668980"/>
                <a:ext cx="0" cy="62387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타원 72"/>
              <p:cNvSpPr/>
              <p:nvPr/>
            </p:nvSpPr>
            <p:spPr>
              <a:xfrm>
                <a:off x="5776237" y="5791825"/>
                <a:ext cx="388788" cy="3887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타원 73"/>
              <p:cNvSpPr/>
              <p:nvPr/>
            </p:nvSpPr>
            <p:spPr>
              <a:xfrm>
                <a:off x="5778735" y="5951289"/>
                <a:ext cx="189654" cy="7050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75" name="타원 74"/>
              <p:cNvSpPr/>
              <p:nvPr/>
            </p:nvSpPr>
            <p:spPr>
              <a:xfrm rot="5400000">
                <a:off x="5872554" y="5856465"/>
                <a:ext cx="189654" cy="7051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76" name="타원 75"/>
              <p:cNvSpPr/>
              <p:nvPr/>
            </p:nvSpPr>
            <p:spPr>
              <a:xfrm rot="10800000">
                <a:off x="5968715" y="5951535"/>
                <a:ext cx="189654" cy="7050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77" name="타원 76"/>
              <p:cNvSpPr/>
              <p:nvPr/>
            </p:nvSpPr>
            <p:spPr>
              <a:xfrm rot="16200000">
                <a:off x="5874896" y="6046358"/>
                <a:ext cx="189654" cy="7051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78" name="타원 77"/>
              <p:cNvSpPr/>
              <p:nvPr/>
            </p:nvSpPr>
            <p:spPr>
              <a:xfrm>
                <a:off x="5931163" y="5949329"/>
                <a:ext cx="77451" cy="7745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TextBox 60"/>
            <p:cNvSpPr txBox="1">
              <a:spLocks noChangeArrowheads="1"/>
            </p:cNvSpPr>
            <p:nvPr/>
          </p:nvSpPr>
          <p:spPr bwMode="auto">
            <a:xfrm>
              <a:off x="1683943" y="5099609"/>
              <a:ext cx="103024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Receiver</a:t>
              </a:r>
              <a:endParaRPr lang="ko-KR" altLang="en-US" sz="1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>
              <a:spLocks noChangeArrowheads="1"/>
            </p:cNvSpPr>
            <p:nvPr/>
          </p:nvSpPr>
          <p:spPr bwMode="auto">
            <a:xfrm>
              <a:off x="1753475" y="4127107"/>
              <a:ext cx="116431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11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Refrigerant</a:t>
              </a:r>
            </a:p>
            <a:p>
              <a:r>
                <a:rPr lang="en-US" altLang="ko-KR" sz="11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Pump</a:t>
              </a:r>
              <a:endParaRPr lang="ko-KR" altLang="en-US" sz="1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>
              <a:spLocks noChangeArrowheads="1"/>
            </p:cNvSpPr>
            <p:nvPr/>
          </p:nvSpPr>
          <p:spPr bwMode="auto">
            <a:xfrm>
              <a:off x="2059228" y="3808800"/>
              <a:ext cx="112621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Evaporator</a:t>
              </a:r>
              <a:endParaRPr lang="ko-KR" altLang="en-US" sz="1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>
              <a:spLocks noChangeArrowheads="1"/>
            </p:cNvSpPr>
            <p:nvPr/>
          </p:nvSpPr>
          <p:spPr bwMode="auto">
            <a:xfrm>
              <a:off x="2872663" y="5191049"/>
              <a:ext cx="103024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Condenser</a:t>
              </a:r>
              <a:endParaRPr lang="ko-KR" altLang="en-US" sz="1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>
              <a:spLocks noChangeArrowheads="1"/>
            </p:cNvSpPr>
            <p:nvPr/>
          </p:nvSpPr>
          <p:spPr bwMode="auto">
            <a:xfrm>
              <a:off x="4103293" y="5212004"/>
              <a:ext cx="103024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Chiller</a:t>
              </a:r>
              <a:endParaRPr lang="ko-KR" altLang="en-US" sz="1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>
              <a:spLocks noChangeArrowheads="1"/>
            </p:cNvSpPr>
            <p:nvPr/>
          </p:nvSpPr>
          <p:spPr bwMode="auto">
            <a:xfrm>
              <a:off x="4077258" y="3977705"/>
              <a:ext cx="103024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Expander</a:t>
              </a:r>
              <a:endParaRPr lang="ko-KR" altLang="en-US" sz="1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7" name="이등변 삼각형 66"/>
            <p:cNvSpPr/>
            <p:nvPr/>
          </p:nvSpPr>
          <p:spPr>
            <a:xfrm rot="5400000">
              <a:off x="3365278" y="3642236"/>
              <a:ext cx="52956" cy="5422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이등변 삼각형 67"/>
            <p:cNvSpPr/>
            <p:nvPr/>
          </p:nvSpPr>
          <p:spPr>
            <a:xfrm>
              <a:off x="1605536" y="4663000"/>
              <a:ext cx="52956" cy="5422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이등변 삼각형 68"/>
            <p:cNvSpPr/>
            <p:nvPr/>
          </p:nvSpPr>
          <p:spPr>
            <a:xfrm>
              <a:off x="2662810" y="5379756"/>
              <a:ext cx="52956" cy="5422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이등변 삼각형 69"/>
            <p:cNvSpPr/>
            <p:nvPr/>
          </p:nvSpPr>
          <p:spPr>
            <a:xfrm flipV="1">
              <a:off x="4209036" y="4612200"/>
              <a:ext cx="52956" cy="5422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이등변 삼각형 70"/>
            <p:cNvSpPr/>
            <p:nvPr/>
          </p:nvSpPr>
          <p:spPr>
            <a:xfrm rot="16200000" flipH="1">
              <a:off x="3260417" y="3402016"/>
              <a:ext cx="52956" cy="5422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7" name="TextBox 276"/>
          <p:cNvSpPr txBox="1"/>
          <p:nvPr/>
        </p:nvSpPr>
        <p:spPr>
          <a:xfrm>
            <a:off x="-61317" y="5092242"/>
            <a:ext cx="423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Description for the bottoming ORC system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직사각형 277"/>
          <p:cNvSpPr/>
          <p:nvPr/>
        </p:nvSpPr>
        <p:spPr>
          <a:xfrm>
            <a:off x="4057188" y="2953788"/>
            <a:ext cx="1706261" cy="29238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144000" indent="-144000"/>
            <a:r>
              <a:rPr lang="en-US" altLang="ko-KR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Operating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ORC system design</a:t>
            </a: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/>
            <a:endParaRPr lang="en-US" altLang="ko-KR" b="1" dirty="0" smtClean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grpSp>
        <p:nvGrpSpPr>
          <p:cNvPr id="279" name="그룹 278"/>
          <p:cNvGrpSpPr/>
          <p:nvPr/>
        </p:nvGrpSpPr>
        <p:grpSpPr>
          <a:xfrm>
            <a:off x="4057187" y="1567641"/>
            <a:ext cx="4968011" cy="1222065"/>
            <a:chOff x="4175990" y="1409405"/>
            <a:chExt cx="4968011" cy="12220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TextBox 279"/>
                <p:cNvSpPr txBox="1"/>
                <p:nvPr/>
              </p:nvSpPr>
              <p:spPr>
                <a:xfrm>
                  <a:off x="4175991" y="1686724"/>
                  <a:ext cx="4968010" cy="944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+mj-lt"/>
                    <a:buAutoNum type="arabicPeriod"/>
                  </a:pPr>
                  <a:r>
                    <a:rPr lang="en-US" altLang="ko-KR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Steady-state regime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altLang="ko-KR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Degree of subcooling (DSC) = 10 K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altLang="ko-KR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ko-KR" altLang="en-US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pump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&amp;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ko-KR" altLang="en-US" i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i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altLang="ko-KR" i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exp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const</m:t>
                      </m:r>
                    </m:oMath>
                  </a14:m>
                  <a:endPara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0" name="TextBox 2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991" y="1686724"/>
                  <a:ext cx="4968010" cy="944746"/>
                </a:xfrm>
                <a:prstGeom prst="rect">
                  <a:avLst/>
                </a:prstGeom>
                <a:blipFill>
                  <a:blip r:embed="rId3"/>
                  <a:stretch>
                    <a:fillRect l="-859" t="-3871" b="-51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1" name="직사각형 54"/>
            <p:cNvSpPr/>
            <p:nvPr/>
          </p:nvSpPr>
          <p:spPr>
            <a:xfrm>
              <a:off x="4175990" y="1409405"/>
              <a:ext cx="1706261" cy="29238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144000" indent="-144000"/>
              <a:r>
                <a:rPr lang="en-US" altLang="ko-KR" b="1" dirty="0" smtClean="0"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Assumption</a:t>
              </a:r>
            </a:p>
          </p:txBody>
        </p:sp>
      </p:grpSp>
      <p:graphicFrame>
        <p:nvGraphicFramePr>
          <p:cNvPr id="282" name="표 2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739135"/>
              </p:ext>
            </p:extLst>
          </p:nvPr>
        </p:nvGraphicFramePr>
        <p:xfrm>
          <a:off x="4136390" y="3349798"/>
          <a:ext cx="4870922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261">
                  <a:extLst>
                    <a:ext uri="{9D8B030D-6E8A-4147-A177-3AD203B41FA5}">
                      <a16:colId xmlns:a16="http://schemas.microsoft.com/office/drawing/2014/main" val="395569724"/>
                    </a:ext>
                  </a:extLst>
                </a:gridCol>
                <a:gridCol w="883146">
                  <a:extLst>
                    <a:ext uri="{9D8B030D-6E8A-4147-A177-3AD203B41FA5}">
                      <a16:colId xmlns:a16="http://schemas.microsoft.com/office/drawing/2014/main" val="2561583391"/>
                    </a:ext>
                  </a:extLst>
                </a:gridCol>
                <a:gridCol w="938500">
                  <a:extLst>
                    <a:ext uri="{9D8B030D-6E8A-4147-A177-3AD203B41FA5}">
                      <a16:colId xmlns:a16="http://schemas.microsoft.com/office/drawing/2014/main" val="1311950190"/>
                    </a:ext>
                  </a:extLst>
                </a:gridCol>
                <a:gridCol w="594015">
                  <a:extLst>
                    <a:ext uri="{9D8B030D-6E8A-4147-A177-3AD203B41FA5}">
                      <a16:colId xmlns:a16="http://schemas.microsoft.com/office/drawing/2014/main" val="332972136"/>
                    </a:ext>
                  </a:extLst>
                </a:gridCol>
              </a:tblGrid>
              <a:tr h="2112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41121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flow rate of system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ko-KR" sz="1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orc</a:t>
                      </a:r>
                      <a:endParaRPr lang="ko-KR" altLang="en-US" sz="14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0.01~0.04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kg/s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083329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flow rate of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heat sink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ko-KR" sz="1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sink</a:t>
                      </a:r>
                      <a:endParaRPr lang="ko-KR" altLang="en-US" sz="14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kg/s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548915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of heat sink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ko-KR" sz="1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sink</a:t>
                      </a:r>
                      <a:endParaRPr lang="ko-KR" altLang="en-US" sz="14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ko-KR" altLang="en-US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369447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plate of evaporator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ko-KR" sz="1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evap</a:t>
                      </a:r>
                      <a:endParaRPr lang="ko-KR" altLang="en-US" sz="1400" baseline="-25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endParaRPr lang="ko-KR" altLang="en-US" sz="14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066858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transfer area of evaporator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ko-KR" sz="1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evap</a:t>
                      </a:r>
                      <a:endParaRPr lang="ko-KR" altLang="en-US" sz="1400" baseline="-25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altLang="ko-KR" sz="14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en-US" sz="14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462006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plate of condenser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ko-KR" sz="1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</a:t>
                      </a:r>
                      <a:endParaRPr lang="ko-KR" altLang="en-US" sz="1400" baseline="-25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endParaRPr lang="ko-KR" altLang="en-US" sz="14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865177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transfer area of condenser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ko-KR" sz="1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</a:t>
                      </a:r>
                      <a:endParaRPr lang="ko-KR" altLang="en-US" sz="1400" baseline="-25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altLang="ko-KR" sz="14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en-US" sz="14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010268"/>
                  </a:ext>
                </a:extLst>
              </a:tr>
            </a:tbl>
          </a:graphicData>
        </a:graphic>
      </p:graphicFrame>
      <p:sp>
        <p:nvSpPr>
          <p:cNvPr id="246" name="제목 1"/>
          <p:cNvSpPr txBox="1">
            <a:spLocks/>
          </p:cNvSpPr>
          <p:nvPr/>
        </p:nvSpPr>
        <p:spPr>
          <a:xfrm>
            <a:off x="0" y="221319"/>
            <a:ext cx="98802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2600" spc="0" dirty="0" smtClean="0"/>
              <a:t>ORC </a:t>
            </a:r>
            <a:r>
              <a:rPr lang="en-US" altLang="ko-KR" sz="2600" spc="0" dirty="0"/>
              <a:t>Operating Condition</a:t>
            </a:r>
            <a:endParaRPr lang="ko-KR" altLang="en-US" sz="2600" spc="0" dirty="0"/>
          </a:p>
        </p:txBody>
      </p:sp>
      <p:sp>
        <p:nvSpPr>
          <p:cNvPr id="248" name="제목 1"/>
          <p:cNvSpPr txBox="1">
            <a:spLocks/>
          </p:cNvSpPr>
          <p:nvPr/>
        </p:nvSpPr>
        <p:spPr>
          <a:xfrm>
            <a:off x="1669" y="-135090"/>
            <a:ext cx="45703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33513" algn="l"/>
              </a:tabLst>
            </a:pPr>
            <a:r>
              <a:rPr lang="en-US" altLang="ko-KR" sz="1300" spc="0" dirty="0">
                <a:latin typeface="Arial" panose="020B0604020202020204" pitchFamily="34" charset="0"/>
                <a:cs typeface="Arial" panose="020B0604020202020204" pitchFamily="34" charset="0"/>
              </a:rPr>
              <a:t>PEMFC-ORC Hybrid Power System</a:t>
            </a:r>
          </a:p>
        </p:txBody>
      </p:sp>
    </p:spTree>
    <p:extLst>
      <p:ext uri="{BB962C8B-B14F-4D97-AF65-F5344CB8AC3E}">
        <p14:creationId xmlns:p14="http://schemas.microsoft.com/office/powerpoint/2010/main" val="27986155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7486" y="1153031"/>
            <a:ext cx="4435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Heat exchanger</a:t>
            </a:r>
          </a:p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Brazed Plate Heat Exchanger (BPHE)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직사각형 59"/>
              <p:cNvSpPr/>
              <p:nvPr/>
            </p:nvSpPr>
            <p:spPr>
              <a:xfrm>
                <a:off x="5205616" y="4537828"/>
                <a:ext cx="2241255" cy="336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ko-KR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altLang="ko-K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sSub>
                      <m:sSubPr>
                        <m:ctrlPr>
                          <a:rPr lang="ko-KR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ko-KR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ko-KR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ko-KR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ko-KR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ko-KR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en-US" altLang="ko-KR" sz="14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ko-KR" altLang="en-US" sz="1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직사각형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616" y="4537828"/>
                <a:ext cx="2241255" cy="336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5205616" y="4260621"/>
            <a:ext cx="138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Expander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284818" y="4933838"/>
                <a:ext cx="1379801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𝑖𝑠𝑒𝑛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𝑚𝑒𝑐h</m:t>
                          </m:r>
                        </m:sub>
                      </m:sSub>
                    </m:oMath>
                  </m:oMathPara>
                </a14:m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818" y="4933838"/>
                <a:ext cx="1379801" cy="232051"/>
              </a:xfrm>
              <a:prstGeom prst="rect">
                <a:avLst/>
              </a:prstGeom>
              <a:blipFill>
                <a:blip r:embed="rId4"/>
                <a:stretch>
                  <a:fillRect l="-1327" b="-210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직사각형 62"/>
              <p:cNvSpPr/>
              <p:nvPr/>
            </p:nvSpPr>
            <p:spPr>
              <a:xfrm>
                <a:off x="5166015" y="2917708"/>
                <a:ext cx="1139671" cy="557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ko-KR" alt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1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직사각형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15" y="2917708"/>
                <a:ext cx="1139671" cy="557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5166015" y="2597379"/>
            <a:ext cx="138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Pump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393646" y="3079633"/>
                <a:ext cx="1067472" cy="234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pump</m:t>
                          </m:r>
                        </m:sub>
                      </m:sSub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=0.15</m:t>
                      </m:r>
                    </m:oMath>
                  </m:oMathPara>
                </a14:m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646" y="3079633"/>
                <a:ext cx="1067472" cy="234616"/>
              </a:xfrm>
              <a:prstGeom prst="rect">
                <a:avLst/>
              </a:prstGeom>
              <a:blipFill>
                <a:blip r:embed="rId6"/>
                <a:stretch>
                  <a:fillRect l="-2286" r="-2857" b="-179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/>
          <p:cNvGrpSpPr/>
          <p:nvPr/>
        </p:nvGrpSpPr>
        <p:grpSpPr>
          <a:xfrm>
            <a:off x="255491" y="5052641"/>
            <a:ext cx="4870923" cy="454804"/>
            <a:chOff x="4690803" y="3864611"/>
            <a:chExt cx="4870923" cy="454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690803" y="3864611"/>
                  <a:ext cx="2342757" cy="454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en-US" altLang="ko-K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altLang="ko-KR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</a:rPr>
                                      <m:t>NTU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func>
                              <m:func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ko-KR" sz="1400" b="0" i="1"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400" b="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altLang="ko-K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400" b="0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altLang="ko-KR" sz="1400" b="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  <m:r>
                                      <a:rPr lang="en-US" altLang="ko-KR" sz="1400" b="0" i="1">
                                        <a:latin typeface="Cambria Math" panose="02040503050406030204" pitchFamily="18" charset="0"/>
                                      </a:rPr>
                                      <m:t>𝑁𝑇𝑈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oMath>
                    </m:oMathPara>
                  </a14:m>
                  <a:endParaRPr lang="ko-KR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0803" y="3864611"/>
                  <a:ext cx="2342757" cy="454804"/>
                </a:xfrm>
                <a:prstGeom prst="rect">
                  <a:avLst/>
                </a:prstGeom>
                <a:blipFill>
                  <a:blip r:embed="rId7"/>
                  <a:stretch>
                    <a:fillRect l="-260" b="-1216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/>
            <p:cNvSpPr txBox="1"/>
            <p:nvPr/>
          </p:nvSpPr>
          <p:spPr>
            <a:xfrm>
              <a:off x="7027262" y="3943813"/>
              <a:ext cx="2534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 counter-flow arrangement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5491" y="4458626"/>
                <a:ext cx="2563266" cy="464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𝑈𝐴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h𝐴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h𝐴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𝑝𝑙𝑎𝑡𝑒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𝑘𝐴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𝑝𝑙𝑎𝑡𝑒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1" y="4458626"/>
                <a:ext cx="2563266" cy="464743"/>
              </a:xfrm>
              <a:prstGeom prst="rect">
                <a:avLst/>
              </a:prstGeom>
              <a:blipFill>
                <a:blip r:embed="rId8"/>
                <a:stretch>
                  <a:fillRect l="-952" b="-103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/>
          <p:cNvGrpSpPr/>
          <p:nvPr/>
        </p:nvGrpSpPr>
        <p:grpSpPr>
          <a:xfrm>
            <a:off x="97086" y="1884561"/>
            <a:ext cx="5425338" cy="2303248"/>
            <a:chOff x="124470" y="1844960"/>
            <a:chExt cx="5425338" cy="2303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직사각형 45"/>
                <p:cNvSpPr/>
                <p:nvPr/>
              </p:nvSpPr>
              <p:spPr>
                <a:xfrm>
                  <a:off x="164072" y="3072591"/>
                  <a:ext cx="5385736" cy="4783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𝑏𝑜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=1.48×</m:t>
                      </m:r>
                      <m:sSup>
                        <m:sSupPr>
                          <m:ctrlPr>
                            <a:rPr lang="ko-K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ko-KR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sSup>
                        <m:sSupPr>
                          <m:ctrlPr>
                            <a:rPr lang="ko-K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−3.22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ko-K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−3.38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ko-K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𝑅𝑒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4.51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ko-KR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ko-K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−4.69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US" altLang="ko-KR" sz="1400" i="1" dirty="0"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endParaRPr lang="ko-KR" altLang="en-US" sz="1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직사각형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072" y="3072591"/>
                  <a:ext cx="5385736" cy="4783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03673" y="2201369"/>
                  <a:ext cx="1484958" cy="2234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𝑁𝑢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𝐶𝑅</m:t>
                        </m:r>
                        <m:sSup>
                          <m:s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𝑃𝑟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oMath>
                    </m:oMathPara>
                  </a14:m>
                  <a:endParaRPr lang="ko-KR" altLang="en-US" sz="1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673" y="2201369"/>
                  <a:ext cx="1484958" cy="223459"/>
                </a:xfrm>
                <a:prstGeom prst="rect">
                  <a:avLst/>
                </a:prstGeom>
                <a:blipFill>
                  <a:blip r:embed="rId10"/>
                  <a:stretch>
                    <a:fillRect l="-2049" t="-2703" b="-81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/>
            <p:cNvSpPr txBox="1"/>
            <p:nvPr/>
          </p:nvSpPr>
          <p:spPr>
            <a:xfrm>
              <a:off x="124470" y="1844960"/>
              <a:ext cx="2732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Single-phase heat transfer</a:t>
              </a:r>
              <a:endParaRPr lang="ko-KR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4471" y="2783682"/>
              <a:ext cx="1663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Evaporation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62121" y="2783682"/>
              <a:ext cx="2494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(Desideri et al., 2017)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직사각형 54"/>
                <p:cNvSpPr/>
                <p:nvPr/>
              </p:nvSpPr>
              <p:spPr>
                <a:xfrm>
                  <a:off x="124471" y="3813308"/>
                  <a:ext cx="2113848" cy="3349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𝑁𝑢</m:t>
                            </m:r>
                          </m:e>
                          <m:sub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𝑐𝑜</m:t>
                            </m:r>
                          </m:sub>
                        </m:sSub>
                        <m:r>
                          <a:rPr lang="ko-KR" altLang="en-US" sz="1400" i="1">
                            <a:latin typeface="Cambria Math" panose="02040503050406030204" pitchFamily="18" charset="0"/>
                          </a:rPr>
                          <m:t>=4.118 </m:t>
                        </m:r>
                        <m:sSubSup>
                          <m:sSubSup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𝑅𝑒</m:t>
                            </m:r>
                          </m:e>
                          <m:sub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  <m:sup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0.4</m:t>
                            </m:r>
                          </m:sup>
                        </m:sSubSup>
                        <m:sSubSup>
                          <m:sSubSup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𝑃𝑟</m:t>
                            </m:r>
                          </m:e>
                          <m:sub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0.3</m:t>
                            </m:r>
                          </m:sup>
                        </m:sSubSup>
                      </m:oMath>
                    </m:oMathPara>
                  </a14:m>
                  <a:endParaRPr lang="ko-KR" altLang="en-US" sz="1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5" name="직사각형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71" y="3813308"/>
                  <a:ext cx="2113848" cy="3349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/>
            <p:cNvSpPr txBox="1"/>
            <p:nvPr/>
          </p:nvSpPr>
          <p:spPr>
            <a:xfrm>
              <a:off x="1272900" y="3547803"/>
              <a:ext cx="2534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(Yan et al., 1999)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4471" y="3547803"/>
              <a:ext cx="1663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Condensation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24470" y="2506475"/>
              <a:ext cx="2613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Two-phase heat transfer</a:t>
              </a:r>
              <a:endParaRPr lang="ko-KR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0" y="5770391"/>
            <a:ext cx="5284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Desideri et al., 2017, International journal of heat and mass transfer, 113: 6-21</a:t>
            </a:r>
          </a:p>
          <a:p>
            <a:pPr marL="228600" indent="-228600">
              <a:buAutoNum type="arabicPeriod"/>
            </a:pPr>
            <a:r>
              <a:rPr lang="en-US" altLang="ko-KR" sz="1000" spc="-1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Y. Yan et al., 1999, International journal of heat an mass transfer, 42: 993-1006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ko-KR" sz="1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Muley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1999, Journal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Heat 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Transfer-Transactions of ASME, 121:  1011-1017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93945" y="1884561"/>
            <a:ext cx="1748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Muley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1999)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6393646" y="3429000"/>
                <a:ext cx="9633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646" y="3429000"/>
                <a:ext cx="963341" cy="307777"/>
              </a:xfrm>
              <a:prstGeom prst="rect">
                <a:avLst/>
              </a:prstGeom>
              <a:blipFill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6359815" y="3666606"/>
                <a:ext cx="10094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815" y="3666606"/>
                <a:ext cx="1009444" cy="307777"/>
              </a:xfrm>
              <a:prstGeom prst="rect">
                <a:avLst/>
              </a:prstGeom>
              <a:blipFill>
                <a:blip r:embed="rId1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직사각형 78"/>
              <p:cNvSpPr/>
              <p:nvPr/>
            </p:nvSpPr>
            <p:spPr>
              <a:xfrm>
                <a:off x="9482524" y="2716182"/>
                <a:ext cx="232948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ko-K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dimensionless pump speed</a:t>
                </a:r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직사각형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524" y="2716182"/>
                <a:ext cx="2329484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직사각형 79"/>
              <p:cNvSpPr/>
              <p:nvPr/>
            </p:nvSpPr>
            <p:spPr>
              <a:xfrm>
                <a:off x="9482524" y="2918744"/>
                <a:ext cx="27414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ko-KR" altLang="el-GR" sz="1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altLang="ko-K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dimensionless impeller diameter</a:t>
                </a:r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직사각형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524" y="2918744"/>
                <a:ext cx="2741456" cy="307777"/>
              </a:xfrm>
              <a:prstGeom prst="rect">
                <a:avLst/>
              </a:prstGeom>
              <a:blipFill>
                <a:blip r:embed="rId1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284818" y="5262864"/>
                <a:ext cx="9687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𝑖𝑠𝑒𝑛</m:t>
                          </m:r>
                        </m:sub>
                      </m:sSub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=0.82</m:t>
                      </m:r>
                    </m:oMath>
                  </m:oMathPara>
                </a14:m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818" y="5262864"/>
                <a:ext cx="968727" cy="215444"/>
              </a:xfrm>
              <a:prstGeom prst="rect">
                <a:avLst/>
              </a:prstGeom>
              <a:blipFill>
                <a:blip r:embed="rId16"/>
                <a:stretch>
                  <a:fillRect l="-2516" r="-3145"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332568" y="5067651"/>
                <a:ext cx="1308499" cy="605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𝑚𝑒𝑐h</m:t>
                          </m:r>
                        </m:sub>
                      </m:sSub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568" y="5067651"/>
                <a:ext cx="1308499" cy="60587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0"/>
          <p:cNvSpPr/>
          <p:nvPr/>
        </p:nvSpPr>
        <p:spPr>
          <a:xfrm>
            <a:off x="5212047" y="3433043"/>
            <a:ext cx="1317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Flow rate ratio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5205616" y="3675727"/>
            <a:ext cx="1298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ratio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/>
              <p:cNvSpPr/>
              <p:nvPr/>
            </p:nvSpPr>
            <p:spPr>
              <a:xfrm>
                <a:off x="5205616" y="5646656"/>
                <a:ext cx="31838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ressure ratio around the expander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직사각형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616" y="5646656"/>
                <a:ext cx="3183885" cy="307777"/>
              </a:xfrm>
              <a:prstGeom prst="rect">
                <a:avLst/>
              </a:prstGeom>
              <a:blipFill>
                <a:blip r:embed="rId18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95209" y="1409349"/>
                <a:ext cx="1122230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209" y="1409349"/>
                <a:ext cx="1122230" cy="430824"/>
              </a:xfrm>
              <a:prstGeom prst="rect">
                <a:avLst/>
              </a:prstGeom>
              <a:blipFill>
                <a:blip r:embed="rId19"/>
                <a:stretch>
                  <a:fillRect l="-2174" b="-112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78352" y="1824755"/>
                <a:ext cx="2689647" cy="563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≈−1.8</m:t>
                      </m:r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6.9</m:t>
                                  </m:r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3.7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1.11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352" y="1824755"/>
                <a:ext cx="2689647" cy="56342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185168" y="1151385"/>
            <a:ext cx="2098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drop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7"/>
          <p:cNvSpPr txBox="1"/>
          <p:nvPr/>
        </p:nvSpPr>
        <p:spPr>
          <a:xfrm>
            <a:off x="5185168" y="1151385"/>
            <a:ext cx="2098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drop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0" y="221319"/>
            <a:ext cx="98802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2600" spc="0" dirty="0" smtClean="0"/>
              <a:t>Components Modeling</a:t>
            </a:r>
            <a:endParaRPr lang="ko-KR" altLang="en-US" sz="2600" spc="0" dirty="0"/>
          </a:p>
        </p:txBody>
      </p:sp>
      <p:sp>
        <p:nvSpPr>
          <p:cNvPr id="43" name="제목 1"/>
          <p:cNvSpPr txBox="1">
            <a:spLocks/>
          </p:cNvSpPr>
          <p:nvPr/>
        </p:nvSpPr>
        <p:spPr>
          <a:xfrm>
            <a:off x="1669" y="-135090"/>
            <a:ext cx="45703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33513" algn="l"/>
              </a:tabLst>
            </a:pPr>
            <a:r>
              <a:rPr lang="en-US" altLang="ko-KR" sz="1300" spc="0" dirty="0">
                <a:latin typeface="Arial" panose="020B0604020202020204" pitchFamily="34" charset="0"/>
                <a:cs typeface="Arial" panose="020B0604020202020204" pitchFamily="34" charset="0"/>
              </a:rPr>
              <a:t>PEMFC-ORC Hybrid Power System</a:t>
            </a:r>
          </a:p>
        </p:txBody>
      </p:sp>
    </p:spTree>
    <p:extLst>
      <p:ext uri="{BB962C8B-B14F-4D97-AF65-F5344CB8AC3E}">
        <p14:creationId xmlns:p14="http://schemas.microsoft.com/office/powerpoint/2010/main" val="40787481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46"/>
          <p:cNvGrpSpPr/>
          <p:nvPr/>
        </p:nvGrpSpPr>
        <p:grpSpPr>
          <a:xfrm>
            <a:off x="6397430" y="2280571"/>
            <a:ext cx="2752869" cy="961797"/>
            <a:chOff x="6274843" y="1844960"/>
            <a:chExt cx="2752869" cy="961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4"/>
                <p:cNvSpPr txBox="1"/>
                <p:nvPr/>
              </p:nvSpPr>
              <p:spPr>
                <a:xfrm>
                  <a:off x="6274843" y="2557778"/>
                  <a:ext cx="1692643" cy="248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𝒄𝒐𝒐𝒍</m:t>
                            </m:r>
                          </m:sub>
                        </m:s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𝒈𝒆𝒏</m:t>
                            </m:r>
                          </m:sub>
                        </m:s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𝒍𝒐𝒔𝒔</m:t>
                            </m:r>
                          </m:sub>
                        </m:sSub>
                      </m:oMath>
                    </m:oMathPara>
                  </a14:m>
                  <a:endParaRPr lang="ko-KR" altLang="en-US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843" y="2557778"/>
                  <a:ext cx="1692643" cy="248979"/>
                </a:xfrm>
                <a:prstGeom prst="rect">
                  <a:avLst/>
                </a:prstGeom>
                <a:blipFill>
                  <a:blip r:embed="rId3"/>
                  <a:stretch>
                    <a:fillRect l="-2518" t="-2439" r="-719" b="-1951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그룹 32"/>
            <p:cNvGrpSpPr/>
            <p:nvPr/>
          </p:nvGrpSpPr>
          <p:grpSpPr>
            <a:xfrm>
              <a:off x="6274843" y="1844960"/>
              <a:ext cx="2752869" cy="584833"/>
              <a:chOff x="5126414" y="5686257"/>
              <a:chExt cx="2752869" cy="5848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3"/>
                  <p:cNvSpPr txBox="1"/>
                  <p:nvPr/>
                </p:nvSpPr>
                <p:spPr>
                  <a:xfrm>
                    <a:off x="5126414" y="6047439"/>
                    <a:ext cx="2752869" cy="22365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  <m:t>𝒍𝒐𝒔𝒔</m:t>
                              </m:r>
                            </m:sub>
                          </m:s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  <m:t>𝒍𝒂𝒕𝒆𝒏𝒕</m:t>
                              </m:r>
                            </m:sub>
                          </m:s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  <m:t>𝒔𝒆𝒏𝒔</m:t>
                              </m:r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  <m:t>𝒊𝒃𝒍𝒆</m:t>
                              </m:r>
                            </m:sub>
                          </m:s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  <m:t>𝒂𝒎𝒃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6414" y="6047439"/>
                    <a:ext cx="2752869" cy="22365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27" t="-2703" b="-3243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4"/>
                  <p:cNvSpPr txBox="1"/>
                  <p:nvPr/>
                </p:nvSpPr>
                <p:spPr>
                  <a:xfrm>
                    <a:off x="5126414" y="5686257"/>
                    <a:ext cx="1844929" cy="24897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  <m:t>𝒈𝒆𝒏</m:t>
                              </m:r>
                            </m:sub>
                          </m:s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  <m:t>𝒇𝒖𝒆𝒍</m:t>
                              </m:r>
                            </m:sub>
                          </m:s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  <m:t>𝒔𝒕𝒂𝒄𝒌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6414" y="5686257"/>
                    <a:ext cx="1844929" cy="24897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980" t="-2439" r="-660" b="-2439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2773" y="1805359"/>
            <a:ext cx="2930051" cy="324095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13086"/>
            <a:ext cx="3495319" cy="321055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613" y="3930477"/>
            <a:ext cx="323259" cy="46238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9740" y="3940841"/>
            <a:ext cx="319169" cy="4623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5161" y="3854584"/>
            <a:ext cx="657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density</a:t>
            </a:r>
          </a:p>
          <a:p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(A/cm</a:t>
            </a:r>
            <a:r>
              <a:rPr lang="en-US" altLang="ko-KR" sz="1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0067" y="3670902"/>
            <a:ext cx="4308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ko-KR" sz="1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0985" y="3670902"/>
            <a:ext cx="4308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ko-KR" sz="1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974137" y="3849173"/>
            <a:ext cx="3289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endParaRPr lang="ko-KR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974137" y="3973541"/>
            <a:ext cx="3289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</a:t>
            </a:r>
            <a:endParaRPr lang="ko-KR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974137" y="4097908"/>
            <a:ext cx="3289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endParaRPr lang="ko-KR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974137" y="4222276"/>
            <a:ext cx="3289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  <a:endParaRPr lang="ko-KR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27720" y="5250646"/>
            <a:ext cx="662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(a) Total heat generation and heat loss of PEMFC stack (b) heat transferred by coolant with respect to operating cell temperature of PEMFC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656751" y="4973439"/>
            <a:ext cx="411002" cy="309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023208" y="4973439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6552050" y="3666606"/>
            <a:ext cx="2019651" cy="1227631"/>
            <a:chOff x="6631252" y="4260621"/>
            <a:chExt cx="2019651" cy="122763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6631252" y="4260621"/>
              <a:ext cx="792020" cy="122763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7858883" y="4260621"/>
              <a:ext cx="792020" cy="122763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710454" y="4419025"/>
                  <a:ext cx="5411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0" smtClean="0"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  <m:sub>
                            <m:r>
                              <a:rPr lang="en-US" altLang="ko-KR" sz="2000" b="1" i="0" smtClean="0">
                                <a:latin typeface="Cambria Math" panose="02040503050406030204" pitchFamily="18" charset="0"/>
                              </a:rPr>
                              <m:t>𝐜𝐞𝐥𝐥</m:t>
                            </m:r>
                          </m:sub>
                        </m:sSub>
                      </m:oMath>
                    </m:oMathPara>
                  </a14:m>
                  <a:endParaRPr lang="ko-KR" altLang="en-US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454" y="4419025"/>
                  <a:ext cx="541110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10112" r="-4494" b="-2156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898484" y="4419025"/>
                  <a:ext cx="646908" cy="335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0" smtClean="0"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  <m:sub>
                            <m:r>
                              <a:rPr lang="en-US" altLang="ko-KR" sz="2000" b="1" i="0" smtClean="0">
                                <a:latin typeface="Cambria Math" panose="02040503050406030204" pitchFamily="18" charset="0"/>
                              </a:rPr>
                              <m:t>𝐞𝐯𝐚𝐩</m:t>
                            </m:r>
                          </m:sub>
                        </m:sSub>
                      </m:oMath>
                    </m:oMathPara>
                  </a14:m>
                  <a:endParaRPr lang="ko-KR" altLang="en-US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8484" y="4419025"/>
                  <a:ext cx="646908" cy="335285"/>
                </a:xfrm>
                <a:prstGeom prst="rect">
                  <a:avLst/>
                </a:prstGeom>
                <a:blipFill>
                  <a:blip r:embed="rId11"/>
                  <a:stretch>
                    <a:fillRect l="-8491" r="-4717" b="-236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710454" y="4933838"/>
                  <a:ext cx="632609" cy="3195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b="1" i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2000" b="1" i="0" smtClean="0">
                                <a:latin typeface="Cambria Math" panose="02040503050406030204" pitchFamily="18" charset="0"/>
                              </a:rPr>
                              <m:t>𝐜𝐨𝐨𝐥</m:t>
                            </m:r>
                          </m:sub>
                        </m:sSub>
                      </m:oMath>
                    </m:oMathPara>
                  </a14:m>
                  <a:endParaRPr lang="ko-KR" altLang="en-US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454" y="4933838"/>
                  <a:ext cx="632609" cy="319511"/>
                </a:xfrm>
                <a:prstGeom prst="rect">
                  <a:avLst/>
                </a:prstGeom>
                <a:blipFill>
                  <a:blip r:embed="rId12"/>
                  <a:stretch>
                    <a:fillRect l="-12500" t="-13462" r="-4808" b="-3076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898484" y="4933838"/>
                  <a:ext cx="683905" cy="3541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b="1" i="0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2000" b="1" i="0" smtClean="0">
                                <a:latin typeface="Cambria Math" panose="02040503050406030204" pitchFamily="18" charset="0"/>
                              </a:rPr>
                              <m:t>𝐞𝐯𝐚𝐩</m:t>
                            </m:r>
                          </m:sub>
                        </m:sSub>
                      </m:oMath>
                    </m:oMathPara>
                  </a14:m>
                  <a:endParaRPr lang="ko-KR" altLang="en-US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8484" y="4933838"/>
                  <a:ext cx="683905" cy="354136"/>
                </a:xfrm>
                <a:prstGeom prst="rect">
                  <a:avLst/>
                </a:prstGeom>
                <a:blipFill>
                  <a:blip r:embed="rId13"/>
                  <a:stretch>
                    <a:fillRect l="-11607" t="-10345" r="-4464" b="-224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오른쪽 화살표 44"/>
            <p:cNvSpPr/>
            <p:nvPr/>
          </p:nvSpPr>
          <p:spPr>
            <a:xfrm>
              <a:off x="7462873" y="4733338"/>
              <a:ext cx="356409" cy="2376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354045" y="1844960"/>
            <a:ext cx="269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Governing equations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9447" y="4973439"/>
            <a:ext cx="106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Topping</a:t>
            </a: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PEMFC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1277" y="4973439"/>
            <a:ext cx="130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Bottoming</a:t>
            </a: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ORC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0" y="221319"/>
            <a:ext cx="98802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2600" spc="0" dirty="0"/>
              <a:t>Thermal Correlation of PEMFC</a:t>
            </a:r>
            <a:endParaRPr lang="ko-KR" altLang="en-US" sz="2600" spc="0" dirty="0"/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1669" y="-135090"/>
            <a:ext cx="45703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33513" algn="l"/>
              </a:tabLst>
            </a:pPr>
            <a:r>
              <a:rPr lang="en-US" altLang="ko-KR" sz="1300" spc="0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Discussions</a:t>
            </a:r>
          </a:p>
        </p:txBody>
      </p:sp>
    </p:spTree>
    <p:extLst>
      <p:ext uri="{BB962C8B-B14F-4D97-AF65-F5344CB8AC3E}">
        <p14:creationId xmlns:p14="http://schemas.microsoft.com/office/powerpoint/2010/main" val="14760403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176289" y="1686556"/>
            <a:ext cx="3338737" cy="3762095"/>
            <a:chOff x="572299" y="1607354"/>
            <a:chExt cx="3471300" cy="3911467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299" y="1607354"/>
              <a:ext cx="3471300" cy="3911467"/>
            </a:xfrm>
            <a:prstGeom prst="rect">
              <a:avLst/>
            </a:prstGeom>
          </p:spPr>
        </p:pic>
        <p:sp>
          <p:nvSpPr>
            <p:cNvPr id="7" name="타원 6"/>
            <p:cNvSpPr/>
            <p:nvPr/>
          </p:nvSpPr>
          <p:spPr>
            <a:xfrm>
              <a:off x="1207939" y="2237334"/>
              <a:ext cx="475212" cy="4752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68317" y="1991332"/>
                  <a:ext cx="1144189" cy="2325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ko-K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𝐜𝐨𝐨𝐥</m:t>
                            </m:r>
                          </m:sub>
                        </m:sSub>
                        <m:r>
                          <a:rPr lang="en-US" altLang="ko-KR" sz="1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≫</m:t>
                        </m:r>
                        <m:sSub>
                          <m:sSubPr>
                            <m:ctrlPr>
                              <a:rPr lang="en-US" altLang="ko-K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ko-K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𝐦𝐚𝐱</m:t>
                            </m:r>
                          </m:sub>
                        </m:sSub>
                      </m:oMath>
                    </m:oMathPara>
                  </a14:m>
                  <a:endParaRPr lang="ko-KR" alt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317" y="1991332"/>
                  <a:ext cx="1144189" cy="232531"/>
                </a:xfrm>
                <a:prstGeom prst="rect">
                  <a:avLst/>
                </a:prstGeom>
                <a:blipFill>
                  <a:blip r:embed="rId4"/>
                  <a:stretch>
                    <a:fillRect l="-4420" t="-2703" b="-3243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8" name="TextBox 107"/>
          <p:cNvSpPr txBox="1"/>
          <p:nvPr/>
        </p:nvSpPr>
        <p:spPr>
          <a:xfrm>
            <a:off x="3496942" y="3916174"/>
            <a:ext cx="564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ko-KR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cool,pemfc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&gt;&gt; 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ko-KR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max,evap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(343~346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K at 1 A/cm</a:t>
            </a:r>
            <a:r>
              <a:rPr lang="en-US" altLang="ko-KR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403239" y="4617030"/>
            <a:ext cx="5683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kern="0" dirty="0">
                <a:latin typeface="Arial" panose="020B0604020202020204" pitchFamily="34" charset="0"/>
                <a:cs typeface="Arial" panose="020B0604020202020204" pitchFamily="34" charset="0"/>
              </a:rPr>
              <a:t>☞ Off-design </a:t>
            </a:r>
            <a:r>
              <a:rPr lang="en-US" altLang="ko-KR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 appears </a:t>
            </a:r>
          </a:p>
          <a:p>
            <a:r>
              <a:rPr lang="en-US" altLang="ko-KR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low temperature region </a:t>
            </a:r>
          </a:p>
          <a:p>
            <a:r>
              <a:rPr lang="en-US" altLang="ko-KR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as increasing current density.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96943" y="2439504"/>
            <a:ext cx="542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Cell temperature rise </a:t>
            </a:r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Waste heat decreases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   (Associated with thermal correlation of PEMFC)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96943" y="1991346"/>
            <a:ext cx="56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Current density increases </a:t>
            </a:r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Waste heat increases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5960230" y="3191394"/>
            <a:ext cx="316808" cy="67321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0" y="221319"/>
            <a:ext cx="98802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2600" spc="0" dirty="0" smtClean="0"/>
              <a:t>Heat Input to the Bottoming </a:t>
            </a:r>
            <a:r>
              <a:rPr lang="en-US" altLang="ko-KR" sz="2600" spc="0" dirty="0"/>
              <a:t>ORC</a:t>
            </a:r>
            <a:endParaRPr lang="ko-KR" altLang="en-US" sz="2600" spc="0" dirty="0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669" y="-135090"/>
            <a:ext cx="45703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33513" algn="l"/>
              </a:tabLst>
            </a:pPr>
            <a:r>
              <a:rPr lang="en-US" altLang="ko-KR" sz="1300" spc="0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34143" y="5426600"/>
            <a:ext cx="392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Correlation of 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eat input and inlet temperature of hot fluid at the evaporator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304" y="5041701"/>
            <a:ext cx="30389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Evaporator inlet temperature (K)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558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49506" y="1207822"/>
            <a:ext cx="3251311" cy="3494246"/>
            <a:chOff x="176289" y="1996312"/>
            <a:chExt cx="2710520" cy="2913047"/>
          </a:xfrm>
        </p:grpSpPr>
        <p:grpSp>
          <p:nvGrpSpPr>
            <p:cNvPr id="28" name="그룹 27"/>
            <p:cNvGrpSpPr/>
            <p:nvPr/>
          </p:nvGrpSpPr>
          <p:grpSpPr>
            <a:xfrm>
              <a:off x="176289" y="1996312"/>
              <a:ext cx="2710520" cy="2913047"/>
              <a:chOff x="5903976" y="1926440"/>
              <a:chExt cx="2710520" cy="2913047"/>
            </a:xfrm>
          </p:grpSpPr>
          <p:pic>
            <p:nvPicPr>
              <p:cNvPr id="27" name="그림 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3976" y="1926440"/>
                <a:ext cx="2710520" cy="291304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6681969" y="3907758"/>
                    <a:ext cx="657488" cy="12311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80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80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orc</m:t>
                              </m:r>
                            </m:sub>
                          </m:sSub>
                          <m:r>
                            <a:rPr lang="en-US" altLang="ko-KR" sz="80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80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7 </m:t>
                          </m:r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oMath>
                      </m:oMathPara>
                    </a14:m>
                    <a:endParaRPr lang="ko-KR" altLang="en-US" sz="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1969" y="3907758"/>
                    <a:ext cx="657488" cy="12311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26" r="-926" b="-45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7009142" y="3470677"/>
                    <a:ext cx="294953" cy="12311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80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oMath>
                      </m:oMathPara>
                    </a14:m>
                    <a:endParaRPr lang="ko-KR" altLang="en-US" sz="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09142" y="3470677"/>
                    <a:ext cx="294953" cy="12311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250" r="-2083" b="-3809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6998317" y="2995253"/>
                    <a:ext cx="317395" cy="12311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80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oMath>
                      </m:oMathPara>
                    </a14:m>
                    <a:endParaRPr lang="ko-KR" altLang="en-US" sz="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2" name="TextBox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8317" y="2995253"/>
                    <a:ext cx="317395" cy="12311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769" r="-1923" b="-3809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6998317" y="2608971"/>
                    <a:ext cx="317395" cy="12311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80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oMath>
                      </m:oMathPara>
                    </a14:m>
                    <a:endParaRPr lang="ko-KR" altLang="en-US" sz="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8317" y="2608971"/>
                    <a:ext cx="317395" cy="12311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769" t="-5000" r="-1923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6998317" y="2252403"/>
                    <a:ext cx="317395" cy="12311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80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oMath>
                      </m:oMathPara>
                    </a14:m>
                    <a:endParaRPr lang="ko-KR" altLang="en-US" sz="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8317" y="2252403"/>
                    <a:ext cx="317395" cy="12311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769" r="-1923" b="-3809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5" name="타원 94"/>
              <p:cNvSpPr/>
              <p:nvPr/>
            </p:nvSpPr>
            <p:spPr>
              <a:xfrm>
                <a:off x="6483965" y="2232470"/>
                <a:ext cx="354619" cy="35461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295629" y="2027307"/>
                <a:ext cx="871222" cy="205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Off-design</a:t>
                </a:r>
                <a:endParaRPr lang="ko-KR" altLang="en-US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726703" y="2088375"/>
              <a:ext cx="712818" cy="48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Current</a:t>
              </a:r>
            </a:p>
            <a:p>
              <a:r>
                <a:rPr lang="en-US" altLang="ko-KR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density</a:t>
              </a:r>
            </a:p>
            <a:p>
              <a:r>
                <a:rPr lang="en-US" altLang="ko-KR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(A/cm</a:t>
              </a:r>
              <a:r>
                <a:rPr lang="en-US" altLang="ko-KR" sz="105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ko-KR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ko-KR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4770005" y="1052940"/>
            <a:ext cx="3283728" cy="3643292"/>
            <a:chOff x="3073883" y="1853006"/>
            <a:chExt cx="2737545" cy="3037303"/>
          </a:xfrm>
        </p:grpSpPr>
        <p:grpSp>
          <p:nvGrpSpPr>
            <p:cNvPr id="31" name="그룹 30"/>
            <p:cNvGrpSpPr/>
            <p:nvPr/>
          </p:nvGrpSpPr>
          <p:grpSpPr>
            <a:xfrm>
              <a:off x="3073883" y="1853006"/>
              <a:ext cx="2737545" cy="3037303"/>
              <a:chOff x="5925155" y="1496597"/>
              <a:chExt cx="2737545" cy="3037303"/>
            </a:xfrm>
          </p:grpSpPr>
          <p:pic>
            <p:nvPicPr>
              <p:cNvPr id="29" name="그림 2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5155" y="1646955"/>
                <a:ext cx="2737545" cy="2886945"/>
              </a:xfrm>
              <a:prstGeom prst="rect">
                <a:avLst/>
              </a:prstGeom>
            </p:spPr>
          </p:pic>
          <p:sp>
            <p:nvSpPr>
              <p:cNvPr id="100" name="타원 99"/>
              <p:cNvSpPr/>
              <p:nvPr/>
            </p:nvSpPr>
            <p:spPr>
              <a:xfrm>
                <a:off x="6512449" y="1716827"/>
                <a:ext cx="354619" cy="15840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316118" y="1496597"/>
                <a:ext cx="871222" cy="205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Off-design</a:t>
                </a:r>
                <a:endParaRPr lang="ko-KR" altLang="en-US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887353" y="3508202"/>
                  <a:ext cx="317395" cy="12311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ko-KR" altLang="en-US" sz="8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7353" y="3508202"/>
                  <a:ext cx="317395" cy="123111"/>
                </a:xfrm>
                <a:prstGeom prst="rect">
                  <a:avLst/>
                </a:prstGeom>
                <a:blipFill>
                  <a:blip r:embed="rId12"/>
                  <a:stretch>
                    <a:fillRect t="-4167" b="-1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874653" y="3187123"/>
                  <a:ext cx="317395" cy="12311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ko-KR" altLang="en-US" sz="8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653" y="3187123"/>
                  <a:ext cx="317395" cy="123111"/>
                </a:xfrm>
                <a:prstGeom prst="rect">
                  <a:avLst/>
                </a:prstGeom>
                <a:blipFill>
                  <a:blip r:embed="rId13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3887353" y="2834985"/>
                  <a:ext cx="317395" cy="12311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ko-KR" altLang="en-US" sz="8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7353" y="2834985"/>
                  <a:ext cx="317395" cy="123111"/>
                </a:xfrm>
                <a:prstGeom prst="rect">
                  <a:avLst/>
                </a:prstGeom>
                <a:blipFill>
                  <a:blip r:embed="rId14"/>
                  <a:stretch>
                    <a:fillRect b="-208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3887353" y="2606385"/>
                  <a:ext cx="317395" cy="12311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ko-KR" altLang="en-US" sz="8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7353" y="2606385"/>
                  <a:ext cx="317395" cy="123111"/>
                </a:xfrm>
                <a:prstGeom prst="rect">
                  <a:avLst/>
                </a:prstGeom>
                <a:blipFill>
                  <a:blip r:embed="rId15"/>
                  <a:stretch>
                    <a:fillRect b="-208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881407" y="2315741"/>
                  <a:ext cx="317395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ko-KR" sz="8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ko-KR" altLang="en-US" sz="8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1407" y="2315741"/>
                  <a:ext cx="317395" cy="123111"/>
                </a:xfrm>
                <a:prstGeom prst="rect">
                  <a:avLst/>
                </a:prstGeom>
                <a:blipFill>
                  <a:blip r:embed="rId16"/>
                  <a:stretch>
                    <a:fillRect t="-4167" b="-1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직사각형 109"/>
          <p:cNvSpPr/>
          <p:nvPr/>
        </p:nvSpPr>
        <p:spPr>
          <a:xfrm>
            <a:off x="2559015" y="4583192"/>
            <a:ext cx="4236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6501121" y="4583192"/>
            <a:ext cx="433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3801" y="5787957"/>
            <a:ext cx="8248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Low temperature condition restricts the bottoming ORC to achieve higher enhancement at the higher current density regions.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299" y="5448651"/>
            <a:ext cx="87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 waste heat </a:t>
            </a:r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Refrigerant mass flow rate </a:t>
            </a:r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Power &amp; Efficiency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2763" y="4339079"/>
            <a:ext cx="27608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Evaporator inlet temperature (K)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51074" y="4323839"/>
            <a:ext cx="27608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Evaporator inlet temperature (K)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0" y="221319"/>
            <a:ext cx="98802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2600" spc="0" dirty="0"/>
              <a:t>Performance of </a:t>
            </a:r>
            <a:r>
              <a:rPr lang="en-US" altLang="ko-KR" sz="2600" spc="0" dirty="0" smtClean="0"/>
              <a:t>the Bottoming </a:t>
            </a:r>
            <a:r>
              <a:rPr lang="en-US" altLang="ko-KR" sz="2600" spc="0" dirty="0"/>
              <a:t>ORC</a:t>
            </a:r>
            <a:endParaRPr lang="ko-KR" altLang="en-US" sz="2600" spc="0" dirty="0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669" y="-135090"/>
            <a:ext cx="45703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33513" algn="l"/>
              </a:tabLst>
            </a:pPr>
            <a:r>
              <a:rPr lang="en-US" altLang="ko-KR" sz="1300" spc="0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5213" y="4892518"/>
            <a:ext cx="627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Performance correlation with heat source temperature in terms of (a) the expander’s power (b) the bottoming ORC’s thermal efficiency</a:t>
            </a:r>
          </a:p>
        </p:txBody>
      </p:sp>
    </p:spTree>
    <p:extLst>
      <p:ext uri="{BB962C8B-B14F-4D97-AF65-F5344CB8AC3E}">
        <p14:creationId xmlns:p14="http://schemas.microsoft.com/office/powerpoint/2010/main" val="23242280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092610" y="1334720"/>
            <a:ext cx="3095905" cy="3453207"/>
            <a:chOff x="1092610" y="1282322"/>
            <a:chExt cx="3095905" cy="3453207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610" y="1282322"/>
              <a:ext cx="3095905" cy="3453207"/>
            </a:xfrm>
            <a:prstGeom prst="rect">
              <a:avLst/>
            </a:prstGeom>
          </p:spPr>
        </p:pic>
        <p:grpSp>
          <p:nvGrpSpPr>
            <p:cNvPr id="30" name="그룹 29"/>
            <p:cNvGrpSpPr/>
            <p:nvPr/>
          </p:nvGrpSpPr>
          <p:grpSpPr>
            <a:xfrm>
              <a:off x="2400470" y="3192292"/>
              <a:ext cx="1721122" cy="895445"/>
              <a:chOff x="1935571" y="3963277"/>
              <a:chExt cx="1924269" cy="1001137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9555" y="4181420"/>
                <a:ext cx="357081" cy="758796"/>
              </a:xfrm>
              <a:prstGeom prst="rect">
                <a:avLst/>
              </a:prstGeom>
            </p:spPr>
          </p:pic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0627" y="4181419"/>
                <a:ext cx="388963" cy="752419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686019" y="3965099"/>
                <a:ext cx="633925" cy="25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Hybrid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28387" y="3963277"/>
                <a:ext cx="731453" cy="257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PEMFC</a:t>
                </a:r>
                <a:endParaRPr lang="ko-KR" alt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486714" y="4099094"/>
                <a:ext cx="419738" cy="255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86714" y="4302295"/>
                <a:ext cx="419738" cy="255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0.9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486714" y="4505495"/>
                <a:ext cx="419738" cy="255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486714" y="4708695"/>
                <a:ext cx="419738" cy="255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935571" y="4087589"/>
                <a:ext cx="783669" cy="619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density</a:t>
                </a:r>
              </a:p>
              <a:p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(A/cm</a:t>
                </a:r>
                <a:r>
                  <a:rPr lang="en-US" altLang="ko-KR" sz="10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4854705" y="1330147"/>
            <a:ext cx="3113748" cy="3489461"/>
            <a:chOff x="4854705" y="1277749"/>
            <a:chExt cx="3113748" cy="3489461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4705" y="1277749"/>
              <a:ext cx="3113748" cy="3489461"/>
            </a:xfrm>
            <a:prstGeom prst="rect">
              <a:avLst/>
            </a:prstGeom>
          </p:spPr>
        </p:pic>
        <p:grpSp>
          <p:nvGrpSpPr>
            <p:cNvPr id="41" name="그룹 40"/>
            <p:cNvGrpSpPr/>
            <p:nvPr/>
          </p:nvGrpSpPr>
          <p:grpSpPr>
            <a:xfrm>
              <a:off x="5875190" y="3245632"/>
              <a:ext cx="1721122" cy="895445"/>
              <a:chOff x="1935571" y="3963277"/>
              <a:chExt cx="1924269" cy="1001137"/>
            </a:xfrm>
          </p:grpSpPr>
          <p:pic>
            <p:nvPicPr>
              <p:cNvPr id="42" name="그림 4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9555" y="4181420"/>
                <a:ext cx="357081" cy="758796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0627" y="4181419"/>
                <a:ext cx="388963" cy="752419"/>
              </a:xfrm>
              <a:prstGeom prst="rect">
                <a:avLst/>
              </a:prstGeom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2686019" y="3965099"/>
                <a:ext cx="633925" cy="25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Hybrid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128387" y="3963277"/>
                <a:ext cx="731453" cy="257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PEMFC</a:t>
                </a:r>
                <a:endParaRPr lang="ko-KR" alt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486714" y="4099094"/>
                <a:ext cx="419738" cy="255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1.0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486714" y="4302295"/>
                <a:ext cx="419738" cy="255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0.9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486714" y="4505495"/>
                <a:ext cx="419738" cy="255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486714" y="4708695"/>
                <a:ext cx="419738" cy="255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935571" y="4087589"/>
                <a:ext cx="783669" cy="619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density</a:t>
                </a:r>
              </a:p>
              <a:p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(A/cm</a:t>
                </a:r>
                <a:r>
                  <a:rPr lang="en-US" altLang="ko-KR" sz="10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1706908" y="4907034"/>
            <a:ext cx="583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Performance comparison between hybrid system and PEMFC in terms of (a) power generation (b) energy efficiency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631551" y="4657191"/>
            <a:ext cx="393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(a)</a:t>
            </a:r>
            <a:endParaRPr lang="ko-KR" altLang="en-US" sz="1400" dirty="0"/>
          </a:p>
        </p:txBody>
      </p:sp>
      <p:sp>
        <p:nvSpPr>
          <p:cNvPr id="55" name="직사각형 54"/>
          <p:cNvSpPr/>
          <p:nvPr/>
        </p:nvSpPr>
        <p:spPr>
          <a:xfrm>
            <a:off x="6433247" y="4657191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(b)</a:t>
            </a:r>
            <a:endParaRPr lang="ko-KR" alt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295092" y="5439233"/>
            <a:ext cx="874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 hybrid systems has the optimal temperature at 353 K in power and efficiency.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 higher the current density, the bigger enhancement can be accomplished.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0" y="221319"/>
            <a:ext cx="98802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2600" spc="0" dirty="0"/>
              <a:t>Performance Enhancement by </a:t>
            </a:r>
            <a:r>
              <a:rPr lang="en-US" altLang="ko-KR" sz="2600" spc="0" dirty="0" smtClean="0"/>
              <a:t>the Bottoming ORC</a:t>
            </a:r>
            <a:endParaRPr lang="ko-KR" altLang="en-US" sz="2600" spc="0" dirty="0"/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1669" y="-135090"/>
            <a:ext cx="45703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33513" algn="l"/>
              </a:tabLst>
            </a:pPr>
            <a:r>
              <a:rPr lang="en-US" altLang="ko-KR" sz="1300" spc="0" dirty="0">
                <a:latin typeface="Arial" panose="020B0604020202020204" pitchFamily="34" charset="0"/>
                <a:cs typeface="Arial" panose="020B0604020202020204" pitchFamily="34" charset="0"/>
              </a:rPr>
              <a:t>Thermal Management for PEMFC</a:t>
            </a:r>
          </a:p>
        </p:txBody>
      </p:sp>
    </p:spTree>
    <p:extLst>
      <p:ext uri="{BB962C8B-B14F-4D97-AF65-F5344CB8AC3E}">
        <p14:creationId xmlns:p14="http://schemas.microsoft.com/office/powerpoint/2010/main" val="40318747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087" y="2670536"/>
            <a:ext cx="9029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ko-K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performance of the </a:t>
            </a:r>
            <a:r>
              <a:rPr lang="en-US" altLang="ko-K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bottoming ORC</a:t>
            </a:r>
          </a:p>
          <a:p>
            <a:pPr marL="342900" indent="-342900">
              <a:buFont typeface="Times New Roman" panose="02020603050405020304" pitchFamily="18" charset="0"/>
              <a:buChar char="ⅱ"/>
            </a:pPr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As the current density increases, the </a:t>
            </a: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waste heat </a:t>
            </a:r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can exceed the capacity of the evaporator and cause off-design operation.</a:t>
            </a:r>
          </a:p>
          <a:p>
            <a:pPr marL="342900" indent="-342900">
              <a:buFont typeface="Times New Roman" panose="02020603050405020304" pitchFamily="18" charset="0"/>
              <a:buChar char="ⅱ"/>
            </a:pP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enhancement by the bottoming ORC is more effective at the higher operating current density, the lower temperature.</a:t>
            </a:r>
            <a:endParaRPr lang="en-US" altLang="ko-K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7" y="1144056"/>
            <a:ext cx="879640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The characteristics of </a:t>
            </a:r>
            <a:r>
              <a:rPr lang="en-US" altLang="ko-K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en-US" altLang="ko-K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PEMFC</a:t>
            </a:r>
          </a:p>
          <a:p>
            <a:pPr marL="342900" indent="-342900">
              <a:buFont typeface="Times New Roman" panose="02020603050405020304" pitchFamily="18" charset="0"/>
              <a:buChar char="ⅰ"/>
            </a:pP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PEMFC generates more waste heat as it operate at higher current densities.</a:t>
            </a:r>
          </a:p>
          <a:p>
            <a:pPr marL="342900" indent="-342900">
              <a:buFont typeface="Times New Roman" panose="02020603050405020304" pitchFamily="18" charset="0"/>
              <a:buChar char="ⅱ"/>
            </a:pP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the operating temperature increases, </a:t>
            </a: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the amount of heat transferred by coolant decreases due to the rise of heat dissipation by sensible and latent heat.</a:t>
            </a:r>
            <a:endParaRPr lang="ko-KR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87" y="4458626"/>
            <a:ext cx="879640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The optimal performance of the hybrid power </a:t>
            </a:r>
            <a:r>
              <a:rPr lang="en-US" altLang="ko-K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altLang="ko-K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Times New Roman" panose="02020603050405020304" pitchFamily="18" charset="0"/>
              <a:buChar char="ⅰ"/>
            </a:pP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The suggested hybrid system </a:t>
            </a:r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has the best performance </a:t>
            </a: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at 353 K in </a:t>
            </a:r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terms of </a:t>
            </a: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both energy </a:t>
            </a:r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efficiency and power generation.</a:t>
            </a:r>
          </a:p>
          <a:p>
            <a:pPr marL="342900" indent="-342900">
              <a:buFont typeface="Times New Roman" panose="02020603050405020304" pitchFamily="18" charset="0"/>
              <a:buChar char="ⅱ"/>
            </a:pPr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Considering the off-design operation, the current density </a:t>
            </a: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are allowed to be increased until the evaporator </a:t>
            </a:r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cover the amount of heat at the optimum temperature (353 K in this study).</a:t>
            </a:r>
            <a:endParaRPr lang="ko-KR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0" y="221319"/>
            <a:ext cx="98802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2600" spc="0" dirty="0" smtClean="0"/>
              <a:t>Conclusion</a:t>
            </a:r>
            <a:endParaRPr lang="ko-KR" altLang="en-US" sz="2600" spc="0" dirty="0"/>
          </a:p>
        </p:txBody>
      </p:sp>
    </p:spTree>
    <p:extLst>
      <p:ext uri="{BB962C8B-B14F-4D97-AF65-F5344CB8AC3E}">
        <p14:creationId xmlns:p14="http://schemas.microsoft.com/office/powerpoint/2010/main" val="27392144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3696" y="2874586"/>
            <a:ext cx="40302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rgbClr val="0F3E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221319"/>
            <a:ext cx="98802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2600" spc="0" dirty="0" smtClean="0"/>
              <a:t>Q &amp; A </a:t>
            </a:r>
            <a:endParaRPr lang="ko-KR" altLang="en-US" sz="2600" spc="0" dirty="0"/>
          </a:p>
        </p:txBody>
      </p:sp>
    </p:spTree>
    <p:extLst>
      <p:ext uri="{BB962C8B-B14F-4D97-AF65-F5344CB8AC3E}">
        <p14:creationId xmlns:p14="http://schemas.microsoft.com/office/powerpoint/2010/main" val="21739516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57136"/>
            <a:ext cx="1877041" cy="640080"/>
          </a:xfrm>
        </p:spPr>
        <p:txBody>
          <a:bodyPr/>
          <a:lstStyle/>
          <a:p>
            <a:r>
              <a:rPr lang="en-US" altLang="ko-KR" spc="0" dirty="0" smtClean="0"/>
              <a:t>Overview</a:t>
            </a:r>
            <a:endParaRPr lang="ko-KR" altLang="en-US" spc="0" dirty="0"/>
          </a:p>
        </p:txBody>
      </p:sp>
      <p:pic>
        <p:nvPicPr>
          <p:cNvPr id="16" name="그림 15" descr="02.png"/>
          <p:cNvPicPr>
            <a:picLocks noChangeAspect="1"/>
          </p:cNvPicPr>
          <p:nvPr/>
        </p:nvPicPr>
        <p:blipFill>
          <a:blip r:embed="rId3" cstate="print"/>
          <a:srcRect l="23437" t="22916" b="10416"/>
          <a:stretch>
            <a:fillRect/>
          </a:stretch>
        </p:blipFill>
        <p:spPr>
          <a:xfrm>
            <a:off x="-36512" y="1249759"/>
            <a:ext cx="9180512" cy="4872109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1514705" y="1686556"/>
            <a:ext cx="6407406" cy="4144139"/>
            <a:chOff x="1514705" y="1758380"/>
            <a:chExt cx="5726839" cy="4144139"/>
          </a:xfrm>
        </p:grpSpPr>
        <p:grpSp>
          <p:nvGrpSpPr>
            <p:cNvPr id="3" name="그룹 2"/>
            <p:cNvGrpSpPr/>
            <p:nvPr/>
          </p:nvGrpSpPr>
          <p:grpSpPr>
            <a:xfrm>
              <a:off x="1614717" y="1758380"/>
              <a:ext cx="5623249" cy="857256"/>
              <a:chOff x="1614717" y="1758380"/>
              <a:chExt cx="5623249" cy="857256"/>
            </a:xfrm>
          </p:grpSpPr>
          <p:pic>
            <p:nvPicPr>
              <p:cNvPr id="20" name="그림 19" descr="05.png"/>
              <p:cNvPicPr>
                <a:picLocks noChangeAspect="1"/>
              </p:cNvPicPr>
              <p:nvPr/>
            </p:nvPicPr>
            <p:blipFill>
              <a:blip r:embed="rId4" cstate="print"/>
              <a:srcRect l="52344" t="22916" r="3906" b="64584"/>
              <a:stretch>
                <a:fillRect/>
              </a:stretch>
            </p:blipFill>
            <p:spPr>
              <a:xfrm>
                <a:off x="1614717" y="1758380"/>
                <a:ext cx="5623249" cy="857256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022284" y="1925398"/>
                <a:ext cx="4815226" cy="523220"/>
              </a:xfrm>
              <a:prstGeom prst="rect">
                <a:avLst/>
              </a:prstGeom>
              <a:noFill/>
              <a:ln w="38100">
                <a:noFill/>
                <a:prstDash val="solid"/>
              </a:ln>
            </p:spPr>
            <p:txBody>
              <a:bodyPr wrap="square" lIns="36000" rIns="36000" rtlCol="0">
                <a:spAutoFit/>
                <a:scene3d>
                  <a:camera prst="orthographicFront"/>
                  <a:lightRig rig="threePt" dir="t"/>
                </a:scene3d>
                <a:sp3d contourW="38100">
                  <a:bevelT w="0" h="38100"/>
                  <a:contourClr>
                    <a:schemeClr val="bg1"/>
                  </a:contourClr>
                </a:sp3d>
              </a:bodyPr>
              <a:lstStyle/>
              <a:p>
                <a:r>
                  <a:rPr lang="en-US" altLang="ko-KR" sz="2800" b="1" spc="-110" dirty="0" smtClean="0">
                    <a:ln w="11430">
                      <a:noFill/>
                    </a:ln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Backgrounds and Objective</a:t>
                </a:r>
                <a:endParaRPr lang="ko-KR" altLang="en-US" sz="2800" b="1" spc="-110" dirty="0" smtClean="0">
                  <a:ln w="11430">
                    <a:noFill/>
                  </a:ln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1514705" y="2621128"/>
              <a:ext cx="5723664" cy="1121125"/>
              <a:chOff x="1514705" y="2579210"/>
              <a:chExt cx="5723664" cy="1121125"/>
            </a:xfrm>
          </p:grpSpPr>
          <p:pic>
            <p:nvPicPr>
              <p:cNvPr id="30" name="그림 29" descr="06.png"/>
              <p:cNvPicPr>
                <a:picLocks noChangeAspect="1"/>
              </p:cNvPicPr>
              <p:nvPr/>
            </p:nvPicPr>
            <p:blipFill>
              <a:blip r:embed="rId5" cstate="print"/>
              <a:srcRect l="51562" t="34375" r="3906" b="53125"/>
              <a:stretch>
                <a:fillRect/>
              </a:stretch>
            </p:blipFill>
            <p:spPr>
              <a:xfrm>
                <a:off x="1514705" y="2579210"/>
                <a:ext cx="5723664" cy="857256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2022284" y="2746228"/>
                <a:ext cx="4815226" cy="954107"/>
              </a:xfrm>
              <a:prstGeom prst="rect">
                <a:avLst/>
              </a:prstGeom>
              <a:noFill/>
              <a:ln w="38100">
                <a:noFill/>
                <a:prstDash val="solid"/>
              </a:ln>
            </p:spPr>
            <p:txBody>
              <a:bodyPr wrap="square" lIns="36000" rIns="36000" rtlCol="0">
                <a:spAutoFit/>
                <a:scene3d>
                  <a:camera prst="orthographicFront"/>
                  <a:lightRig rig="threePt" dir="t"/>
                </a:scene3d>
                <a:sp3d contourW="38100">
                  <a:bevelT w="0" h="38100"/>
                  <a:contourClr>
                    <a:schemeClr val="bg1"/>
                  </a:contourClr>
                </a:sp3d>
              </a:bodyPr>
              <a:lstStyle/>
              <a:p>
                <a:r>
                  <a:rPr lang="en-US" altLang="ko-KR" sz="2800" b="1" spc="-110" dirty="0">
                    <a:ln w="11430">
                      <a:noFill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Thermal Management for PEMFC</a:t>
                </a:r>
                <a:endParaRPr lang="ko-KR" altLang="en-US" sz="2800" b="1" spc="-110" dirty="0">
                  <a:ln w="1143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>
              <a:off x="1514705" y="3483876"/>
              <a:ext cx="5723664" cy="1085406"/>
              <a:chOff x="1514705" y="3450432"/>
              <a:chExt cx="5723664" cy="1085406"/>
            </a:xfrm>
          </p:grpSpPr>
          <p:pic>
            <p:nvPicPr>
              <p:cNvPr id="35" name="그림 34" descr="07.png"/>
              <p:cNvPicPr>
                <a:picLocks noChangeAspect="1"/>
              </p:cNvPicPr>
              <p:nvPr/>
            </p:nvPicPr>
            <p:blipFill>
              <a:blip r:embed="rId6" cstate="print"/>
              <a:srcRect l="51562" t="45833" r="3906" b="42709"/>
              <a:stretch>
                <a:fillRect/>
              </a:stretch>
            </p:blipFill>
            <p:spPr>
              <a:xfrm>
                <a:off x="1514705" y="3450432"/>
                <a:ext cx="5723664" cy="785818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2022283" y="3581731"/>
                <a:ext cx="5145462" cy="954107"/>
              </a:xfrm>
              <a:prstGeom prst="rect">
                <a:avLst/>
              </a:prstGeom>
              <a:noFill/>
              <a:ln w="38100">
                <a:noFill/>
                <a:prstDash val="solid"/>
              </a:ln>
            </p:spPr>
            <p:txBody>
              <a:bodyPr wrap="square" lIns="36000" rIns="36000" rtlCol="0">
                <a:spAutoFit/>
                <a:scene3d>
                  <a:camera prst="orthographicFront"/>
                  <a:lightRig rig="threePt" dir="t"/>
                </a:scene3d>
                <a:sp3d contourW="38100">
                  <a:bevelT w="0" h="38100"/>
                  <a:contourClr>
                    <a:schemeClr val="bg1"/>
                  </a:contourClr>
                </a:sp3d>
              </a:bodyPr>
              <a:lstStyle/>
              <a:p>
                <a:r>
                  <a:rPr lang="en-US" altLang="ko-KR" sz="2800" b="1" spc="-110" dirty="0" smtClean="0">
                    <a:ln w="11430">
                      <a:noFill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PEMFC-ORC Hybrid </a:t>
                </a:r>
                <a:r>
                  <a:rPr lang="en-US" altLang="ko-KR" sz="2800" b="1" spc="-110" dirty="0">
                    <a:ln w="11430">
                      <a:noFill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Power System</a:t>
                </a:r>
                <a:endParaRPr lang="ko-KR" altLang="en-US" sz="2800" b="1" spc="-110" dirty="0">
                  <a:ln w="1143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1517880" y="5116701"/>
              <a:ext cx="5723664" cy="785818"/>
              <a:chOff x="1517880" y="5116701"/>
              <a:chExt cx="5723664" cy="785818"/>
            </a:xfrm>
          </p:grpSpPr>
          <p:pic>
            <p:nvPicPr>
              <p:cNvPr id="40" name="그림 39" descr="08.png"/>
              <p:cNvPicPr>
                <a:picLocks noChangeAspect="1"/>
              </p:cNvPicPr>
              <p:nvPr/>
            </p:nvPicPr>
            <p:blipFill>
              <a:blip r:embed="rId7" cstate="print"/>
              <a:srcRect l="51562" t="57292" r="3906" b="31250"/>
              <a:stretch>
                <a:fillRect/>
              </a:stretch>
            </p:blipFill>
            <p:spPr>
              <a:xfrm>
                <a:off x="1517880" y="5116701"/>
                <a:ext cx="5723664" cy="785818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2022284" y="5248000"/>
                <a:ext cx="4815226" cy="523220"/>
              </a:xfrm>
              <a:prstGeom prst="rect">
                <a:avLst/>
              </a:prstGeom>
              <a:noFill/>
              <a:ln w="38100">
                <a:noFill/>
                <a:prstDash val="solid"/>
              </a:ln>
            </p:spPr>
            <p:txBody>
              <a:bodyPr wrap="square" lIns="36000" rIns="36000" rtlCol="0">
                <a:spAutoFit/>
                <a:scene3d>
                  <a:camera prst="orthographicFront"/>
                  <a:lightRig rig="threePt" dir="t"/>
                </a:scene3d>
                <a:sp3d contourW="38100">
                  <a:bevelT w="0" h="38100"/>
                  <a:contourClr>
                    <a:schemeClr val="bg1"/>
                  </a:contourClr>
                </a:sp3d>
              </a:bodyPr>
              <a:lstStyle/>
              <a:p>
                <a:r>
                  <a:rPr lang="en-US" altLang="ko-KR" sz="2800" b="1" spc="-110" dirty="0" smtClean="0">
                    <a:ln w="11430">
                      <a:noFill/>
                    </a:ln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Conclusions</a:t>
                </a:r>
                <a:endParaRPr lang="ko-KR" altLang="en-US" sz="2800" b="1" spc="-110" dirty="0">
                  <a:ln w="11430">
                    <a:noFill/>
                  </a:ln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1536923" y="4275186"/>
              <a:ext cx="5673919" cy="836023"/>
              <a:chOff x="1536923" y="4285228"/>
              <a:chExt cx="5673919" cy="836023"/>
            </a:xfrm>
          </p:grpSpPr>
          <p:pic>
            <p:nvPicPr>
              <p:cNvPr id="26" name="그림 25" descr="09.png"/>
              <p:cNvPicPr>
                <a:picLocks noChangeAspect="1"/>
              </p:cNvPicPr>
              <p:nvPr/>
            </p:nvPicPr>
            <p:blipFill>
              <a:blip r:embed="rId8" cstate="print"/>
              <a:srcRect l="51714" t="67936" r="4095" b="19873"/>
              <a:stretch>
                <a:fillRect/>
              </a:stretch>
            </p:blipFill>
            <p:spPr>
              <a:xfrm>
                <a:off x="1536923" y="4285228"/>
                <a:ext cx="5673919" cy="836023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2022284" y="4441629"/>
                <a:ext cx="4815226" cy="523220"/>
              </a:xfrm>
              <a:prstGeom prst="rect">
                <a:avLst/>
              </a:prstGeom>
              <a:noFill/>
              <a:ln w="38100">
                <a:noFill/>
                <a:prstDash val="solid"/>
              </a:ln>
            </p:spPr>
            <p:txBody>
              <a:bodyPr wrap="square" lIns="36000" rIns="36000" rtlCol="0">
                <a:spAutoFit/>
                <a:scene3d>
                  <a:camera prst="orthographicFront"/>
                  <a:lightRig rig="threePt" dir="t"/>
                </a:scene3d>
                <a:sp3d contourW="38100">
                  <a:bevelT w="0" h="38100"/>
                  <a:contourClr>
                    <a:schemeClr val="bg1"/>
                  </a:contourClr>
                </a:sp3d>
              </a:bodyPr>
              <a:lstStyle/>
              <a:p>
                <a:r>
                  <a:rPr lang="en-US" altLang="ko-KR" sz="2800" b="1" spc="-110" dirty="0" smtClean="0">
                    <a:ln w="11430">
                      <a:noFill/>
                    </a:ln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Results and Discussions</a:t>
                </a:r>
                <a:endParaRPr lang="ko-KR" altLang="en-US" sz="2800" b="1" spc="-110" dirty="0">
                  <a:ln w="11430">
                    <a:noFill/>
                  </a:ln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6154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21319"/>
            <a:ext cx="9880231" cy="640080"/>
          </a:xfrm>
        </p:spPr>
        <p:txBody>
          <a:bodyPr/>
          <a:lstStyle/>
          <a:p>
            <a:r>
              <a:rPr lang="en-US" altLang="ko-KR" sz="2600" spc="0" dirty="0" smtClean="0"/>
              <a:t>Conventional Waste Heat Recovery (WHR) Applications</a:t>
            </a:r>
            <a:endParaRPr lang="ko-KR" altLang="en-US" sz="2600" spc="0" dirty="0"/>
          </a:p>
        </p:txBody>
      </p:sp>
      <p:sp>
        <p:nvSpPr>
          <p:cNvPr id="10" name="TextBox 9"/>
          <p:cNvSpPr txBox="1"/>
          <p:nvPr/>
        </p:nvSpPr>
        <p:spPr>
          <a:xfrm>
            <a:off x="2504" y="5903312"/>
            <a:ext cx="9912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  <a:p>
            <a:pPr marL="228600" indent="-228600">
              <a:buAutoNum type="arabicPeriod"/>
            </a:pP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Bertrand F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al., 2011,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and Sustainable Energy 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Reviews, 15: 3963-3979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altLang="ko-KR" sz="1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Macchi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M. </a:t>
            </a:r>
            <a:r>
              <a:rPr lang="en-US" altLang="ko-KR" sz="1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Astolfi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2017, </a:t>
            </a:r>
            <a:r>
              <a:rPr lang="en-US" altLang="ko-KR" sz="1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Woodhead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Publishing, pp. 613-627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669" y="-135090"/>
            <a:ext cx="45703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33513" algn="l"/>
              </a:tabLst>
            </a:pPr>
            <a:r>
              <a:rPr lang="en-US" altLang="ko-KR" sz="13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Backgrounds and Objective</a:t>
            </a:r>
            <a:endParaRPr lang="ko-KR" altLang="en-US" sz="13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584" y="1254971"/>
            <a:ext cx="4249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 evaporation temperature and pressure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584" y="2216774"/>
            <a:ext cx="3308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 heat is needed during evaporation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584" y="3178577"/>
            <a:ext cx="3813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regardless of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part-load / off-design operation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491" y="5211045"/>
            <a:ext cx="8633018" cy="461665"/>
          </a:xfrm>
          <a:prstGeom prst="rect">
            <a:avLst/>
          </a:prstGeom>
          <a:noFill/>
          <a:ln w="28575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ORC is practical solution for enhancing energy efficiency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5567" y="2557778"/>
            <a:ext cx="196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 plant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926332" y="3194730"/>
            <a:ext cx="1998835" cy="1594322"/>
            <a:chOff x="5086812" y="3429000"/>
            <a:chExt cx="1998835" cy="159432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4127" y="3429000"/>
              <a:ext cx="1528615" cy="12488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086812" y="4653990"/>
              <a:ext cx="1998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Marine engine</a:t>
              </a:r>
              <a:endParaRPr lang="ko-KR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676394" y="3390094"/>
            <a:ext cx="2296858" cy="1398958"/>
            <a:chOff x="6670853" y="3666606"/>
            <a:chExt cx="2296858" cy="1398958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0853" y="3666606"/>
              <a:ext cx="2296858" cy="125811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987661" y="4696232"/>
              <a:ext cx="1663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Gas turbine</a:t>
              </a:r>
              <a:endParaRPr lang="ko-KR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569924" y="1095877"/>
            <a:ext cx="2319387" cy="1755367"/>
            <a:chOff x="4730404" y="1290546"/>
            <a:chExt cx="2319387" cy="1755367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0404" y="1290546"/>
              <a:ext cx="2319387" cy="154443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98076" y="2676581"/>
              <a:ext cx="1829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Diesel engine</a:t>
              </a:r>
              <a:endParaRPr lang="ko-KR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오른쪽 화살표 24"/>
          <p:cNvSpPr/>
          <p:nvPr/>
        </p:nvSpPr>
        <p:spPr>
          <a:xfrm>
            <a:off x="4057187" y="2750242"/>
            <a:ext cx="821007" cy="475212"/>
          </a:xfrm>
          <a:prstGeom prst="rightArrow">
            <a:avLst/>
          </a:prstGeom>
          <a:solidFill>
            <a:srgbClr val="023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3914" y="1403480"/>
            <a:ext cx="1577183" cy="12012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3584" y="4448156"/>
            <a:ext cx="4235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Superheating is not essential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422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" y="1392272"/>
            <a:ext cx="4861560" cy="2902268"/>
          </a:xfrm>
          <a:prstGeom prst="rect">
            <a:avLst/>
          </a:prstGeom>
        </p:spPr>
      </p:pic>
      <p:graphicFrame>
        <p:nvGraphicFramePr>
          <p:cNvPr id="29" name="개체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038854"/>
              </p:ext>
            </p:extLst>
          </p:nvPr>
        </p:nvGraphicFramePr>
        <p:xfrm>
          <a:off x="1285117" y="4481150"/>
          <a:ext cx="2919781" cy="118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" name="Equation" r:id="rId5" imgW="2235200" imgH="939800" progId="Equation.DSMT4">
                  <p:embed/>
                </p:oleObj>
              </mc:Choice>
              <mc:Fallback>
                <p:oleObj name="Equation" r:id="rId5" imgW="2235200" imgH="939800" progId="Equation.DSMT4">
                  <p:embed/>
                  <p:pic>
                    <p:nvPicPr>
                      <p:cNvPr id="49" name="개체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117" y="4481150"/>
                        <a:ext cx="2919781" cy="118775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48165" y="1686556"/>
            <a:ext cx="360369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Environment-friendly</a:t>
            </a:r>
            <a:endParaRPr lang="en-US" altLang="ko-K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Infinite fuel resource (H</a:t>
            </a:r>
            <a:r>
              <a:rPr lang="en-US" altLang="ko-KR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Few moving parts and silent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7766" y="3563492"/>
            <a:ext cx="324728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High fuel cost (H</a:t>
            </a:r>
            <a:r>
              <a:rPr lang="en-US" altLang="ko-K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 degradation as electric load increases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8165" y="1392272"/>
            <a:ext cx="910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8165" y="3230995"/>
            <a:ext cx="1301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7766" y="5171341"/>
            <a:ext cx="3009676" cy="830997"/>
          </a:xfrm>
          <a:prstGeom prst="rect">
            <a:avLst/>
          </a:prstGeom>
          <a:noFill/>
          <a:ln w="28575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Need to increase energy efficiency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0" y="221319"/>
            <a:ext cx="9880231" cy="640080"/>
          </a:xfrm>
        </p:spPr>
        <p:txBody>
          <a:bodyPr/>
          <a:lstStyle/>
          <a:p>
            <a:r>
              <a:rPr lang="en-US" altLang="ko-KR" sz="2600" spc="0" dirty="0" smtClean="0"/>
              <a:t>Proton </a:t>
            </a:r>
            <a:r>
              <a:rPr lang="en-US" altLang="ko-KR" sz="2600" spc="0" dirty="0"/>
              <a:t>Exchange Membrane Fuel </a:t>
            </a:r>
            <a:r>
              <a:rPr lang="en-US" altLang="ko-KR" sz="2600" spc="0" dirty="0" smtClean="0"/>
              <a:t>Cell (PEMFC)</a:t>
            </a:r>
            <a:endParaRPr lang="ko-KR" altLang="en-US" sz="2600" spc="0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1669" y="-135090"/>
            <a:ext cx="45703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33513" algn="l"/>
              </a:tabLst>
            </a:pPr>
            <a:r>
              <a:rPr lang="en-US" altLang="ko-KR" sz="13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Backgrounds and Objective</a:t>
            </a:r>
            <a:endParaRPr lang="ko-KR" altLang="en-US" sz="13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429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849506" y="3666606"/>
            <a:ext cx="1634287" cy="2178055"/>
            <a:chOff x="5918434" y="1924050"/>
            <a:chExt cx="2466288" cy="3286883"/>
          </a:xfrm>
        </p:grpSpPr>
        <p:sp>
          <p:nvSpPr>
            <p:cNvPr id="6" name="오른쪽 화살표 5"/>
            <p:cNvSpPr/>
            <p:nvPr/>
          </p:nvSpPr>
          <p:spPr>
            <a:xfrm>
              <a:off x="7394697" y="3281510"/>
              <a:ext cx="990025" cy="554414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91000">
                  <a:srgbClr val="FFC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918434" y="1924050"/>
              <a:ext cx="2019651" cy="594015"/>
            </a:xfrm>
            <a:prstGeom prst="rect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ko-KR" b="1" baseline="-25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ko-KR" altLang="en-U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타원 3"/>
            <p:cNvSpPr/>
            <p:nvPr/>
          </p:nvSpPr>
          <p:spPr>
            <a:xfrm>
              <a:off x="6472848" y="3112080"/>
              <a:ext cx="910823" cy="91082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아래쪽 화살표 4"/>
            <p:cNvSpPr/>
            <p:nvPr/>
          </p:nvSpPr>
          <p:spPr>
            <a:xfrm>
              <a:off x="6710454" y="2557666"/>
              <a:ext cx="435611" cy="554414"/>
            </a:xfrm>
            <a:prstGeom prst="downArrow">
              <a:avLst/>
            </a:prstGeom>
            <a:gradFill>
              <a:gsLst>
                <a:gs pos="0">
                  <a:schemeClr val="bg1"/>
                </a:gs>
                <a:gs pos="91000">
                  <a:srgbClr val="FF575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918434" y="4616918"/>
              <a:ext cx="2019651" cy="594015"/>
            </a:xfrm>
            <a:prstGeom prst="rect">
              <a:avLst/>
            </a:prstGeom>
            <a:solidFill>
              <a:srgbClr val="29A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ko-KR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ko-KR" altLang="en-U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아래쪽 화살표 19"/>
            <p:cNvSpPr/>
            <p:nvPr/>
          </p:nvSpPr>
          <p:spPr>
            <a:xfrm>
              <a:off x="6710454" y="4062504"/>
              <a:ext cx="435611" cy="554414"/>
            </a:xfrm>
            <a:prstGeom prst="downArrow">
              <a:avLst/>
            </a:prstGeom>
            <a:gradFill>
              <a:gsLst>
                <a:gs pos="0">
                  <a:schemeClr val="bg1"/>
                </a:gs>
                <a:gs pos="91000">
                  <a:srgbClr val="29A3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46065" y="2461904"/>
              <a:ext cx="987637" cy="557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r>
                <a:rPr lang="en-US" altLang="ko-KR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ko-KR" altLang="en-US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46065" y="4043253"/>
              <a:ext cx="987637" cy="557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r>
                <a:rPr lang="en-US" altLang="ko-KR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ko-KR" altLang="en-US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78692" y="4409361"/>
                <a:ext cx="191680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altLang="ko-KR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92" y="4409361"/>
                <a:ext cx="1916807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5" name="TextBox 324"/>
          <p:cNvSpPr txBox="1"/>
          <p:nvPr/>
        </p:nvSpPr>
        <p:spPr>
          <a:xfrm>
            <a:off x="178205" y="1844960"/>
            <a:ext cx="49132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of temperature and waste heat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Off-design characteristics 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Optimal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698" y="1400842"/>
            <a:ext cx="360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5126414" y="1132142"/>
            <a:ext cx="3893989" cy="5076743"/>
            <a:chOff x="4849207" y="1132142"/>
            <a:chExt cx="3893989" cy="5076743"/>
          </a:xfrm>
        </p:grpSpPr>
        <p:sp>
          <p:nvSpPr>
            <p:cNvPr id="321" name="직사각형 320"/>
            <p:cNvSpPr/>
            <p:nvPr/>
          </p:nvSpPr>
          <p:spPr>
            <a:xfrm>
              <a:off x="4854054" y="1132142"/>
              <a:ext cx="3722400" cy="2469600"/>
            </a:xfrm>
            <a:prstGeom prst="rect">
              <a:avLst/>
            </a:prstGeom>
            <a:solidFill>
              <a:srgbClr val="D3F3F9"/>
            </a:solidFill>
            <a:ln w="3810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7" name="그림 106" descr="Untitled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5228" y="1270226"/>
              <a:ext cx="2585304" cy="2214081"/>
            </a:xfrm>
            <a:prstGeom prst="rect">
              <a:avLst/>
            </a:prstGeom>
          </p:spPr>
        </p:pic>
        <p:sp>
          <p:nvSpPr>
            <p:cNvPr id="113" name="대각선 방향의 모서리가 둥근 사각형 112"/>
            <p:cNvSpPr/>
            <p:nvPr/>
          </p:nvSpPr>
          <p:spPr>
            <a:xfrm>
              <a:off x="5989696" y="1650534"/>
              <a:ext cx="1428107" cy="324000"/>
            </a:xfrm>
            <a:prstGeom prst="round2Diag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square" lIns="36000" rIns="36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Stack</a:t>
              </a:r>
              <a:endParaRPr lang="ko-KR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4" name="그룹 153"/>
            <p:cNvGrpSpPr/>
            <p:nvPr/>
          </p:nvGrpSpPr>
          <p:grpSpPr>
            <a:xfrm>
              <a:off x="6077046" y="2013006"/>
              <a:ext cx="1253406" cy="1086184"/>
              <a:chOff x="-2205895" y="2488218"/>
              <a:chExt cx="1253406" cy="1086184"/>
            </a:xfrm>
          </p:grpSpPr>
          <p:sp>
            <p:nvSpPr>
              <p:cNvPr id="108" name="직사각형 107"/>
              <p:cNvSpPr/>
              <p:nvPr/>
            </p:nvSpPr>
            <p:spPr>
              <a:xfrm>
                <a:off x="-2205895" y="2849539"/>
                <a:ext cx="1253406" cy="72461"/>
              </a:xfrm>
              <a:prstGeom prst="rect">
                <a:avLst/>
              </a:prstGeom>
              <a:ln w="38100">
                <a:solidFill>
                  <a:srgbClr val="3D87A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직사각형 108"/>
              <p:cNvSpPr/>
              <p:nvPr/>
            </p:nvSpPr>
            <p:spPr>
              <a:xfrm>
                <a:off x="-2205895" y="3294269"/>
                <a:ext cx="1253406" cy="72461"/>
              </a:xfrm>
              <a:prstGeom prst="rect">
                <a:avLst/>
              </a:prstGeom>
              <a:ln w="38100">
                <a:solidFill>
                  <a:srgbClr val="24397E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직사각형 109"/>
              <p:cNvSpPr/>
              <p:nvPr/>
            </p:nvSpPr>
            <p:spPr>
              <a:xfrm>
                <a:off x="-2205895" y="2990506"/>
                <a:ext cx="1253406" cy="72461"/>
              </a:xfrm>
              <a:prstGeom prst="rect">
                <a:avLst/>
              </a:prstGeom>
              <a:ln w="38100">
                <a:solidFill>
                  <a:srgbClr val="3BA786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직사각형 110"/>
              <p:cNvSpPr/>
              <p:nvPr/>
            </p:nvSpPr>
            <p:spPr>
              <a:xfrm>
                <a:off x="-2205895" y="3149347"/>
                <a:ext cx="1253406" cy="72461"/>
              </a:xfrm>
              <a:prstGeom prst="rect">
                <a:avLst/>
              </a:prstGeom>
              <a:ln w="38100">
                <a:solidFill>
                  <a:srgbClr val="3BA786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직사각형 111"/>
              <p:cNvSpPr/>
              <p:nvPr/>
            </p:nvSpPr>
            <p:spPr>
              <a:xfrm>
                <a:off x="-2205895" y="2708724"/>
                <a:ext cx="1253406" cy="72461"/>
              </a:xfrm>
              <a:prstGeom prst="rect">
                <a:avLst/>
              </a:prstGeom>
              <a:noFill/>
              <a:ln w="38100">
                <a:solidFill>
                  <a:srgbClr val="674C9E"/>
                </a:solidFill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4" name="그룹 113"/>
              <p:cNvGrpSpPr/>
              <p:nvPr/>
            </p:nvGrpSpPr>
            <p:grpSpPr>
              <a:xfrm>
                <a:off x="-2185900" y="2488218"/>
                <a:ext cx="1232024" cy="1086184"/>
                <a:chOff x="-2071734" y="1435218"/>
                <a:chExt cx="2987201" cy="2446997"/>
              </a:xfrm>
            </p:grpSpPr>
            <p:sp>
              <p:nvSpPr>
                <p:cNvPr id="115" name="Rectangle 190"/>
                <p:cNvSpPr>
                  <a:spLocks noChangeArrowheads="1"/>
                </p:cNvSpPr>
                <p:nvPr/>
              </p:nvSpPr>
              <p:spPr bwMode="auto">
                <a:xfrm>
                  <a:off x="-1872085" y="2236969"/>
                  <a:ext cx="2587903" cy="83204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r>
                    <a:rPr lang="en-US" altLang="ko-KR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endParaRPr lang="ko-KR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6" name="그룹 184"/>
                <p:cNvGrpSpPr/>
                <p:nvPr/>
              </p:nvGrpSpPr>
              <p:grpSpPr>
                <a:xfrm>
                  <a:off x="-1751542" y="1612499"/>
                  <a:ext cx="312658" cy="2145552"/>
                  <a:chOff x="-1751542" y="1612499"/>
                  <a:chExt cx="312658" cy="2145552"/>
                </a:xfrm>
              </p:grpSpPr>
              <p:sp>
                <p:nvSpPr>
                  <p:cNvPr id="139" name="Rectangle 1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1751542" y="1612499"/>
                    <a:ext cx="116776" cy="2145552"/>
                  </a:xfrm>
                  <a:prstGeom prst="rect">
                    <a:avLst/>
                  </a:prstGeom>
                  <a:solidFill>
                    <a:srgbClr val="000066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" name="Rectangle 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1559427" y="1612499"/>
                    <a:ext cx="120543" cy="2145552"/>
                  </a:xfrm>
                  <a:prstGeom prst="rect">
                    <a:avLst/>
                  </a:prstGeom>
                  <a:solidFill>
                    <a:srgbClr val="A50021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1" name="Rectangle 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1634766" y="1612499"/>
                    <a:ext cx="75339" cy="2145552"/>
                  </a:xfrm>
                  <a:prstGeom prst="rect">
                    <a:avLst/>
                  </a:prstGeom>
                  <a:solidFill>
                    <a:srgbClr val="CCFFFF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7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-1234370" y="1612499"/>
                  <a:ext cx="286290" cy="2145552"/>
                  <a:chOff x="2877" y="2180"/>
                  <a:chExt cx="100" cy="565"/>
                </a:xfrm>
              </p:grpSpPr>
              <p:sp>
                <p:nvSpPr>
                  <p:cNvPr id="136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7" y="2180"/>
                    <a:ext cx="40" cy="565"/>
                  </a:xfrm>
                  <a:prstGeom prst="rect">
                    <a:avLst/>
                  </a:prstGeom>
                  <a:solidFill>
                    <a:srgbClr val="000066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7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7" y="2180"/>
                    <a:ext cx="40" cy="565"/>
                  </a:xfrm>
                  <a:prstGeom prst="rect">
                    <a:avLst/>
                  </a:prstGeom>
                  <a:solidFill>
                    <a:srgbClr val="A50021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8" name="Rectangle 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7" y="2180"/>
                    <a:ext cx="27" cy="565"/>
                  </a:xfrm>
                  <a:prstGeom prst="rect">
                    <a:avLst/>
                  </a:prstGeom>
                  <a:solidFill>
                    <a:srgbClr val="CCFFFF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8" name="Group 198"/>
                <p:cNvGrpSpPr>
                  <a:grpSpLocks noChangeAspect="1"/>
                </p:cNvGrpSpPr>
                <p:nvPr/>
              </p:nvGrpSpPr>
              <p:grpSpPr bwMode="auto">
                <a:xfrm>
                  <a:off x="-747420" y="1612499"/>
                  <a:ext cx="316424" cy="2145552"/>
                  <a:chOff x="3049" y="2180"/>
                  <a:chExt cx="108" cy="565"/>
                </a:xfrm>
              </p:grpSpPr>
              <p:sp>
                <p:nvSpPr>
                  <p:cNvPr id="133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9" y="2180"/>
                    <a:ext cx="40" cy="565"/>
                  </a:xfrm>
                  <a:prstGeom prst="rect">
                    <a:avLst/>
                  </a:prstGeom>
                  <a:solidFill>
                    <a:srgbClr val="000066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" name="Rectangle 2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6" y="2180"/>
                    <a:ext cx="41" cy="565"/>
                  </a:xfrm>
                  <a:prstGeom prst="rect">
                    <a:avLst/>
                  </a:prstGeom>
                  <a:solidFill>
                    <a:srgbClr val="A50021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Rectangle 2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89" y="2180"/>
                    <a:ext cx="27" cy="565"/>
                  </a:xfrm>
                  <a:prstGeom prst="rect">
                    <a:avLst/>
                  </a:prstGeom>
                  <a:solidFill>
                    <a:srgbClr val="CCFFFF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9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-230279" y="1612499"/>
                  <a:ext cx="316424" cy="2145552"/>
                  <a:chOff x="3225" y="2180"/>
                  <a:chExt cx="108" cy="565"/>
                </a:xfrm>
              </p:grpSpPr>
              <p:sp>
                <p:nvSpPr>
                  <p:cNvPr id="130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25" y="2180"/>
                    <a:ext cx="40" cy="565"/>
                  </a:xfrm>
                  <a:prstGeom prst="rect">
                    <a:avLst/>
                  </a:prstGeom>
                  <a:solidFill>
                    <a:srgbClr val="000066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92" y="2180"/>
                    <a:ext cx="41" cy="565"/>
                  </a:xfrm>
                  <a:prstGeom prst="rect">
                    <a:avLst/>
                  </a:prstGeom>
                  <a:solidFill>
                    <a:srgbClr val="A50021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Rectangle 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65" y="2180"/>
                    <a:ext cx="27" cy="565"/>
                  </a:xfrm>
                  <a:prstGeom prst="rect">
                    <a:avLst/>
                  </a:prstGeom>
                  <a:solidFill>
                    <a:srgbClr val="CCFFFF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0" name="Group 206"/>
                <p:cNvGrpSpPr>
                  <a:grpSpLocks noChangeAspect="1"/>
                </p:cNvGrpSpPr>
                <p:nvPr/>
              </p:nvGrpSpPr>
              <p:grpSpPr bwMode="auto">
                <a:xfrm>
                  <a:off x="286896" y="1612499"/>
                  <a:ext cx="305124" cy="2145552"/>
                  <a:chOff x="3402" y="2180"/>
                  <a:chExt cx="108" cy="565"/>
                </a:xfrm>
              </p:grpSpPr>
              <p:sp>
                <p:nvSpPr>
                  <p:cNvPr id="127" name="Rectangle 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2" y="2180"/>
                    <a:ext cx="40" cy="565"/>
                  </a:xfrm>
                  <a:prstGeom prst="rect">
                    <a:avLst/>
                  </a:prstGeom>
                  <a:solidFill>
                    <a:srgbClr val="000066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8" name="Rectangle 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2180"/>
                    <a:ext cx="41" cy="565"/>
                  </a:xfrm>
                  <a:prstGeom prst="rect">
                    <a:avLst/>
                  </a:prstGeom>
                  <a:solidFill>
                    <a:srgbClr val="A50021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9" name="Rectangle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42" y="2180"/>
                    <a:ext cx="27" cy="565"/>
                  </a:xfrm>
                  <a:prstGeom prst="rect">
                    <a:avLst/>
                  </a:prstGeom>
                  <a:solidFill>
                    <a:srgbClr val="CCFFFF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1" name="Rectangle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-1396913" y="1435218"/>
                  <a:ext cx="120543" cy="2398847"/>
                </a:xfrm>
                <a:prstGeom prst="rect">
                  <a:avLst/>
                </a:prstGeom>
                <a:solidFill>
                  <a:srgbClr val="969696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Rectangle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-388996" y="1435218"/>
                  <a:ext cx="116776" cy="2398847"/>
                </a:xfrm>
                <a:prstGeom prst="rect">
                  <a:avLst/>
                </a:prstGeom>
                <a:solidFill>
                  <a:srgbClr val="969696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Rectangle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-906139" y="1435218"/>
                  <a:ext cx="116776" cy="2398847"/>
                </a:xfrm>
                <a:prstGeom prst="rect">
                  <a:avLst/>
                </a:prstGeom>
                <a:solidFill>
                  <a:srgbClr val="969696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tangle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28147" y="1435218"/>
                  <a:ext cx="116776" cy="2398847"/>
                </a:xfrm>
                <a:prstGeom prst="rect">
                  <a:avLst/>
                </a:prstGeom>
                <a:solidFill>
                  <a:srgbClr val="969696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Rectangle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-2071734" y="1483368"/>
                  <a:ext cx="282522" cy="2398847"/>
                </a:xfrm>
                <a:prstGeom prst="rect">
                  <a:avLst/>
                </a:prstGeom>
                <a:gradFill rotWithShape="0">
                  <a:gsLst>
                    <a:gs pos="0">
                      <a:srgbClr val="969696"/>
                    </a:gs>
                    <a:gs pos="50000">
                      <a:srgbClr val="FFFFFF"/>
                    </a:gs>
                    <a:gs pos="100000">
                      <a:srgbClr val="969696"/>
                    </a:gs>
                  </a:gsLst>
                  <a:lin ang="0" scaled="1"/>
                </a:gradFill>
                <a:ln w="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Rectangle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632945" y="1483368"/>
                  <a:ext cx="282522" cy="2398847"/>
                </a:xfrm>
                <a:prstGeom prst="rect">
                  <a:avLst/>
                </a:prstGeom>
                <a:gradFill rotWithShape="0">
                  <a:gsLst>
                    <a:gs pos="0">
                      <a:srgbClr val="969696"/>
                    </a:gs>
                    <a:gs pos="50000">
                      <a:srgbClr val="FFFFFF"/>
                    </a:gs>
                    <a:gs pos="100000">
                      <a:srgbClr val="969696"/>
                    </a:gs>
                  </a:gsLst>
                  <a:lin ang="0" scaled="1"/>
                </a:gradFill>
                <a:ln w="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2" name="직사각형 171"/>
            <p:cNvSpPr/>
            <p:nvPr/>
          </p:nvSpPr>
          <p:spPr>
            <a:xfrm>
              <a:off x="4849207" y="3738875"/>
              <a:ext cx="3721845" cy="2470010"/>
            </a:xfrm>
            <a:prstGeom prst="rect">
              <a:avLst/>
            </a:prstGeom>
            <a:solidFill>
              <a:srgbClr val="E9E4FC"/>
            </a:solidFill>
            <a:ln w="3810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대각선 방향의 모서리가 둥근 사각형 180"/>
            <p:cNvSpPr/>
            <p:nvPr/>
          </p:nvSpPr>
          <p:spPr>
            <a:xfrm>
              <a:off x="6269441" y="5913247"/>
              <a:ext cx="2301611" cy="295638"/>
            </a:xfrm>
            <a:prstGeom prst="round2DiagRect">
              <a:avLst/>
            </a:prstGeom>
            <a:solidFill>
              <a:srgbClr val="674C9E"/>
            </a:solidFill>
            <a:ln>
              <a:noFill/>
            </a:ln>
            <a:effectLst/>
          </p:spPr>
          <p:txBody>
            <a:bodyPr wrap="none" lIns="0" rIns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bottoming ORC</a:t>
              </a:r>
              <a:endParaRPr lang="ko-KR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0" name="그룹 179"/>
            <p:cNvGrpSpPr/>
            <p:nvPr/>
          </p:nvGrpSpPr>
          <p:grpSpPr>
            <a:xfrm>
              <a:off x="5282446" y="3666606"/>
              <a:ext cx="2855366" cy="2457332"/>
              <a:chOff x="1069591" y="3340952"/>
              <a:chExt cx="3129298" cy="2693078"/>
            </a:xfrm>
          </p:grpSpPr>
          <p:sp>
            <p:nvSpPr>
              <p:cNvPr id="30" name="Text Box 185"/>
              <p:cNvSpPr txBox="1">
                <a:spLocks noChangeArrowheads="1"/>
              </p:cNvSpPr>
              <p:nvPr/>
            </p:nvSpPr>
            <p:spPr bwMode="auto">
              <a:xfrm>
                <a:off x="2851708" y="4023318"/>
                <a:ext cx="1177198" cy="337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rgbClr val="674C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Expander</a:t>
                </a:r>
                <a:endParaRPr lang="ko-KR" altLang="en-US" sz="1400" b="1" dirty="0">
                  <a:solidFill>
                    <a:srgbClr val="674C9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185"/>
              <p:cNvSpPr txBox="1">
                <a:spLocks noChangeArrowheads="1"/>
              </p:cNvSpPr>
              <p:nvPr/>
            </p:nvSpPr>
            <p:spPr bwMode="auto">
              <a:xfrm>
                <a:off x="1069591" y="5460615"/>
                <a:ext cx="1294438" cy="573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rgbClr val="674C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Refrigerant</a:t>
                </a:r>
              </a:p>
              <a:p>
                <a:pPr algn="ctr"/>
                <a:r>
                  <a:rPr lang="en-US" altLang="ko-KR" sz="1400" b="1" dirty="0" smtClean="0">
                    <a:solidFill>
                      <a:srgbClr val="674C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Pump</a:t>
                </a:r>
                <a:endParaRPr lang="ko-KR" altLang="en-US" sz="1400" b="1" dirty="0">
                  <a:solidFill>
                    <a:srgbClr val="674C9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000" b="9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34793" y="3340952"/>
                <a:ext cx="864096" cy="864096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167" b="90000" l="5667" r="96833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342165" y="4870295"/>
                <a:ext cx="720080" cy="720080"/>
              </a:xfrm>
              <a:prstGeom prst="rect">
                <a:avLst/>
              </a:prstGeom>
            </p:spPr>
          </p:pic>
          <p:sp>
            <p:nvSpPr>
              <p:cNvPr id="35" name="Text Box 185"/>
              <p:cNvSpPr txBox="1">
                <a:spLocks noChangeArrowheads="1"/>
              </p:cNvSpPr>
              <p:nvPr/>
            </p:nvSpPr>
            <p:spPr bwMode="auto">
              <a:xfrm>
                <a:off x="1638509" y="4013536"/>
                <a:ext cx="1256488" cy="337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rgbClr val="674C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Evaporator</a:t>
                </a:r>
                <a:endParaRPr lang="ko-KR" altLang="en-US" sz="1400" b="1" dirty="0">
                  <a:solidFill>
                    <a:srgbClr val="674C9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꺾인 연결선 35"/>
              <p:cNvCxnSpPr>
                <a:endCxn id="38" idx="3"/>
              </p:cNvCxnSpPr>
              <p:nvPr/>
            </p:nvCxnSpPr>
            <p:spPr>
              <a:xfrm rot="5400000">
                <a:off x="3202260" y="4454739"/>
                <a:ext cx="1115712" cy="276194"/>
              </a:xfrm>
              <a:prstGeom prst="bentConnector2">
                <a:avLst/>
              </a:prstGeom>
              <a:ln>
                <a:solidFill>
                  <a:srgbClr val="674C9E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7" name="꺾인 연결선 36"/>
              <p:cNvCxnSpPr/>
              <p:nvPr/>
            </p:nvCxnSpPr>
            <p:spPr>
              <a:xfrm rot="10800000">
                <a:off x="1997365" y="5143809"/>
                <a:ext cx="712818" cy="27720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674C9E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9" name="Text Box 185"/>
              <p:cNvSpPr txBox="1">
                <a:spLocks noChangeArrowheads="1"/>
              </p:cNvSpPr>
              <p:nvPr/>
            </p:nvSpPr>
            <p:spPr bwMode="auto">
              <a:xfrm>
                <a:off x="2591380" y="5469224"/>
                <a:ext cx="1345221" cy="337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rgbClr val="674C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Condenser             </a:t>
                </a:r>
                <a:endParaRPr lang="ko-KR" altLang="en-US" sz="1400" b="1" dirty="0">
                  <a:solidFill>
                    <a:srgbClr val="674C9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0" name="꺾인 연결선 39"/>
              <p:cNvCxnSpPr>
                <a:endCxn id="53" idx="3"/>
              </p:cNvCxnSpPr>
              <p:nvPr/>
            </p:nvCxnSpPr>
            <p:spPr>
              <a:xfrm rot="5400000" flipH="1" flipV="1">
                <a:off x="546013" y="4377505"/>
                <a:ext cx="1623641" cy="463380"/>
              </a:xfrm>
              <a:prstGeom prst="bentConnector2">
                <a:avLst/>
              </a:prstGeom>
              <a:ln>
                <a:solidFill>
                  <a:srgbClr val="674C9E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>
                <a:off x="1106992" y="5405226"/>
                <a:ext cx="307181" cy="0"/>
              </a:xfrm>
              <a:prstGeom prst="line">
                <a:avLst/>
              </a:prstGeom>
              <a:ln w="38100">
                <a:solidFill>
                  <a:srgbClr val="674C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6" name="그룹 155"/>
              <p:cNvGrpSpPr/>
              <p:nvPr/>
            </p:nvGrpSpPr>
            <p:grpSpPr>
              <a:xfrm>
                <a:off x="2710183" y="4430990"/>
                <a:ext cx="911836" cy="1097172"/>
                <a:chOff x="2363869" y="4677594"/>
                <a:chExt cx="911836" cy="1097172"/>
              </a:xfrm>
            </p:grpSpPr>
            <p:pic>
              <p:nvPicPr>
                <p:cNvPr id="38" name="Picture 244" descr="열교환기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8398" t="24095" r="16458" b="11577"/>
                <a:stretch>
                  <a:fillRect/>
                </a:stretch>
              </p:blipFill>
              <p:spPr bwMode="auto">
                <a:xfrm>
                  <a:off x="2363869" y="5019825"/>
                  <a:ext cx="911836" cy="7549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아래쪽 화살표 41"/>
                <p:cNvSpPr/>
                <p:nvPr/>
              </p:nvSpPr>
              <p:spPr>
                <a:xfrm>
                  <a:off x="2606147" y="4927526"/>
                  <a:ext cx="432048" cy="576064"/>
                </a:xfrm>
                <a:prstGeom prst="downArrow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6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rgbClr val="00B0F0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3" name="그림 4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16019" y="4677594"/>
                  <a:ext cx="434638" cy="355130"/>
                </a:xfrm>
                <a:prstGeom prst="rect">
                  <a:avLst/>
                </a:prstGeom>
              </p:spPr>
            </p:pic>
          </p:grpSp>
          <p:cxnSp>
            <p:nvCxnSpPr>
              <p:cNvPr id="160" name="직선 화살표 연결선 159"/>
              <p:cNvCxnSpPr/>
              <p:nvPr/>
            </p:nvCxnSpPr>
            <p:spPr>
              <a:xfrm>
                <a:off x="2314173" y="3797374"/>
                <a:ext cx="1108828" cy="0"/>
              </a:xfrm>
              <a:prstGeom prst="straightConnector1">
                <a:avLst/>
              </a:prstGeom>
              <a:ln w="38100">
                <a:solidFill>
                  <a:srgbClr val="674C9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그룹 42"/>
              <p:cNvGrpSpPr/>
              <p:nvPr/>
            </p:nvGrpSpPr>
            <p:grpSpPr>
              <a:xfrm>
                <a:off x="1558189" y="3501046"/>
                <a:ext cx="783380" cy="592466"/>
                <a:chOff x="4499991" y="3212979"/>
                <a:chExt cx="1080122" cy="648066"/>
              </a:xfrm>
            </p:grpSpPr>
            <p:sp>
              <p:nvSpPr>
                <p:cNvPr id="45" name="모서리가 둥근 직사각형 44"/>
                <p:cNvSpPr/>
                <p:nvPr/>
              </p:nvSpPr>
              <p:spPr>
                <a:xfrm>
                  <a:off x="4572001" y="3356992"/>
                  <a:ext cx="936104" cy="360040"/>
                </a:xfrm>
                <a:prstGeom prst="roundRect">
                  <a:avLst>
                    <a:gd name="adj" fmla="val 33202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40000">
                      <a:schemeClr val="bg1">
                        <a:lumMod val="85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lt1"/>
                    </a:soli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6" name="직선 연결선 45"/>
                <p:cNvCxnSpPr>
                  <a:stCxn id="45" idx="1"/>
                  <a:endCxn id="45" idx="3"/>
                </p:cNvCxnSpPr>
                <p:nvPr/>
              </p:nvCxnSpPr>
              <p:spPr>
                <a:xfrm rot="10800000" flipH="1">
                  <a:off x="4572001" y="3537012"/>
                  <a:ext cx="936104" cy="0"/>
                </a:xfrm>
                <a:prstGeom prst="line">
                  <a:avLst/>
                </a:prstGeom>
                <a:ln w="25400" cmpd="dbl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직선 연결선 46"/>
                <p:cNvCxnSpPr/>
                <p:nvPr/>
              </p:nvCxnSpPr>
              <p:spPr>
                <a:xfrm rot="10800000" flipH="1">
                  <a:off x="4572001" y="3573016"/>
                  <a:ext cx="936104" cy="0"/>
                </a:xfrm>
                <a:prstGeom prst="line">
                  <a:avLst/>
                </a:prstGeom>
                <a:ln w="25400" cmpd="dbl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직선 연결선 47"/>
                <p:cNvCxnSpPr/>
                <p:nvPr/>
              </p:nvCxnSpPr>
              <p:spPr>
                <a:xfrm rot="10800000" flipH="1">
                  <a:off x="4572001" y="3501008"/>
                  <a:ext cx="936104" cy="0"/>
                </a:xfrm>
                <a:prstGeom prst="line">
                  <a:avLst/>
                </a:prstGeom>
                <a:ln w="25400" cmpd="dbl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" name="그룹 433"/>
                <p:cNvGrpSpPr/>
                <p:nvPr/>
              </p:nvGrpSpPr>
              <p:grpSpPr>
                <a:xfrm>
                  <a:off x="5364089" y="3212979"/>
                  <a:ext cx="216024" cy="576065"/>
                  <a:chOff x="5508104" y="2996952"/>
                  <a:chExt cx="545734" cy="1012393"/>
                </a:xfrm>
                <a:solidFill>
                  <a:schemeClr val="accent3">
                    <a:lumMod val="20000"/>
                    <a:lumOff val="80000"/>
                  </a:schemeClr>
                </a:solidFill>
              </p:grpSpPr>
              <p:sp>
                <p:nvSpPr>
                  <p:cNvPr id="54" name="모서리가 둥근 직사각형 53"/>
                  <p:cNvSpPr/>
                  <p:nvPr/>
                </p:nvSpPr>
                <p:spPr bwMode="auto">
                  <a:xfrm>
                    <a:off x="5835544" y="3375474"/>
                    <a:ext cx="218294" cy="381526"/>
                  </a:xfrm>
                  <a:prstGeom prst="roundRect">
                    <a:avLst/>
                  </a:prstGeom>
                  <a:grpFill/>
                  <a:ln w="127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굴림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모서리가 둥근 직사각형 54"/>
                  <p:cNvSpPr/>
                  <p:nvPr/>
                </p:nvSpPr>
                <p:spPr bwMode="auto">
                  <a:xfrm>
                    <a:off x="5617252" y="2996952"/>
                    <a:ext cx="218294" cy="378522"/>
                  </a:xfrm>
                  <a:prstGeom prst="roundRect">
                    <a:avLst/>
                  </a:prstGeom>
                  <a:grpFill/>
                  <a:ln w="127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굴림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" name="모서리가 둥근 직사각형 55"/>
                  <p:cNvSpPr/>
                  <p:nvPr/>
                </p:nvSpPr>
                <p:spPr bwMode="auto">
                  <a:xfrm>
                    <a:off x="5508104" y="3123125"/>
                    <a:ext cx="436588" cy="886220"/>
                  </a:xfrm>
                  <a:prstGeom prst="roundRect">
                    <a:avLst/>
                  </a:prstGeom>
                  <a:grpFill/>
                  <a:ln w="127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굴림" pitchFamily="50" charset="-127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0" name="그룹 446"/>
                <p:cNvGrpSpPr/>
                <p:nvPr/>
              </p:nvGrpSpPr>
              <p:grpSpPr>
                <a:xfrm rot="10800000">
                  <a:off x="4499991" y="3284980"/>
                  <a:ext cx="216023" cy="576065"/>
                  <a:chOff x="5508107" y="2996952"/>
                  <a:chExt cx="545731" cy="1012393"/>
                </a:xfrm>
                <a:solidFill>
                  <a:schemeClr val="accent3">
                    <a:lumMod val="20000"/>
                    <a:lumOff val="80000"/>
                  </a:schemeClr>
                </a:solidFill>
              </p:grpSpPr>
              <p:sp>
                <p:nvSpPr>
                  <p:cNvPr id="51" name="모서리가 둥근 직사각형 50"/>
                  <p:cNvSpPr/>
                  <p:nvPr/>
                </p:nvSpPr>
                <p:spPr bwMode="auto">
                  <a:xfrm>
                    <a:off x="5835544" y="3375474"/>
                    <a:ext cx="218294" cy="381526"/>
                  </a:xfrm>
                  <a:prstGeom prst="roundRect">
                    <a:avLst/>
                  </a:prstGeom>
                  <a:grpFill/>
                  <a:ln w="127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굴림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" name="모서리가 둥근 직사각형 51"/>
                  <p:cNvSpPr/>
                  <p:nvPr/>
                </p:nvSpPr>
                <p:spPr bwMode="auto">
                  <a:xfrm>
                    <a:off x="5617252" y="2996952"/>
                    <a:ext cx="218294" cy="378522"/>
                  </a:xfrm>
                  <a:prstGeom prst="roundRect">
                    <a:avLst/>
                  </a:prstGeom>
                  <a:grpFill/>
                  <a:ln w="127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굴림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모서리가 둥근 직사각형 52"/>
                  <p:cNvSpPr/>
                  <p:nvPr/>
                </p:nvSpPr>
                <p:spPr bwMode="auto">
                  <a:xfrm>
                    <a:off x="5508107" y="3123124"/>
                    <a:ext cx="436588" cy="886221"/>
                  </a:xfrm>
                  <a:prstGeom prst="roundRect">
                    <a:avLst/>
                  </a:prstGeom>
                  <a:grpFill/>
                  <a:ln w="127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굴림" pitchFamily="50" charset="-127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323" name="대각선 방향의 모서리가 둥근 사각형 322"/>
            <p:cNvSpPr/>
            <p:nvPr/>
          </p:nvSpPr>
          <p:spPr>
            <a:xfrm>
              <a:off x="6274843" y="1132142"/>
              <a:ext cx="2301611" cy="295638"/>
            </a:xfrm>
            <a:prstGeom prst="round2DiagRect">
              <a:avLst/>
            </a:prstGeom>
            <a:solidFill>
              <a:srgbClr val="3D87A1"/>
            </a:solidFill>
            <a:ln>
              <a:noFill/>
            </a:ln>
            <a:effectLst/>
          </p:spPr>
          <p:txBody>
            <a:bodyPr wrap="none" lIns="0" rIns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topping fuel cell</a:t>
              </a:r>
              <a:endParaRPr lang="ko-KR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6" name="꺾인 연결선 52"/>
            <p:cNvCxnSpPr>
              <a:endCxn id="55" idx="0"/>
            </p:cNvCxnSpPr>
            <p:nvPr/>
          </p:nvCxnSpPr>
          <p:spPr>
            <a:xfrm rot="10800000" flipV="1">
              <a:off x="6357303" y="3384168"/>
              <a:ext cx="735822" cy="428518"/>
            </a:xfrm>
            <a:prstGeom prst="bentConnector2">
              <a:avLst/>
            </a:prstGeom>
            <a:ln w="38100">
              <a:solidFill>
                <a:srgbClr val="3D87A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꺾인 연결선 14"/>
            <p:cNvCxnSpPr>
              <a:stCxn id="110" idx="3"/>
            </p:cNvCxnSpPr>
            <p:nvPr/>
          </p:nvCxnSpPr>
          <p:spPr>
            <a:xfrm>
              <a:off x="7330452" y="2551525"/>
              <a:ext cx="829925" cy="831012"/>
            </a:xfrm>
            <a:prstGeom prst="bentConnector2">
              <a:avLst/>
            </a:prstGeom>
            <a:ln w="38100">
              <a:solidFill>
                <a:srgbClr val="3D87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꺾인 연결선 52"/>
            <p:cNvCxnSpPr>
              <a:endCxn id="110" idx="1"/>
            </p:cNvCxnSpPr>
            <p:nvPr/>
          </p:nvCxnSpPr>
          <p:spPr>
            <a:xfrm rot="5400000" flipH="1" flipV="1">
              <a:off x="4348054" y="3242738"/>
              <a:ext cx="2420205" cy="1037780"/>
            </a:xfrm>
            <a:prstGeom prst="bentConnector2">
              <a:avLst/>
            </a:prstGeom>
            <a:ln w="38100">
              <a:solidFill>
                <a:srgbClr val="3D87A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130" descr="airpack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144079" y="3178732"/>
              <a:ext cx="482228" cy="46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2" name="직선 연결선 61"/>
            <p:cNvCxnSpPr/>
            <p:nvPr/>
          </p:nvCxnSpPr>
          <p:spPr>
            <a:xfrm flipH="1">
              <a:off x="7666595" y="3382263"/>
              <a:ext cx="514811" cy="0"/>
            </a:xfrm>
            <a:prstGeom prst="line">
              <a:avLst/>
            </a:prstGeom>
            <a:ln w="38100">
              <a:solidFill>
                <a:srgbClr val="3D87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 Box 166"/>
            <p:cNvSpPr txBox="1">
              <a:spLocks noChangeArrowheads="1"/>
            </p:cNvSpPr>
            <p:nvPr/>
          </p:nvSpPr>
          <p:spPr bwMode="auto">
            <a:xfrm>
              <a:off x="7411452" y="3354900"/>
              <a:ext cx="13317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3574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Gear Pump</a:t>
              </a:r>
              <a:endParaRPr lang="ko-KR" altLang="en-US" sz="1400" b="1" dirty="0">
                <a:solidFill>
                  <a:srgbClr val="35748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3" name="직선 연결선 142"/>
            <p:cNvCxnSpPr/>
            <p:nvPr/>
          </p:nvCxnSpPr>
          <p:spPr>
            <a:xfrm flipH="1">
              <a:off x="5056411" y="4952613"/>
              <a:ext cx="756559" cy="0"/>
            </a:xfrm>
            <a:prstGeom prst="line">
              <a:avLst/>
            </a:prstGeom>
            <a:ln w="38100">
              <a:solidFill>
                <a:srgbClr val="3D87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직선 연결선 143"/>
            <p:cNvCxnSpPr/>
            <p:nvPr/>
          </p:nvCxnSpPr>
          <p:spPr>
            <a:xfrm>
              <a:off x="5812970" y="4362924"/>
              <a:ext cx="0" cy="608807"/>
            </a:xfrm>
            <a:prstGeom prst="line">
              <a:avLst/>
            </a:prstGeom>
            <a:ln w="38100">
              <a:solidFill>
                <a:srgbClr val="3D87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타원 82"/>
            <p:cNvSpPr/>
            <p:nvPr/>
          </p:nvSpPr>
          <p:spPr>
            <a:xfrm>
              <a:off x="5252173" y="4852036"/>
              <a:ext cx="161837" cy="224432"/>
            </a:xfrm>
            <a:prstGeom prst="ellipse">
              <a:avLst/>
            </a:prstGeom>
            <a:solidFill>
              <a:srgbClr val="E9E4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5" name="직선 연결선 84"/>
            <p:cNvCxnSpPr/>
            <p:nvPr/>
          </p:nvCxnSpPr>
          <p:spPr>
            <a:xfrm>
              <a:off x="5333596" y="4846010"/>
              <a:ext cx="0" cy="400849"/>
            </a:xfrm>
            <a:prstGeom prst="line">
              <a:avLst/>
            </a:prstGeom>
            <a:ln w="38100">
              <a:solidFill>
                <a:srgbClr val="674C9E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2" name="막힌 원호 81"/>
            <p:cNvSpPr/>
            <p:nvPr/>
          </p:nvSpPr>
          <p:spPr>
            <a:xfrm>
              <a:off x="5212345" y="4808903"/>
              <a:ext cx="243403" cy="268804"/>
            </a:xfrm>
            <a:prstGeom prst="blockArc">
              <a:avLst>
                <a:gd name="adj1" fmla="val 10800000"/>
                <a:gd name="adj2" fmla="val 21432223"/>
                <a:gd name="adj3" fmla="val 17918"/>
              </a:avLst>
            </a:prstGeom>
            <a:solidFill>
              <a:srgbClr val="3D8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제목 1"/>
          <p:cNvSpPr txBox="1">
            <a:spLocks/>
          </p:cNvSpPr>
          <p:nvPr/>
        </p:nvSpPr>
        <p:spPr>
          <a:xfrm>
            <a:off x="0" y="221319"/>
            <a:ext cx="98802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2600" spc="0" dirty="0"/>
              <a:t>Influence of Heat Source Condition</a:t>
            </a:r>
            <a:endParaRPr lang="ko-KR" altLang="en-US" sz="2600" spc="0" dirty="0"/>
          </a:p>
        </p:txBody>
      </p:sp>
      <p:sp>
        <p:nvSpPr>
          <p:cNvPr id="105" name="제목 1"/>
          <p:cNvSpPr txBox="1">
            <a:spLocks/>
          </p:cNvSpPr>
          <p:nvPr/>
        </p:nvSpPr>
        <p:spPr>
          <a:xfrm>
            <a:off x="1669" y="-135090"/>
            <a:ext cx="45703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33513" algn="l"/>
              </a:tabLst>
            </a:pPr>
            <a:r>
              <a:rPr lang="en-US" altLang="ko-KR" sz="13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Backgrounds and Objective</a:t>
            </a:r>
            <a:endParaRPr lang="ko-KR" altLang="en-US" sz="13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9123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그룹 104"/>
          <p:cNvGrpSpPr/>
          <p:nvPr/>
        </p:nvGrpSpPr>
        <p:grpSpPr>
          <a:xfrm>
            <a:off x="306918" y="2262741"/>
            <a:ext cx="3790700" cy="2690087"/>
            <a:chOff x="179512" y="1884832"/>
            <a:chExt cx="4123912" cy="2926554"/>
          </a:xfrm>
        </p:grpSpPr>
        <p:grpSp>
          <p:nvGrpSpPr>
            <p:cNvPr id="159" name="그룹 158"/>
            <p:cNvGrpSpPr/>
            <p:nvPr/>
          </p:nvGrpSpPr>
          <p:grpSpPr>
            <a:xfrm>
              <a:off x="179512" y="1884832"/>
              <a:ext cx="3884013" cy="2926554"/>
              <a:chOff x="107504" y="2551198"/>
              <a:chExt cx="3884013" cy="2926554"/>
            </a:xfrm>
          </p:grpSpPr>
          <p:cxnSp>
            <p:nvCxnSpPr>
              <p:cNvPr id="193" name="직선 연결선 192"/>
              <p:cNvCxnSpPr/>
              <p:nvPr/>
            </p:nvCxnSpPr>
            <p:spPr bwMode="auto">
              <a:xfrm flipH="1">
                <a:off x="107504" y="2708920"/>
                <a:ext cx="337311" cy="2160240"/>
              </a:xfrm>
              <a:prstGeom prst="line">
                <a:avLst/>
              </a:prstGeom>
              <a:gradFill rotWithShape="1">
                <a:gsLst>
                  <a:gs pos="0">
                    <a:srgbClr val="0571CB">
                      <a:gamma/>
                      <a:tint val="26667"/>
                      <a:invGamma/>
                    </a:srgbClr>
                  </a:gs>
                  <a:gs pos="100000">
                    <a:srgbClr val="0571CB">
                      <a:alpha val="14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94" name="그룹 193"/>
              <p:cNvGrpSpPr/>
              <p:nvPr/>
            </p:nvGrpSpPr>
            <p:grpSpPr>
              <a:xfrm>
                <a:off x="650075" y="2885464"/>
                <a:ext cx="3181545" cy="2592288"/>
                <a:chOff x="623833" y="2708920"/>
                <a:chExt cx="3181545" cy="2592288"/>
              </a:xfrm>
            </p:grpSpPr>
            <p:grpSp>
              <p:nvGrpSpPr>
                <p:cNvPr id="199" name="그룹 198"/>
                <p:cNvGrpSpPr/>
                <p:nvPr/>
              </p:nvGrpSpPr>
              <p:grpSpPr>
                <a:xfrm>
                  <a:off x="1173591" y="2708920"/>
                  <a:ext cx="899018" cy="2592288"/>
                  <a:chOff x="1173591" y="2708920"/>
                  <a:chExt cx="899018" cy="2592288"/>
                </a:xfrm>
              </p:grpSpPr>
              <p:sp>
                <p:nvSpPr>
                  <p:cNvPr id="210" name="직사각형 209"/>
                  <p:cNvSpPr/>
                  <p:nvPr/>
                </p:nvSpPr>
                <p:spPr bwMode="auto">
                  <a:xfrm>
                    <a:off x="1892609" y="2708920"/>
                    <a:ext cx="180000" cy="2592288"/>
                  </a:xfrm>
                  <a:prstGeom prst="rect">
                    <a:avLst/>
                  </a:prstGeom>
                  <a:blipFill>
                    <a:blip r:embed="rId3">
                      <a:extLst/>
                    </a:blip>
                    <a:tile tx="0" ty="0" sx="100000" sy="100000" flip="none" algn="tl"/>
                  </a:blip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77777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1" name="직사각형 210"/>
                  <p:cNvSpPr/>
                  <p:nvPr/>
                </p:nvSpPr>
                <p:spPr bwMode="auto">
                  <a:xfrm>
                    <a:off x="1173591" y="2708920"/>
                    <a:ext cx="720000" cy="2592288"/>
                  </a:xfrm>
                  <a:prstGeom prst="rect">
                    <a:avLst/>
                  </a:prstGeom>
                  <a:blipFill>
                    <a:blip r:embed="rId3">
                      <a:duotone>
                        <a:srgbClr val="656565">
                          <a:shade val="45000"/>
                          <a:satMod val="135000"/>
                        </a:srgbClr>
                        <a:prstClr val="white"/>
                      </a:duotone>
                      <a:extLst/>
                    </a:blip>
                    <a:tile tx="0" ty="0" sx="100000" sy="100000" flip="none" algn="tl"/>
                  </a:blip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77777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00" name="직사각형 199"/>
                <p:cNvSpPr/>
                <p:nvPr/>
              </p:nvSpPr>
              <p:spPr bwMode="auto">
                <a:xfrm>
                  <a:off x="2072609" y="2708920"/>
                  <a:ext cx="288000" cy="2592288"/>
                </a:xfrm>
                <a:prstGeom prst="rect">
                  <a:avLst/>
                </a:prstGeom>
                <a:pattFill prst="dashUpDiag">
                  <a:fgClr>
                    <a:srgbClr val="AACDF5">
                      <a:lumMod val="10000"/>
                    </a:srgbClr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1" name="그룹 200"/>
                <p:cNvGrpSpPr/>
                <p:nvPr/>
              </p:nvGrpSpPr>
              <p:grpSpPr>
                <a:xfrm flipH="1">
                  <a:off x="2365805" y="2708920"/>
                  <a:ext cx="890197" cy="2592288"/>
                  <a:chOff x="1182412" y="2708920"/>
                  <a:chExt cx="890197" cy="2592288"/>
                </a:xfrm>
              </p:grpSpPr>
              <p:sp>
                <p:nvSpPr>
                  <p:cNvPr id="208" name="직사각형 207"/>
                  <p:cNvSpPr/>
                  <p:nvPr/>
                </p:nvSpPr>
                <p:spPr bwMode="auto">
                  <a:xfrm>
                    <a:off x="1892609" y="2708920"/>
                    <a:ext cx="180000" cy="2592288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77777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9" name="직사각형 208"/>
                  <p:cNvSpPr/>
                  <p:nvPr/>
                </p:nvSpPr>
                <p:spPr bwMode="auto">
                  <a:xfrm>
                    <a:off x="1182412" y="2708920"/>
                    <a:ext cx="720000" cy="2592288"/>
                  </a:xfrm>
                  <a:prstGeom prst="rect">
                    <a:avLst/>
                  </a:prstGeom>
                  <a:blipFill>
                    <a:blip r:embed="rId3">
                      <a:duotone>
                        <a:srgbClr val="656565">
                          <a:shade val="45000"/>
                          <a:satMod val="135000"/>
                        </a:srgbClr>
                        <a:prstClr val="white"/>
                      </a:duotone>
                      <a:extLst/>
                    </a:blip>
                    <a:tile tx="0" ty="0" sx="100000" sy="100000" flip="none" algn="tl"/>
                  </a:blip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77777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02" name="그룹 201"/>
                <p:cNvGrpSpPr/>
                <p:nvPr/>
              </p:nvGrpSpPr>
              <p:grpSpPr>
                <a:xfrm>
                  <a:off x="623833" y="2708920"/>
                  <a:ext cx="551707" cy="2592288"/>
                  <a:chOff x="433108" y="2708920"/>
                  <a:chExt cx="551707" cy="2592288"/>
                </a:xfrm>
              </p:grpSpPr>
              <p:sp>
                <p:nvSpPr>
                  <p:cNvPr id="206" name="직사각형 205"/>
                  <p:cNvSpPr/>
                  <p:nvPr/>
                </p:nvSpPr>
                <p:spPr bwMode="auto">
                  <a:xfrm>
                    <a:off x="444815" y="2708920"/>
                    <a:ext cx="540000" cy="2592288"/>
                  </a:xfrm>
                  <a:prstGeom prst="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77777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07" name="직선 연결선 206"/>
                  <p:cNvCxnSpPr/>
                  <p:nvPr/>
                </p:nvCxnSpPr>
                <p:spPr bwMode="auto">
                  <a:xfrm>
                    <a:off x="433108" y="2708920"/>
                    <a:ext cx="0" cy="25922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  <a:extLst/>
                </p:spPr>
              </p:cxnSp>
            </p:grpSp>
            <p:grpSp>
              <p:nvGrpSpPr>
                <p:cNvPr id="203" name="그룹 202"/>
                <p:cNvGrpSpPr/>
                <p:nvPr/>
              </p:nvGrpSpPr>
              <p:grpSpPr>
                <a:xfrm flipH="1">
                  <a:off x="3253671" y="2708920"/>
                  <a:ext cx="551707" cy="2592288"/>
                  <a:chOff x="433108" y="2708920"/>
                  <a:chExt cx="551707" cy="2592288"/>
                </a:xfrm>
              </p:grpSpPr>
              <p:sp>
                <p:nvSpPr>
                  <p:cNvPr id="204" name="직사각형 203"/>
                  <p:cNvSpPr/>
                  <p:nvPr/>
                </p:nvSpPr>
                <p:spPr bwMode="auto">
                  <a:xfrm>
                    <a:off x="444815" y="2708920"/>
                    <a:ext cx="540000" cy="2592288"/>
                  </a:xfrm>
                  <a:prstGeom prst="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77777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05" name="직선 연결선 204"/>
                  <p:cNvCxnSpPr/>
                  <p:nvPr/>
                </p:nvCxnSpPr>
                <p:spPr bwMode="auto">
                  <a:xfrm>
                    <a:off x="433108" y="2708920"/>
                    <a:ext cx="0" cy="25922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  <a:extLst/>
                </p:spPr>
              </p:cxnSp>
            </p:grpSp>
          </p:grpSp>
          <p:sp>
            <p:nvSpPr>
              <p:cNvPr id="195" name="아래쪽 화살표 194"/>
              <p:cNvSpPr/>
              <p:nvPr/>
            </p:nvSpPr>
            <p:spPr bwMode="auto">
              <a:xfrm>
                <a:off x="727523" y="2551198"/>
                <a:ext cx="357243" cy="685609"/>
              </a:xfrm>
              <a:prstGeom prst="downArrow">
                <a:avLst/>
              </a:prstGeom>
              <a:gradFill>
                <a:gsLst>
                  <a:gs pos="52000">
                    <a:srgbClr val="61A5DE"/>
                  </a:gs>
                  <a:gs pos="0">
                    <a:srgbClr val="0571CB">
                      <a:gamma/>
                      <a:tint val="26667"/>
                      <a:invGamma/>
                    </a:srgbClr>
                  </a:gs>
                  <a:gs pos="100000">
                    <a:srgbClr val="0571CB">
                      <a:alpha val="14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아래쪽 화살표 195"/>
              <p:cNvSpPr/>
              <p:nvPr/>
            </p:nvSpPr>
            <p:spPr bwMode="auto">
              <a:xfrm>
                <a:off x="3403213" y="2551198"/>
                <a:ext cx="357243" cy="684000"/>
              </a:xfrm>
              <a:prstGeom prst="downArrow">
                <a:avLst/>
              </a:prstGeom>
              <a:gradFill>
                <a:gsLst>
                  <a:gs pos="57000">
                    <a:srgbClr val="FF3B3B"/>
                  </a:gs>
                  <a:gs pos="0">
                    <a:srgbClr val="FFB3B3"/>
                  </a:gs>
                  <a:gs pos="100000">
                    <a:srgbClr val="FF7575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0" cap="none" spc="0" normalizeH="0" baseline="0" noProof="0" smtClean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TextBox 196"/>
                  <p:cNvSpPr txBox="1"/>
                  <p:nvPr/>
                </p:nvSpPr>
                <p:spPr>
                  <a:xfrm>
                    <a:off x="3252377" y="2659546"/>
                    <a:ext cx="739140" cy="1757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ko-KR" sz="105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𝑨𝒊𝒓</m:t>
                          </m:r>
                          <m:r>
                            <a:rPr kumimoji="0" lang="en-US" altLang="ko-KR" sz="105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altLang="ko-KR" sz="105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105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kumimoji="0" lang="en-US" altLang="ko-KR" sz="105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altLang="ko-KR" sz="105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𝑶</m:t>
                          </m:r>
                        </m:oMath>
                      </m:oMathPara>
                    </a14:m>
                    <a:endParaRPr kumimoji="0" lang="ko-KR" altLang="en-US" sz="105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7" name="TextBox 1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2377" y="2659546"/>
                    <a:ext cx="739140" cy="1757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7207" r="-1802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TextBox 197"/>
                  <p:cNvSpPr txBox="1"/>
                  <p:nvPr/>
                </p:nvSpPr>
                <p:spPr>
                  <a:xfrm>
                    <a:off x="581697" y="2659546"/>
                    <a:ext cx="694634" cy="1757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ko-KR" sz="105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105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kumimoji="0" lang="en-US" altLang="ko-KR" sz="105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altLang="ko-KR" sz="105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altLang="ko-KR" sz="105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105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kumimoji="0" lang="en-US" altLang="ko-KR" sz="105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altLang="ko-KR" sz="105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𝑶</m:t>
                          </m:r>
                        </m:oMath>
                      </m:oMathPara>
                    </a14:m>
                    <a:endParaRPr kumimoji="0" lang="ko-KR" altLang="en-US" sz="105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8" name="TextBox 1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697" y="2659546"/>
                    <a:ext cx="694634" cy="1757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619" r="-952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1" name="직선 연결선 160"/>
            <p:cNvCxnSpPr/>
            <p:nvPr/>
          </p:nvCxnSpPr>
          <p:spPr bwMode="auto">
            <a:xfrm>
              <a:off x="323528" y="2219098"/>
              <a:ext cx="0" cy="25922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/>
          </p:spPr>
        </p:cxnSp>
        <p:cxnSp>
          <p:nvCxnSpPr>
            <p:cNvPr id="162" name="직선 연결선 161"/>
            <p:cNvCxnSpPr/>
            <p:nvPr/>
          </p:nvCxnSpPr>
          <p:spPr bwMode="auto">
            <a:xfrm>
              <a:off x="4303424" y="2219098"/>
              <a:ext cx="0" cy="25922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/>
          </p:spPr>
        </p:cxnSp>
        <p:grpSp>
          <p:nvGrpSpPr>
            <p:cNvPr id="163" name="그룹 162"/>
            <p:cNvGrpSpPr/>
            <p:nvPr/>
          </p:nvGrpSpPr>
          <p:grpSpPr>
            <a:xfrm>
              <a:off x="3339923" y="2512258"/>
              <a:ext cx="208696" cy="1947019"/>
              <a:chOff x="6045617" y="2776475"/>
              <a:chExt cx="208696" cy="1947019"/>
            </a:xfrm>
          </p:grpSpPr>
          <p:grpSp>
            <p:nvGrpSpPr>
              <p:cNvPr id="185" name="그룹 184"/>
              <p:cNvGrpSpPr/>
              <p:nvPr/>
            </p:nvGrpSpPr>
            <p:grpSpPr>
              <a:xfrm>
                <a:off x="6048702" y="2776475"/>
                <a:ext cx="205611" cy="908422"/>
                <a:chOff x="6048702" y="2776475"/>
                <a:chExt cx="205611" cy="908422"/>
              </a:xfrm>
            </p:grpSpPr>
            <p:sp>
              <p:nvSpPr>
                <p:cNvPr id="190" name="직사각형 189"/>
                <p:cNvSpPr/>
                <p:nvPr/>
              </p:nvSpPr>
              <p:spPr>
                <a:xfrm>
                  <a:off x="6048702" y="3468873"/>
                  <a:ext cx="202672" cy="2160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" name="직사각형 190"/>
                <p:cNvSpPr/>
                <p:nvPr/>
              </p:nvSpPr>
              <p:spPr>
                <a:xfrm>
                  <a:off x="6051641" y="3122674"/>
                  <a:ext cx="202672" cy="2160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직사각형 191"/>
                <p:cNvSpPr/>
                <p:nvPr/>
              </p:nvSpPr>
              <p:spPr>
                <a:xfrm>
                  <a:off x="6051641" y="2776475"/>
                  <a:ext cx="202672" cy="2160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6" name="그룹 185"/>
              <p:cNvGrpSpPr/>
              <p:nvPr/>
            </p:nvGrpSpPr>
            <p:grpSpPr>
              <a:xfrm>
                <a:off x="6045617" y="3815072"/>
                <a:ext cx="205611" cy="908422"/>
                <a:chOff x="6048702" y="2776475"/>
                <a:chExt cx="205611" cy="908422"/>
              </a:xfrm>
            </p:grpSpPr>
            <p:sp>
              <p:nvSpPr>
                <p:cNvPr id="187" name="직사각형 186"/>
                <p:cNvSpPr/>
                <p:nvPr/>
              </p:nvSpPr>
              <p:spPr>
                <a:xfrm>
                  <a:off x="6048702" y="3468873"/>
                  <a:ext cx="202672" cy="2160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" name="직사각형 187"/>
                <p:cNvSpPr/>
                <p:nvPr/>
              </p:nvSpPr>
              <p:spPr>
                <a:xfrm>
                  <a:off x="6051641" y="3122674"/>
                  <a:ext cx="202672" cy="2160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" name="직사각형 188"/>
                <p:cNvSpPr/>
                <p:nvPr/>
              </p:nvSpPr>
              <p:spPr>
                <a:xfrm>
                  <a:off x="6051641" y="2776475"/>
                  <a:ext cx="202672" cy="2160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4" name="그룹 163"/>
            <p:cNvGrpSpPr/>
            <p:nvPr/>
          </p:nvGrpSpPr>
          <p:grpSpPr>
            <a:xfrm>
              <a:off x="1062803" y="2512258"/>
              <a:ext cx="208696" cy="1947019"/>
              <a:chOff x="4797940" y="3468873"/>
              <a:chExt cx="208696" cy="1947019"/>
            </a:xfrm>
          </p:grpSpPr>
          <p:grpSp>
            <p:nvGrpSpPr>
              <p:cNvPr id="175" name="그룹 174"/>
              <p:cNvGrpSpPr/>
              <p:nvPr/>
            </p:nvGrpSpPr>
            <p:grpSpPr>
              <a:xfrm>
                <a:off x="4801025" y="3468873"/>
                <a:ext cx="205611" cy="908422"/>
                <a:chOff x="6048702" y="2776475"/>
                <a:chExt cx="205611" cy="908422"/>
              </a:xfrm>
            </p:grpSpPr>
            <p:sp>
              <p:nvSpPr>
                <p:cNvPr id="182" name="직사각형 181"/>
                <p:cNvSpPr/>
                <p:nvPr/>
              </p:nvSpPr>
              <p:spPr>
                <a:xfrm>
                  <a:off x="6048702" y="3468873"/>
                  <a:ext cx="202672" cy="2160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직사각형 182"/>
                <p:cNvSpPr/>
                <p:nvPr/>
              </p:nvSpPr>
              <p:spPr>
                <a:xfrm>
                  <a:off x="6051641" y="3122674"/>
                  <a:ext cx="202672" cy="2160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직사각형 183"/>
                <p:cNvSpPr/>
                <p:nvPr/>
              </p:nvSpPr>
              <p:spPr>
                <a:xfrm>
                  <a:off x="6051641" y="2776475"/>
                  <a:ext cx="202672" cy="2160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6" name="그룹 175"/>
              <p:cNvGrpSpPr/>
              <p:nvPr/>
            </p:nvGrpSpPr>
            <p:grpSpPr>
              <a:xfrm>
                <a:off x="4797940" y="4507470"/>
                <a:ext cx="205611" cy="908422"/>
                <a:chOff x="6048702" y="2776475"/>
                <a:chExt cx="205611" cy="908422"/>
              </a:xfrm>
            </p:grpSpPr>
            <p:sp>
              <p:nvSpPr>
                <p:cNvPr id="177" name="직사각형 176"/>
                <p:cNvSpPr/>
                <p:nvPr/>
              </p:nvSpPr>
              <p:spPr>
                <a:xfrm>
                  <a:off x="6048702" y="3468873"/>
                  <a:ext cx="202672" cy="2160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직사각형 177"/>
                <p:cNvSpPr/>
                <p:nvPr/>
              </p:nvSpPr>
              <p:spPr>
                <a:xfrm>
                  <a:off x="6051641" y="3122674"/>
                  <a:ext cx="202672" cy="2160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직사각형 178"/>
                <p:cNvSpPr/>
                <p:nvPr/>
              </p:nvSpPr>
              <p:spPr>
                <a:xfrm>
                  <a:off x="6051641" y="2776475"/>
                  <a:ext cx="202672" cy="2160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/>
                <p:cNvSpPr txBox="1"/>
                <p:nvPr/>
              </p:nvSpPr>
              <p:spPr>
                <a:xfrm>
                  <a:off x="2216829" y="3090959"/>
                  <a:ext cx="175787" cy="7882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𝐌𝐞𝐦𝐛𝐫𝐚𝐧𝐞</m:t>
                        </m:r>
                      </m:oMath>
                    </m:oMathPara>
                  </a14:m>
                  <a:endParaRPr kumimoji="0" lang="ko-KR" altLang="en-US" sz="105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5" name="TextBox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6829" y="3090959"/>
                  <a:ext cx="175787" cy="7882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/>
                <p:cNvSpPr txBox="1"/>
                <p:nvPr/>
              </p:nvSpPr>
              <p:spPr>
                <a:xfrm>
                  <a:off x="1537773" y="2789773"/>
                  <a:ext cx="175787" cy="145093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𝐀𝐧𝐨𝐝𝐞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𝐛𝐚𝐜𝐤𝐢𝐧𝐠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𝐥𝐲𝐚𝐞𝐫</m:t>
                        </m:r>
                      </m:oMath>
                    </m:oMathPara>
                  </a14:m>
                  <a:endParaRPr kumimoji="0" lang="ko-KR" altLang="en-US" sz="105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6" name="Text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773" y="2789773"/>
                  <a:ext cx="175787" cy="145093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2900892" y="2729607"/>
                  <a:ext cx="175787" cy="15712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𝐂𝐚𝐭𝐡𝐨𝐝𝐞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𝐛𝐚𝐜𝐤𝐢𝐧𝐠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𝐥𝐲𝐚𝐞𝐫</m:t>
                        </m:r>
                      </m:oMath>
                    </m:oMathPara>
                  </a14:m>
                  <a:endParaRPr kumimoji="0" lang="ko-KR" altLang="en-US" sz="105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0892" y="2729607"/>
                  <a:ext cx="175787" cy="15712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/>
                <p:cNvSpPr txBox="1"/>
                <p:nvPr/>
              </p:nvSpPr>
              <p:spPr>
                <a:xfrm>
                  <a:off x="788628" y="2816174"/>
                  <a:ext cx="175787" cy="140908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𝐀𝐧𝐨𝐝𝐞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𝐛𝐢𝐩𝐨𝐥𝐚𝐫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𝐩𝐥𝐚𝐭𝐞</m:t>
                        </m:r>
                      </m:oMath>
                    </m:oMathPara>
                  </a14:m>
                  <a:endParaRPr kumimoji="0" lang="ko-KR" altLang="en-US" sz="105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8" name="Text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628" y="2816174"/>
                  <a:ext cx="175787" cy="140908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3646803" y="2750534"/>
                  <a:ext cx="175787" cy="152941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𝐂𝐚𝐭𝐡𝐨𝐝𝐞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𝐛𝐢𝐩𝐨𝐥𝐚𝐫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𝐩𝐥𝐚𝐭𝐞</m:t>
                        </m:r>
                      </m:oMath>
                    </m:oMathPara>
                  </a14:m>
                  <a:endParaRPr kumimoji="0" lang="ko-KR" altLang="en-US" sz="105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6803" y="2750534"/>
                  <a:ext cx="175787" cy="152941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0" name="직선 화살표 연결선 169"/>
            <p:cNvCxnSpPr/>
            <p:nvPr/>
          </p:nvCxnSpPr>
          <p:spPr>
            <a:xfrm>
              <a:off x="611560" y="2998670"/>
              <a:ext cx="0" cy="9728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직선 화살표 연결선 170"/>
            <p:cNvCxnSpPr/>
            <p:nvPr/>
          </p:nvCxnSpPr>
          <p:spPr>
            <a:xfrm>
              <a:off x="3995936" y="2998670"/>
              <a:ext cx="0" cy="9728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/>
                <p:cNvSpPr txBox="1"/>
                <p:nvPr/>
              </p:nvSpPr>
              <p:spPr>
                <a:xfrm>
                  <a:off x="343050" y="2913952"/>
                  <a:ext cx="175787" cy="114226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𝐂𝐨𝐨𝐥𝐢𝐧𝐠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𝐜𝐡𝐚𝐧𝐧𝐞𝐥</m:t>
                        </m:r>
                      </m:oMath>
                    </m:oMathPara>
                  </a14:m>
                  <a:endParaRPr kumimoji="0" lang="ko-KR" altLang="en-US" sz="105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3" name="Text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50" y="2913952"/>
                  <a:ext cx="175787" cy="114226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/>
                <p:cNvSpPr txBox="1"/>
                <p:nvPr/>
              </p:nvSpPr>
              <p:spPr>
                <a:xfrm>
                  <a:off x="4064172" y="2917508"/>
                  <a:ext cx="175787" cy="114226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𝐂𝐨𝐨𝐥𝐢𝐧𝐠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altLang="ko-KR" sz="105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𝐜𝐡𝐚𝐧𝐧𝐞𝐥</m:t>
                        </m:r>
                      </m:oMath>
                    </m:oMathPara>
                  </a14:m>
                  <a:endParaRPr kumimoji="0" lang="ko-KR" altLang="en-US" sz="105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4" name="TextBox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172" y="2917508"/>
                  <a:ext cx="175787" cy="114226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TextBox 86"/>
          <p:cNvSpPr txBox="1"/>
          <p:nvPr/>
        </p:nvSpPr>
        <p:spPr>
          <a:xfrm>
            <a:off x="12029" y="6078167"/>
            <a:ext cx="913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 et al., 2018, International Journal of Hydrogen Energy, 43: 13406-13419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4373995" y="3713151"/>
            <a:ext cx="1706261" cy="29238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144000" indent="-144000"/>
            <a:r>
              <a:rPr lang="en-US" altLang="ko-KR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Operating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PEMFC design</a:t>
            </a: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/>
            <a:endParaRPr lang="en-US" altLang="ko-KR" b="1" dirty="0" smtClean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088" y="5075913"/>
            <a:ext cx="420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A cross-section view of single-cell PEMFC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373995" y="1369748"/>
            <a:ext cx="4989782" cy="2107803"/>
            <a:chOff x="4154219" y="937181"/>
            <a:chExt cx="4989782" cy="2107803"/>
          </a:xfrm>
        </p:grpSpPr>
        <p:sp>
          <p:nvSpPr>
            <p:cNvPr id="3" name="TextBox 2"/>
            <p:cNvSpPr txBox="1"/>
            <p:nvPr/>
          </p:nvSpPr>
          <p:spPr>
            <a:xfrm>
              <a:off x="4175991" y="1290658"/>
              <a:ext cx="496801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Steady-state regime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Even temperature on membrane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altLang="ko-KR" b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ko-KR" b="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out,fc</a:t>
              </a:r>
              <a:r>
                <a:rPr lang="en-US" altLang="ko-KR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altLang="ko-KR" b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ko-KR" b="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cell</a:t>
              </a:r>
              <a:endParaRPr lang="en-US" altLang="ko-KR" b="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altLang="ko-KR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ko-KR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out,fc</a:t>
              </a:r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altLang="ko-KR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ko-KR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in,fc</a:t>
              </a:r>
              <a:r>
                <a:rPr lang="en-US" altLang="ko-KR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6 K</a:t>
              </a:r>
              <a:endParaRPr lang="en-US" altLang="ko-K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altLang="ko-KR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ko-KR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out,fc</a:t>
              </a:r>
              <a:r>
                <a:rPr lang="en-US" altLang="ko-KR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dirty="0" smtClean="0">
                  <a:cs typeface="Times New Roman" panose="02020603050405020304" pitchFamily="18" charset="0"/>
                </a:rPr>
                <a:t>=298 K</a:t>
              </a:r>
              <a:endParaRPr lang="en-US" altLang="ko-KR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altLang="ko-KR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Relative humidity: </a:t>
              </a:r>
              <a:r>
                <a:rPr lang="el-GR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ϕ</a:t>
              </a:r>
              <a:r>
                <a:rPr lang="en-US" altLang="ko-KR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ko-KR" baseline="-5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ko-KR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,in</a:t>
              </a:r>
              <a:r>
                <a:rPr lang="en-US" altLang="ko-KR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l-GR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ϕ</a:t>
              </a:r>
              <a:r>
                <a:rPr lang="en-US" altLang="ko-KR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air,in</a:t>
              </a:r>
              <a:r>
                <a:rPr lang="en-US" altLang="ko-KR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100%</a:t>
              </a:r>
              <a:endParaRPr lang="en-US" altLang="ko-KR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직사각형 54"/>
            <p:cNvSpPr/>
            <p:nvPr/>
          </p:nvSpPr>
          <p:spPr>
            <a:xfrm>
              <a:off x="4154219" y="937181"/>
              <a:ext cx="1706261" cy="29238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144000" indent="-144000"/>
              <a:r>
                <a:rPr lang="en-US" altLang="ko-KR" b="1" dirty="0" smtClean="0"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Assumption</a:t>
              </a:r>
            </a:p>
          </p:txBody>
        </p:sp>
      </p:grp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94985"/>
              </p:ext>
            </p:extLst>
          </p:nvPr>
        </p:nvGraphicFramePr>
        <p:xfrm>
          <a:off x="4492798" y="4141818"/>
          <a:ext cx="392049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760">
                  <a:extLst>
                    <a:ext uri="{9D8B030D-6E8A-4147-A177-3AD203B41FA5}">
                      <a16:colId xmlns:a16="http://schemas.microsoft.com/office/drawing/2014/main" val="395569724"/>
                    </a:ext>
                  </a:extLst>
                </a:gridCol>
                <a:gridCol w="834148">
                  <a:extLst>
                    <a:ext uri="{9D8B030D-6E8A-4147-A177-3AD203B41FA5}">
                      <a16:colId xmlns:a16="http://schemas.microsoft.com/office/drawing/2014/main" val="2561583391"/>
                    </a:ext>
                  </a:extLst>
                </a:gridCol>
                <a:gridCol w="875856">
                  <a:extLst>
                    <a:ext uri="{9D8B030D-6E8A-4147-A177-3AD203B41FA5}">
                      <a16:colId xmlns:a16="http://schemas.microsoft.com/office/drawing/2014/main" val="1311950190"/>
                    </a:ext>
                  </a:extLst>
                </a:gridCol>
                <a:gridCol w="750735">
                  <a:extLst>
                    <a:ext uri="{9D8B030D-6E8A-4147-A177-3AD203B41FA5}">
                      <a16:colId xmlns:a16="http://schemas.microsoft.com/office/drawing/2014/main" val="332972136"/>
                    </a:ext>
                  </a:extLst>
                </a:gridCol>
              </a:tblGrid>
              <a:tr h="2112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41121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 temperature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ko-KR" sz="1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</a:t>
                      </a:r>
                      <a:endParaRPr lang="ko-KR" altLang="en-US" sz="14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343~363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083329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density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altLang="ko-KR" sz="1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</a:t>
                      </a:r>
                      <a:endParaRPr lang="ko-KR" altLang="en-US" sz="14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0.7~1.0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A/cm</a:t>
                      </a:r>
                      <a:r>
                        <a:rPr lang="en-US" altLang="ko-KR" sz="14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en-US" sz="14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548915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cell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ko-KR" sz="1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</a:t>
                      </a:r>
                      <a:endParaRPr lang="ko-KR" altLang="en-US" sz="14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endParaRPr lang="ko-KR" altLang="en-US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369447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Cell’s area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ko-KR" sz="14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</a:t>
                      </a:r>
                      <a:endParaRPr lang="ko-KR" altLang="en-US" sz="1400" baseline="-25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altLang="ko-KR" sz="14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en-US" sz="14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066858"/>
                  </a:ext>
                </a:extLst>
              </a:tr>
            </a:tbl>
          </a:graphicData>
        </a:graphic>
      </p:graphicFrame>
      <p:sp>
        <p:nvSpPr>
          <p:cNvPr id="62" name="제목 1"/>
          <p:cNvSpPr txBox="1">
            <a:spLocks/>
          </p:cNvSpPr>
          <p:nvPr/>
        </p:nvSpPr>
        <p:spPr>
          <a:xfrm>
            <a:off x="0" y="221319"/>
            <a:ext cx="98802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2600" spc="0" dirty="0"/>
              <a:t>PEMFC Operating Condition</a:t>
            </a:r>
            <a:endParaRPr lang="ko-KR" altLang="en-US" sz="2600" spc="0" dirty="0"/>
          </a:p>
        </p:txBody>
      </p:sp>
      <p:sp>
        <p:nvSpPr>
          <p:cNvPr id="64" name="제목 1"/>
          <p:cNvSpPr txBox="1">
            <a:spLocks/>
          </p:cNvSpPr>
          <p:nvPr/>
        </p:nvSpPr>
        <p:spPr>
          <a:xfrm>
            <a:off x="1669" y="-135090"/>
            <a:ext cx="45703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33513" algn="l"/>
              </a:tabLst>
            </a:pPr>
            <a:r>
              <a:rPr lang="en-US" altLang="ko-KR" sz="1300" spc="0" dirty="0">
                <a:latin typeface="Arial" panose="020B0604020202020204" pitchFamily="34" charset="0"/>
                <a:cs typeface="Arial" panose="020B0604020202020204" pitchFamily="34" charset="0"/>
              </a:rPr>
              <a:t>Thermal Management for PEMFC</a:t>
            </a:r>
          </a:p>
        </p:txBody>
      </p:sp>
    </p:spTree>
    <p:extLst>
      <p:ext uri="{BB962C8B-B14F-4D97-AF65-F5344CB8AC3E}">
        <p14:creationId xmlns:p14="http://schemas.microsoft.com/office/powerpoint/2010/main" val="36841290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직사각형 49"/>
          <p:cNvSpPr/>
          <p:nvPr/>
        </p:nvSpPr>
        <p:spPr>
          <a:xfrm>
            <a:off x="4851335" y="1946589"/>
            <a:ext cx="1706261" cy="29238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144000" indent="-144000"/>
            <a:r>
              <a:rPr lang="en-US" altLang="ko-KR" sz="14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Activation voltage loss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4851335" y="2848324"/>
            <a:ext cx="1706261" cy="29238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144000" indent="-144000"/>
            <a:r>
              <a:rPr lang="en-US" altLang="ko-KR" sz="14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Ohmic voltage loss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4851335" y="5527853"/>
            <a:ext cx="1706261" cy="29238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144000" indent="-144000"/>
            <a:r>
              <a:rPr lang="en-US" altLang="ko-KR" sz="14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Concentration voltage loss</a:t>
            </a:r>
          </a:p>
        </p:txBody>
      </p:sp>
      <p:sp>
        <p:nvSpPr>
          <p:cNvPr id="60" name="직사각형 59"/>
          <p:cNvSpPr/>
          <p:nvPr/>
        </p:nvSpPr>
        <p:spPr>
          <a:xfrm>
            <a:off x="503043" y="4483399"/>
            <a:ext cx="1706261" cy="29238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144000" indent="-144000"/>
            <a:r>
              <a:rPr lang="en-US" altLang="ko-KR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Cell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968010" y="2221995"/>
                <a:ext cx="1380570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𝑎𝑐𝑡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𝑐𝑒𝑙𝑙</m:t>
                              </m:r>
                            </m:sub>
                          </m:sSub>
                        </m:num>
                        <m:den>
                          <m:r>
                            <a:rPr lang="ko-KR" altLang="en-US" sz="1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𝑛𝐹</m:t>
                          </m:r>
                        </m:den>
                      </m:f>
                      <m:func>
                        <m:func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10" y="2221995"/>
                <a:ext cx="1380570" cy="414985"/>
              </a:xfrm>
              <a:prstGeom prst="rect">
                <a:avLst/>
              </a:prstGeom>
              <a:blipFill>
                <a:blip r:embed="rId3"/>
                <a:stretch>
                  <a:fillRect l="-1770" b="-102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57472" y="4838272"/>
                <a:ext cx="33761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𝑟𝑒𝑣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𝑎𝑐𝑡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𝑜h𝑚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𝑐𝑜𝑛𝑐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2" y="4838272"/>
                <a:ext cx="3376117" cy="276999"/>
              </a:xfrm>
              <a:prstGeom prst="rect">
                <a:avLst/>
              </a:prstGeom>
              <a:blipFill>
                <a:blip r:embed="rId4"/>
                <a:stretch>
                  <a:fillRect l="-722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그룹 86"/>
          <p:cNvGrpSpPr/>
          <p:nvPr/>
        </p:nvGrpSpPr>
        <p:grpSpPr>
          <a:xfrm>
            <a:off x="4928409" y="3165132"/>
            <a:ext cx="3988135" cy="2164716"/>
            <a:chOff x="4809606" y="2660014"/>
            <a:chExt cx="3988135" cy="21647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4809606" y="2660014"/>
                  <a:ext cx="2994858" cy="4796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ko-KR" altLang="en-US" sz="120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0.0043+17.81</m:t>
                                </m:r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−39.85</m:t>
                                </m:r>
                                <m:sSubSup>
                                  <m:sSubSup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+36.0</m:t>
                                </m:r>
                                <m:sSubSup>
                                  <m:sSubSup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14+1.4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eqArr>
                          </m:e>
                        </m:d>
                      </m:oMath>
                    </m:oMathPara>
                  </a14:m>
                  <a:endParaRPr lang="ko-KR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606" y="2660014"/>
                  <a:ext cx="2994858" cy="479683"/>
                </a:xfrm>
                <a:prstGeom prst="rect">
                  <a:avLst/>
                </a:prstGeom>
                <a:blipFill>
                  <a:blip r:embed="rId36"/>
                  <a:stretch>
                    <a:fillRect l="-20732" t="-233333" b="-3320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7858125" y="2699615"/>
                  <a:ext cx="93961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0&lt;</m:t>
                            </m:r>
                            <m:sSub>
                              <m:sSub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ko-KR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8125" y="2699615"/>
                  <a:ext cx="939616" cy="184666"/>
                </a:xfrm>
                <a:prstGeom prst="rect">
                  <a:avLst/>
                </a:prstGeom>
                <a:blipFill>
                  <a:blip r:embed="rId3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7858125" y="2937221"/>
                  <a:ext cx="93961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1&lt;</m:t>
                            </m:r>
                            <m:sSub>
                              <m:sSub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oMath>
                    </m:oMathPara>
                  </a14:m>
                  <a:endParaRPr lang="ko-KR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8125" y="2937221"/>
                  <a:ext cx="939616" cy="184666"/>
                </a:xfrm>
                <a:prstGeom prst="rect">
                  <a:avLst/>
                </a:prstGeom>
                <a:blipFill>
                  <a:blip r:embed="rId3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4809606" y="3661065"/>
                  <a:ext cx="2966004" cy="4773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20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ko-KR" altLang="en-US" sz="1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2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303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unc>
                          <m:func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2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1268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303</m:t>
                                        </m:r>
                                      </m:den>
                                    </m:f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𝑐𝑒𝑙𝑙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func>
                      </m:oMath>
                    </m:oMathPara>
                  </a14:m>
                  <a:endParaRPr lang="ko-KR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606" y="3661065"/>
                  <a:ext cx="2966004" cy="47731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4809606" y="4164852"/>
                  <a:ext cx="2181110" cy="412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p>
                          <m:e>
                            <m:r>
                              <a:rPr lang="ko-KR" altLang="en-US" sz="12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e>
                        </m:nary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p>
                          <m:e>
                            <m:f>
                              <m:f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𝑑𝑧</m:t>
                                </m:r>
                              </m:num>
                              <m:den>
                                <m:r>
                                  <a:rPr lang="ko-KR" altLang="en-US" sz="1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sz="12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d>
                                      <m:d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d>
                              </m:den>
                            </m:f>
                          </m:e>
                        </m:nary>
                      </m:oMath>
                    </m:oMathPara>
                  </a14:m>
                  <a:endParaRPr lang="ko-KR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606" y="4164852"/>
                  <a:ext cx="2181110" cy="412998"/>
                </a:xfrm>
                <a:prstGeom prst="rect">
                  <a:avLst/>
                </a:prstGeom>
                <a:blipFill>
                  <a:blip r:embed="rId40"/>
                  <a:stretch>
                    <a:fillRect l="-9777" t="-185294" r="-12011" b="-27205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4809606" y="4640064"/>
                  <a:ext cx="85343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𝑜h𝑚</m:t>
                            </m:r>
                          </m:sub>
                        </m:s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ko-KR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606" y="4640064"/>
                  <a:ext cx="853439" cy="184666"/>
                </a:xfrm>
                <a:prstGeom prst="rect">
                  <a:avLst/>
                </a:prstGeom>
                <a:blipFill>
                  <a:blip r:embed="rId41"/>
                  <a:stretch>
                    <a:fillRect l="-2857" b="-161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809606" y="3173789"/>
                  <a:ext cx="2495363" cy="4522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20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  <m:sSup>
                              <m:sSup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o-KR" altLang="en-US" sz="12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𝑑𝑟𝑎𝑔</m:t>
                                </m:r>
                              </m:sub>
                              <m:sup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𝑠𝑎𝑡</m:t>
                                </m:r>
                              </m:sup>
                            </m:sSubSup>
                          </m:den>
                        </m:f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func>
                          <m:funcPr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2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  <m:t>𝑑𝑟𝑎𝑔</m:t>
                                        </m:r>
                                      </m:sub>
                                      <m:sup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  <m:t>𝑠𝑎𝑡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𝑑𝑟𝑦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ko-KR" altLang="en-US" sz="12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ko-KR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606" y="3173789"/>
                  <a:ext cx="2495363" cy="452240"/>
                </a:xfrm>
                <a:prstGeom prst="rect">
                  <a:avLst/>
                </a:prstGeom>
                <a:blipFill>
                  <a:blip r:embed="rId42"/>
                  <a:stretch>
                    <a:fillRect l="-732" b="-1216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928409" y="5867915"/>
                <a:ext cx="1291636" cy="412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𝑐𝑜𝑛𝑐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𝑐𝑒𝑙𝑙</m:t>
                              </m:r>
                            </m:sub>
                          </m:sSub>
                        </m:num>
                        <m:den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𝑛𝐹</m:t>
                          </m:r>
                        </m:den>
                      </m:f>
                      <m:func>
                        <m:func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</m:e>
                      </m:func>
                    </m:oMath>
                  </m:oMathPara>
                </a14:m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409" y="5867915"/>
                <a:ext cx="1291636" cy="412357"/>
              </a:xfrm>
              <a:prstGeom prst="rect">
                <a:avLst/>
              </a:prstGeom>
              <a:blipFill>
                <a:blip r:embed="rId43"/>
                <a:stretch>
                  <a:fillRect l="-1887" b="-104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직사각형 89"/>
          <p:cNvSpPr/>
          <p:nvPr/>
        </p:nvSpPr>
        <p:spPr>
          <a:xfrm>
            <a:off x="4849207" y="1052940"/>
            <a:ext cx="1706261" cy="29238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144000" indent="-144000"/>
            <a:r>
              <a:rPr lang="en-US" altLang="ko-KR" sz="14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Reversible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928409" y="1316187"/>
                <a:ext cx="3190040" cy="423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𝑟𝑒𝑣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ko-K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̂"/>
                              <m:ctrlPr>
                                <a:rPr lang="el-GR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𝑛𝐹</m:t>
                          </m:r>
                        </m:den>
                      </m:f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𝑐𝑒𝑙𝑙</m:t>
                              </m:r>
                            </m:sub>
                          </m:s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𝑐𝑒𝑙𝑙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𝑛𝐹</m:t>
                          </m:r>
                        </m:den>
                      </m:f>
                      <m:func>
                        <m:func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sup>
                              </m:sSubSup>
                            </m:den>
                          </m:f>
                        </m:e>
                      </m:func>
                    </m:oMath>
                  </m:oMathPara>
                </a14:m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409" y="1316187"/>
                <a:ext cx="3190040" cy="423706"/>
              </a:xfrm>
              <a:prstGeom prst="rect">
                <a:avLst/>
              </a:prstGeom>
              <a:blipFill>
                <a:blip r:embed="rId44"/>
                <a:stretch>
                  <a:fillRect l="-382" t="-14493" b="-72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그룹 53"/>
          <p:cNvGrpSpPr/>
          <p:nvPr/>
        </p:nvGrpSpPr>
        <p:grpSpPr>
          <a:xfrm>
            <a:off x="399068" y="1250945"/>
            <a:ext cx="3836734" cy="3128479"/>
            <a:chOff x="5853122" y="3848968"/>
            <a:chExt cx="2437092" cy="1987208"/>
          </a:xfrm>
        </p:grpSpPr>
        <p:cxnSp>
          <p:nvCxnSpPr>
            <p:cNvPr id="55" name="직선 연결선 54"/>
            <p:cNvCxnSpPr/>
            <p:nvPr/>
          </p:nvCxnSpPr>
          <p:spPr>
            <a:xfrm flipV="1">
              <a:off x="6067436" y="3990743"/>
              <a:ext cx="2124064" cy="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295146" y="4223322"/>
              <a:ext cx="680158" cy="41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Waste</a:t>
              </a:r>
            </a:p>
            <a:p>
              <a:pPr algn="ctr"/>
              <a:r>
                <a:rPr lang="en-US" altLang="ko-KR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ko-KR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eat</a:t>
              </a:r>
              <a:endParaRPr lang="ko-KR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9" name="그룹 122"/>
            <p:cNvGrpSpPr/>
            <p:nvPr/>
          </p:nvGrpSpPr>
          <p:grpSpPr>
            <a:xfrm>
              <a:off x="5853122" y="3848968"/>
              <a:ext cx="2437092" cy="1987208"/>
              <a:chOff x="5950465" y="3980787"/>
              <a:chExt cx="2597566" cy="2216795"/>
            </a:xfrm>
          </p:grpSpPr>
          <p:sp>
            <p:nvSpPr>
              <p:cNvPr id="97" name="Rectangle 3"/>
              <p:cNvSpPr txBox="1">
                <a:spLocks noChangeArrowheads="1"/>
              </p:cNvSpPr>
              <p:nvPr/>
            </p:nvSpPr>
            <p:spPr>
              <a:xfrm rot="16200000">
                <a:off x="5019753" y="5002718"/>
                <a:ext cx="1986736" cy="125311"/>
              </a:xfrm>
              <a:prstGeom prst="rect">
                <a:avLst/>
              </a:prstGeom>
              <a:noFill/>
              <a:ln/>
            </p:spPr>
            <p:txBody>
              <a:bodyPr wrap="none" anchor="ctr" anchorCtr="0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spcBef>
                    <a:spcPct val="5000"/>
                  </a:spcBef>
                  <a:buNone/>
                </a:pPr>
                <a:r>
                  <a:rPr lang="en-US" altLang="ko-KR" sz="1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Cell voltage (V)</a:t>
                </a:r>
              </a:p>
            </p:txBody>
          </p:sp>
          <p:sp>
            <p:nvSpPr>
              <p:cNvPr id="98" name="Rectangle 3"/>
              <p:cNvSpPr txBox="1">
                <a:spLocks noChangeArrowheads="1"/>
              </p:cNvSpPr>
              <p:nvPr/>
            </p:nvSpPr>
            <p:spPr>
              <a:xfrm>
                <a:off x="6674760" y="5980122"/>
                <a:ext cx="1237474" cy="217460"/>
              </a:xfrm>
              <a:prstGeom prst="rect">
                <a:avLst/>
              </a:prstGeom>
              <a:noFill/>
              <a:ln/>
            </p:spPr>
            <p:txBody>
              <a:bodyPr wrap="none" anchor="ctr" anchorCtr="0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spcBef>
                    <a:spcPct val="5000"/>
                  </a:spcBef>
                  <a:buNone/>
                </a:pPr>
                <a:r>
                  <a:rPr lang="en-US" altLang="ko-KR" sz="1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Current density (A/cm</a:t>
                </a:r>
                <a:r>
                  <a:rPr lang="en-US" altLang="ko-KR" sz="18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ko-KR" sz="1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pic>
            <p:nvPicPr>
              <p:cNvPr id="99" name="그림 98" descr="013.png"/>
              <p:cNvPicPr>
                <a:picLocks noChangeAspect="1"/>
              </p:cNvPicPr>
              <p:nvPr/>
            </p:nvPicPr>
            <p:blipFill>
              <a:blip r:embed="rId45" cstate="print"/>
              <a:stretch>
                <a:fillRect/>
              </a:stretch>
            </p:blipFill>
            <p:spPr>
              <a:xfrm>
                <a:off x="6089959" y="5876655"/>
                <a:ext cx="2458072" cy="104313"/>
              </a:xfrm>
              <a:prstGeom prst="rect">
                <a:avLst/>
              </a:prstGeom>
            </p:spPr>
          </p:pic>
          <p:cxnSp>
            <p:nvCxnSpPr>
              <p:cNvPr id="100" name="직선 연결선 99"/>
              <p:cNvCxnSpPr/>
              <p:nvPr/>
            </p:nvCxnSpPr>
            <p:spPr>
              <a:xfrm rot="5400000" flipH="1" flipV="1">
                <a:off x="5192780" y="4960752"/>
                <a:ext cx="1961447" cy="151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자유형 60"/>
            <p:cNvSpPr/>
            <p:nvPr/>
          </p:nvSpPr>
          <p:spPr>
            <a:xfrm>
              <a:off x="6067425" y="4057625"/>
              <a:ext cx="2105025" cy="1495450"/>
            </a:xfrm>
            <a:custGeom>
              <a:avLst/>
              <a:gdLst>
                <a:gd name="connsiteX0" fmla="*/ 0 w 2105025"/>
                <a:gd name="connsiteY0" fmla="*/ 0 h 1352550"/>
                <a:gd name="connsiteX1" fmla="*/ 628650 w 2105025"/>
                <a:gd name="connsiteY1" fmla="*/ 400050 h 1352550"/>
                <a:gd name="connsiteX2" fmla="*/ 1552575 w 2105025"/>
                <a:gd name="connsiteY2" fmla="*/ 581025 h 1352550"/>
                <a:gd name="connsiteX3" fmla="*/ 2105025 w 2105025"/>
                <a:gd name="connsiteY3" fmla="*/ 1352550 h 1352550"/>
                <a:gd name="connsiteX0" fmla="*/ 0 w 2105025"/>
                <a:gd name="connsiteY0" fmla="*/ 0 h 1352550"/>
                <a:gd name="connsiteX1" fmla="*/ 628650 w 2105025"/>
                <a:gd name="connsiteY1" fmla="*/ 400050 h 1352550"/>
                <a:gd name="connsiteX2" fmla="*/ 1552575 w 2105025"/>
                <a:gd name="connsiteY2" fmla="*/ 581025 h 1352550"/>
                <a:gd name="connsiteX3" fmla="*/ 1857375 w 2105025"/>
                <a:gd name="connsiteY3" fmla="*/ 857250 h 1352550"/>
                <a:gd name="connsiteX4" fmla="*/ 2105025 w 2105025"/>
                <a:gd name="connsiteY4" fmla="*/ 1352550 h 1352550"/>
                <a:gd name="connsiteX0" fmla="*/ 0 w 2105025"/>
                <a:gd name="connsiteY0" fmla="*/ 0 h 1352550"/>
                <a:gd name="connsiteX1" fmla="*/ 628650 w 2105025"/>
                <a:gd name="connsiteY1" fmla="*/ 400050 h 1352550"/>
                <a:gd name="connsiteX2" fmla="*/ 1409667 w 2105025"/>
                <a:gd name="connsiteY2" fmla="*/ 581025 h 1352550"/>
                <a:gd name="connsiteX3" fmla="*/ 1857375 w 2105025"/>
                <a:gd name="connsiteY3" fmla="*/ 857250 h 1352550"/>
                <a:gd name="connsiteX4" fmla="*/ 2105025 w 2105025"/>
                <a:gd name="connsiteY4" fmla="*/ 1352550 h 1352550"/>
                <a:gd name="connsiteX0" fmla="*/ 0 w 2105025"/>
                <a:gd name="connsiteY0" fmla="*/ 0 h 1495450"/>
                <a:gd name="connsiteX1" fmla="*/ 628650 w 2105025"/>
                <a:gd name="connsiteY1" fmla="*/ 542950 h 1495450"/>
                <a:gd name="connsiteX2" fmla="*/ 1409667 w 2105025"/>
                <a:gd name="connsiteY2" fmla="*/ 723925 h 1495450"/>
                <a:gd name="connsiteX3" fmla="*/ 1857375 w 2105025"/>
                <a:gd name="connsiteY3" fmla="*/ 1000150 h 1495450"/>
                <a:gd name="connsiteX4" fmla="*/ 2105025 w 2105025"/>
                <a:gd name="connsiteY4" fmla="*/ 1495450 h 1495450"/>
                <a:gd name="connsiteX0" fmla="*/ 0 w 2105025"/>
                <a:gd name="connsiteY0" fmla="*/ 0 h 1495450"/>
                <a:gd name="connsiteX1" fmla="*/ 628650 w 2105025"/>
                <a:gd name="connsiteY1" fmla="*/ 542950 h 1495450"/>
                <a:gd name="connsiteX2" fmla="*/ 1409667 w 2105025"/>
                <a:gd name="connsiteY2" fmla="*/ 723925 h 1495450"/>
                <a:gd name="connsiteX3" fmla="*/ 1857375 w 2105025"/>
                <a:gd name="connsiteY3" fmla="*/ 1000150 h 1495450"/>
                <a:gd name="connsiteX4" fmla="*/ 2105025 w 2105025"/>
                <a:gd name="connsiteY4" fmla="*/ 1495450 h 1495450"/>
                <a:gd name="connsiteX0" fmla="*/ 0 w 2105025"/>
                <a:gd name="connsiteY0" fmla="*/ 0 h 1495450"/>
                <a:gd name="connsiteX1" fmla="*/ 628650 w 2105025"/>
                <a:gd name="connsiteY1" fmla="*/ 542950 h 1495450"/>
                <a:gd name="connsiteX2" fmla="*/ 1409667 w 2105025"/>
                <a:gd name="connsiteY2" fmla="*/ 723925 h 1495450"/>
                <a:gd name="connsiteX3" fmla="*/ 1857375 w 2105025"/>
                <a:gd name="connsiteY3" fmla="*/ 1143002 h 1495450"/>
                <a:gd name="connsiteX4" fmla="*/ 2105025 w 2105025"/>
                <a:gd name="connsiteY4" fmla="*/ 1495450 h 1495450"/>
                <a:gd name="connsiteX0" fmla="*/ 0 w 2105025"/>
                <a:gd name="connsiteY0" fmla="*/ 0 h 1495450"/>
                <a:gd name="connsiteX1" fmla="*/ 628650 w 2105025"/>
                <a:gd name="connsiteY1" fmla="*/ 542950 h 1495450"/>
                <a:gd name="connsiteX2" fmla="*/ 1409667 w 2105025"/>
                <a:gd name="connsiteY2" fmla="*/ 723925 h 1495450"/>
                <a:gd name="connsiteX3" fmla="*/ 1857375 w 2105025"/>
                <a:gd name="connsiteY3" fmla="*/ 1000102 h 1495450"/>
                <a:gd name="connsiteX4" fmla="*/ 2105025 w 2105025"/>
                <a:gd name="connsiteY4" fmla="*/ 1495450 h 1495450"/>
                <a:gd name="connsiteX0" fmla="*/ 0 w 2105025"/>
                <a:gd name="connsiteY0" fmla="*/ 0 h 1495450"/>
                <a:gd name="connsiteX1" fmla="*/ 628650 w 2105025"/>
                <a:gd name="connsiteY1" fmla="*/ 542950 h 1495450"/>
                <a:gd name="connsiteX2" fmla="*/ 1409667 w 2105025"/>
                <a:gd name="connsiteY2" fmla="*/ 723925 h 1495450"/>
                <a:gd name="connsiteX3" fmla="*/ 1857375 w 2105025"/>
                <a:gd name="connsiteY3" fmla="*/ 1000102 h 1495450"/>
                <a:gd name="connsiteX4" fmla="*/ 2105025 w 2105025"/>
                <a:gd name="connsiteY4" fmla="*/ 1495450 h 1495450"/>
                <a:gd name="connsiteX0" fmla="*/ 0 w 2105025"/>
                <a:gd name="connsiteY0" fmla="*/ 0 h 1495450"/>
                <a:gd name="connsiteX1" fmla="*/ 628650 w 2105025"/>
                <a:gd name="connsiteY1" fmla="*/ 542950 h 1495450"/>
                <a:gd name="connsiteX2" fmla="*/ 1457292 w 2105025"/>
                <a:gd name="connsiteY2" fmla="*/ 914425 h 1495450"/>
                <a:gd name="connsiteX3" fmla="*/ 1857375 w 2105025"/>
                <a:gd name="connsiteY3" fmla="*/ 1000102 h 1495450"/>
                <a:gd name="connsiteX4" fmla="*/ 2105025 w 2105025"/>
                <a:gd name="connsiteY4" fmla="*/ 1495450 h 1495450"/>
                <a:gd name="connsiteX0" fmla="*/ 0 w 2105025"/>
                <a:gd name="connsiteY0" fmla="*/ 0 h 1495450"/>
                <a:gd name="connsiteX1" fmla="*/ 628650 w 2105025"/>
                <a:gd name="connsiteY1" fmla="*/ 542950 h 1495450"/>
                <a:gd name="connsiteX2" fmla="*/ 1457292 w 2105025"/>
                <a:gd name="connsiteY2" fmla="*/ 914425 h 1495450"/>
                <a:gd name="connsiteX3" fmla="*/ 1895475 w 2105025"/>
                <a:gd name="connsiteY3" fmla="*/ 1209652 h 1495450"/>
                <a:gd name="connsiteX4" fmla="*/ 2105025 w 2105025"/>
                <a:gd name="connsiteY4" fmla="*/ 1495450 h 1495450"/>
                <a:gd name="connsiteX0" fmla="*/ 0 w 2105025"/>
                <a:gd name="connsiteY0" fmla="*/ 0 h 1495450"/>
                <a:gd name="connsiteX1" fmla="*/ 714375 w 2105025"/>
                <a:gd name="connsiteY1" fmla="*/ 619150 h 1495450"/>
                <a:gd name="connsiteX2" fmla="*/ 1457292 w 2105025"/>
                <a:gd name="connsiteY2" fmla="*/ 914425 h 1495450"/>
                <a:gd name="connsiteX3" fmla="*/ 1895475 w 2105025"/>
                <a:gd name="connsiteY3" fmla="*/ 1209652 h 1495450"/>
                <a:gd name="connsiteX4" fmla="*/ 2105025 w 2105025"/>
                <a:gd name="connsiteY4" fmla="*/ 1495450 h 1495450"/>
                <a:gd name="connsiteX0" fmla="*/ 0 w 2105025"/>
                <a:gd name="connsiteY0" fmla="*/ 0 h 1495450"/>
                <a:gd name="connsiteX1" fmla="*/ 646097 w 2105025"/>
                <a:gd name="connsiteY1" fmla="*/ 596916 h 1495450"/>
                <a:gd name="connsiteX2" fmla="*/ 1457292 w 2105025"/>
                <a:gd name="connsiteY2" fmla="*/ 914425 h 1495450"/>
                <a:gd name="connsiteX3" fmla="*/ 1895475 w 2105025"/>
                <a:gd name="connsiteY3" fmla="*/ 1209652 h 1495450"/>
                <a:gd name="connsiteX4" fmla="*/ 2105025 w 2105025"/>
                <a:gd name="connsiteY4" fmla="*/ 1495450 h 1495450"/>
                <a:gd name="connsiteX0" fmla="*/ 0 w 2105025"/>
                <a:gd name="connsiteY0" fmla="*/ 0 h 1495450"/>
                <a:gd name="connsiteX1" fmla="*/ 646097 w 2105025"/>
                <a:gd name="connsiteY1" fmla="*/ 596916 h 1495450"/>
                <a:gd name="connsiteX2" fmla="*/ 1457292 w 2105025"/>
                <a:gd name="connsiteY2" fmla="*/ 914425 h 1495450"/>
                <a:gd name="connsiteX3" fmla="*/ 1895475 w 2105025"/>
                <a:gd name="connsiteY3" fmla="*/ 1209652 h 1495450"/>
                <a:gd name="connsiteX4" fmla="*/ 2105025 w 2105025"/>
                <a:gd name="connsiteY4" fmla="*/ 1495450 h 1495450"/>
                <a:gd name="connsiteX0" fmla="*/ 0 w 2105025"/>
                <a:gd name="connsiteY0" fmla="*/ 0 h 1495450"/>
                <a:gd name="connsiteX1" fmla="*/ 646097 w 2105025"/>
                <a:gd name="connsiteY1" fmla="*/ 596916 h 1495450"/>
                <a:gd name="connsiteX2" fmla="*/ 1457292 w 2105025"/>
                <a:gd name="connsiteY2" fmla="*/ 914425 h 1495450"/>
                <a:gd name="connsiteX3" fmla="*/ 1895475 w 2105025"/>
                <a:gd name="connsiteY3" fmla="*/ 1209652 h 1495450"/>
                <a:gd name="connsiteX4" fmla="*/ 2105025 w 2105025"/>
                <a:gd name="connsiteY4" fmla="*/ 1495450 h 1495450"/>
                <a:gd name="connsiteX0" fmla="*/ 0 w 2105025"/>
                <a:gd name="connsiteY0" fmla="*/ 0 h 1495450"/>
                <a:gd name="connsiteX1" fmla="*/ 646097 w 2105025"/>
                <a:gd name="connsiteY1" fmla="*/ 596916 h 1495450"/>
                <a:gd name="connsiteX2" fmla="*/ 1457292 w 2105025"/>
                <a:gd name="connsiteY2" fmla="*/ 914425 h 1495450"/>
                <a:gd name="connsiteX3" fmla="*/ 1895475 w 2105025"/>
                <a:gd name="connsiteY3" fmla="*/ 1209652 h 1495450"/>
                <a:gd name="connsiteX4" fmla="*/ 2105025 w 2105025"/>
                <a:gd name="connsiteY4" fmla="*/ 1495450 h 1495450"/>
                <a:gd name="connsiteX0" fmla="*/ 0 w 2105025"/>
                <a:gd name="connsiteY0" fmla="*/ 0 h 1495450"/>
                <a:gd name="connsiteX1" fmla="*/ 646097 w 2105025"/>
                <a:gd name="connsiteY1" fmla="*/ 596916 h 1495450"/>
                <a:gd name="connsiteX2" fmla="*/ 1457292 w 2105025"/>
                <a:gd name="connsiteY2" fmla="*/ 914425 h 1495450"/>
                <a:gd name="connsiteX3" fmla="*/ 1895475 w 2105025"/>
                <a:gd name="connsiteY3" fmla="*/ 1209652 h 1495450"/>
                <a:gd name="connsiteX4" fmla="*/ 2105025 w 2105025"/>
                <a:gd name="connsiteY4" fmla="*/ 1495450 h 1495450"/>
                <a:gd name="connsiteX0" fmla="*/ 0 w 2105025"/>
                <a:gd name="connsiteY0" fmla="*/ 0 h 1495450"/>
                <a:gd name="connsiteX1" fmla="*/ 646097 w 2105025"/>
                <a:gd name="connsiteY1" fmla="*/ 596916 h 1495450"/>
                <a:gd name="connsiteX2" fmla="*/ 1457292 w 2105025"/>
                <a:gd name="connsiteY2" fmla="*/ 914425 h 1495450"/>
                <a:gd name="connsiteX3" fmla="*/ 1895475 w 2105025"/>
                <a:gd name="connsiteY3" fmla="*/ 1209652 h 1495450"/>
                <a:gd name="connsiteX4" fmla="*/ 2105025 w 2105025"/>
                <a:gd name="connsiteY4" fmla="*/ 1495450 h 1495450"/>
                <a:gd name="connsiteX0" fmla="*/ 0 w 2105025"/>
                <a:gd name="connsiteY0" fmla="*/ 0 h 1495450"/>
                <a:gd name="connsiteX1" fmla="*/ 646097 w 2105025"/>
                <a:gd name="connsiteY1" fmla="*/ 596916 h 1495450"/>
                <a:gd name="connsiteX2" fmla="*/ 1457292 w 2105025"/>
                <a:gd name="connsiteY2" fmla="*/ 914425 h 1495450"/>
                <a:gd name="connsiteX3" fmla="*/ 1895475 w 2105025"/>
                <a:gd name="connsiteY3" fmla="*/ 1209652 h 1495450"/>
                <a:gd name="connsiteX4" fmla="*/ 2105025 w 2105025"/>
                <a:gd name="connsiteY4" fmla="*/ 1495450 h 14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5025" h="1495450">
                  <a:moveTo>
                    <a:pt x="0" y="0"/>
                  </a:moveTo>
                  <a:cubicBezTo>
                    <a:pt x="167458" y="389720"/>
                    <a:pt x="466715" y="482612"/>
                    <a:pt x="646097" y="596916"/>
                  </a:cubicBezTo>
                  <a:cubicBezTo>
                    <a:pt x="958829" y="742970"/>
                    <a:pt x="1249062" y="812302"/>
                    <a:pt x="1457292" y="914425"/>
                  </a:cubicBezTo>
                  <a:cubicBezTo>
                    <a:pt x="1665522" y="1016548"/>
                    <a:pt x="1787520" y="1112815"/>
                    <a:pt x="1895475" y="1209652"/>
                  </a:cubicBezTo>
                  <a:cubicBezTo>
                    <a:pt x="2054230" y="1357289"/>
                    <a:pt x="2081213" y="1414488"/>
                    <a:pt x="2105025" y="1495450"/>
                  </a:cubicBezTo>
                </a:path>
              </a:pathLst>
            </a:custGeom>
            <a:ln w="28575">
              <a:solidFill>
                <a:srgbClr val="040A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위쪽/아래쪽 화살표 92"/>
            <p:cNvSpPr/>
            <p:nvPr/>
          </p:nvSpPr>
          <p:spPr>
            <a:xfrm>
              <a:off x="7319982" y="3990743"/>
              <a:ext cx="109538" cy="892735"/>
            </a:xfrm>
            <a:prstGeom prst="upDownArrow">
              <a:avLst/>
            </a:prstGeom>
            <a:gradFill>
              <a:gsLst>
                <a:gs pos="0">
                  <a:srgbClr val="C00000"/>
                </a:gs>
                <a:gs pos="39999">
                  <a:srgbClr val="FF0000"/>
                </a:gs>
                <a:gs pos="70000">
                  <a:srgbClr val="F98007"/>
                </a:gs>
                <a:gs pos="100000">
                  <a:srgbClr val="FF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위쪽/아래쪽 화살표 93"/>
            <p:cNvSpPr/>
            <p:nvPr/>
          </p:nvSpPr>
          <p:spPr>
            <a:xfrm>
              <a:off x="7319982" y="4929198"/>
              <a:ext cx="109538" cy="642942"/>
            </a:xfrm>
            <a:prstGeom prst="upDownArrow">
              <a:avLst/>
            </a:prstGeom>
            <a:gradFill>
              <a:gsLst>
                <a:gs pos="0">
                  <a:srgbClr val="040AEC"/>
                </a:gs>
                <a:gs pos="39999">
                  <a:schemeClr val="tx2">
                    <a:lumMod val="60000"/>
                    <a:lumOff val="40000"/>
                  </a:schemeClr>
                </a:gs>
                <a:gs pos="70000">
                  <a:srgbClr val="0973E7"/>
                </a:gs>
                <a:gs pos="100000">
                  <a:srgbClr val="040AE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346001" y="5171405"/>
              <a:ext cx="578448" cy="23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040A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</a:t>
              </a:r>
              <a:endParaRPr lang="ko-KR" altLang="en-US" b="1" dirty="0">
                <a:solidFill>
                  <a:srgbClr val="040A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90587" y="1293547"/>
                <a:ext cx="650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altLang="ko-KR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𝐫𝐞𝐯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7" y="1293547"/>
                <a:ext cx="650050" cy="369332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직사각형 36"/>
          <p:cNvSpPr/>
          <p:nvPr/>
        </p:nvSpPr>
        <p:spPr>
          <a:xfrm>
            <a:off x="503043" y="5347734"/>
            <a:ext cx="1706261" cy="29238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144000" indent="-144000"/>
            <a:r>
              <a:rPr lang="en-US" altLang="ko-KR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Fuel cell stack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7472" y="5702607"/>
                <a:ext cx="2654573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𝑠𝑡𝑎𝑐𝑘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2" y="5702607"/>
                <a:ext cx="2654573" cy="285656"/>
              </a:xfrm>
              <a:prstGeom prst="rect">
                <a:avLst/>
              </a:prstGeom>
              <a:blipFill>
                <a:blip r:embed="rId47"/>
                <a:stretch>
                  <a:fillRect l="-917" t="-10638" r="-2294" b="-361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제목 1"/>
          <p:cNvSpPr txBox="1">
            <a:spLocks/>
          </p:cNvSpPr>
          <p:nvPr/>
        </p:nvSpPr>
        <p:spPr>
          <a:xfrm>
            <a:off x="0" y="221319"/>
            <a:ext cx="98802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2600" spc="0" dirty="0"/>
              <a:t>Electrochemical </a:t>
            </a:r>
            <a:r>
              <a:rPr lang="en-US" altLang="ko-KR" sz="2600" spc="0" dirty="0" smtClean="0"/>
              <a:t>Theory for PEMFC Modeling</a:t>
            </a:r>
            <a:endParaRPr lang="ko-KR" altLang="en-US" sz="2600" spc="0" dirty="0"/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1669" y="-135090"/>
            <a:ext cx="45703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33513" algn="l"/>
              </a:tabLst>
            </a:pPr>
            <a:r>
              <a:rPr lang="en-US" altLang="ko-KR" sz="1300" spc="0" dirty="0">
                <a:latin typeface="Arial" panose="020B0604020202020204" pitchFamily="34" charset="0"/>
                <a:cs typeface="Arial" panose="020B0604020202020204" pitchFamily="34" charset="0"/>
              </a:rPr>
              <a:t>Thermal Management for PEMFC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04" y="6055023"/>
            <a:ext cx="9912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altLang="ko-KR" sz="1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O’hayre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2016, John Wiley &amp; Sons,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77-200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051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611900" y="4537828"/>
            <a:ext cx="2062607" cy="29238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144000" indent="-144000"/>
            <a:r>
              <a:rPr lang="en-US" altLang="ko-KR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Energy conservation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89302" y="2367786"/>
                <a:ext cx="1953355" cy="245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𝑈𝐴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302" y="2367786"/>
                <a:ext cx="1953355" cy="245837"/>
              </a:xfrm>
              <a:prstGeom prst="rect">
                <a:avLst/>
              </a:prstGeom>
              <a:blipFill>
                <a:blip r:embed="rId3"/>
                <a:stretch>
                  <a:fillRect l="-1869" t="-2439" r="-2181" b="-219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689302" y="1176639"/>
                <a:ext cx="2736134" cy="322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𝑙𝑎𝑡𝑒𝑛𝑡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𝑟𝑥𝑛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p>
                          </m:sSub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𝑐𝑎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b>
                      </m:sSub>
                    </m:oMath>
                  </m:oMathPara>
                </a14:m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302" y="1176639"/>
                <a:ext cx="2736134" cy="322396"/>
              </a:xfrm>
              <a:prstGeom prst="rect">
                <a:avLst/>
              </a:prstGeom>
              <a:blipFill>
                <a:blip r:embed="rId4"/>
                <a:stretch>
                  <a:fillRect l="-1336" b="-75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2733" y="5706317"/>
                <a:ext cx="3456908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𝑙𝑜𝑠𝑠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𝑙𝑎𝑡𝑒𝑛𝑡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𝑠𝑒𝑛𝑠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𝑖𝑏𝑙𝑒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33" y="5706317"/>
                <a:ext cx="3456908" cy="287515"/>
              </a:xfrm>
              <a:prstGeom prst="rect">
                <a:avLst/>
              </a:prstGeom>
              <a:blipFill>
                <a:blip r:embed="rId5"/>
                <a:stretch>
                  <a:fillRect l="-1411" t="-10638" b="-319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733" y="4894237"/>
                <a:ext cx="3184911" cy="320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</m:acc>
                        </m:e>
                        <m: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𝒄𝒐𝒐𝒍</m:t>
                          </m:r>
                        </m:sub>
                      </m:sSub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</m:acc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𝒇𝒖𝒆𝒍</m:t>
                          </m:r>
                        </m:sub>
                      </m:sSub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acc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𝒔𝒕𝒂𝒄𝒌</m:t>
                          </m:r>
                        </m:sub>
                      </m:sSub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</m:acc>
                        </m:e>
                        <m: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𝒍𝒐𝒔𝒔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33" y="4894237"/>
                <a:ext cx="3184911" cy="320088"/>
              </a:xfrm>
              <a:prstGeom prst="rect">
                <a:avLst/>
              </a:prstGeom>
              <a:blipFill>
                <a:blip r:embed="rId6"/>
                <a:stretch>
                  <a:fillRect l="-1533" t="-11538" r="-383" b="-26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직사각형 62"/>
              <p:cNvSpPr/>
              <p:nvPr/>
            </p:nvSpPr>
            <p:spPr>
              <a:xfrm>
                <a:off x="4651202" y="1625989"/>
                <a:ext cx="3060260" cy="315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𝑠𝑒𝑛𝑠𝑖𝑏𝑙𝑒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</m:oMath>
                  </m:oMathPara>
                </a14:m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직사각형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02" y="1625989"/>
                <a:ext cx="3060260" cy="315984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/>
              <p:cNvSpPr/>
              <p:nvPr/>
            </p:nvSpPr>
            <p:spPr>
              <a:xfrm>
                <a:off x="5346984" y="1971776"/>
                <a:ext cx="3973336" cy="340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e>
                    </m:d>
                    <m:r>
                      <a:rPr lang="en-US" altLang="ko-KR" sz="14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e>
                    </m:d>
                  </m:oMath>
                </a14:m>
                <a:r>
                  <a:rPr lang="ko-KR" alt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984" y="1971776"/>
                <a:ext cx="3973336" cy="340414"/>
              </a:xfrm>
              <a:prstGeom prst="rect">
                <a:avLst/>
              </a:prstGeom>
              <a:blipFill>
                <a:blip r:embed="rId8"/>
                <a:stretch>
                  <a:fillRect l="-1074" t="-87500" b="-1392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690803" y="3151220"/>
                <a:ext cx="1110882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803" y="3151220"/>
                <a:ext cx="1110882" cy="344518"/>
              </a:xfrm>
              <a:prstGeom prst="rect">
                <a:avLst/>
              </a:prstGeom>
              <a:blipFill>
                <a:blip r:embed="rId9"/>
                <a:stretch>
                  <a:fillRect l="-2186" t="-3571" r="-1093" b="-160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90803" y="3481995"/>
                <a:ext cx="1077283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𝑐𝑎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</m:sSub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803" y="3481995"/>
                <a:ext cx="1077283" cy="344518"/>
              </a:xfrm>
              <a:prstGeom prst="rect">
                <a:avLst/>
              </a:prstGeom>
              <a:blipFill>
                <a:blip r:embed="rId10"/>
                <a:stretch>
                  <a:fillRect l="-2260" t="-3509" r="-1130" b="-140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156040" y="3151220"/>
                <a:ext cx="1584280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−1)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040" y="3151220"/>
                <a:ext cx="1584280" cy="344518"/>
              </a:xfrm>
              <a:prstGeom prst="rect">
                <a:avLst/>
              </a:prstGeom>
              <a:blipFill>
                <a:blip r:embed="rId11"/>
                <a:stretch>
                  <a:fillRect l="-1154" t="-3571" r="-769" b="-160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156040" y="3481995"/>
                <a:ext cx="1482329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𝑐𝑎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ko-KR" altLang="en-US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−1)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040" y="3481995"/>
                <a:ext cx="1482329" cy="344518"/>
              </a:xfrm>
              <a:prstGeom prst="rect">
                <a:avLst/>
              </a:prstGeom>
              <a:blipFill>
                <a:blip r:embed="rId12"/>
                <a:stretch>
                  <a:fillRect l="-1235" t="-3509" r="-823" b="-140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054489" y="3177709"/>
                <a:ext cx="1001556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𝑟𝑥𝑛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𝑔𝑒𝑛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489" y="3177709"/>
                <a:ext cx="1001556" cy="344518"/>
              </a:xfrm>
              <a:prstGeom prst="rect">
                <a:avLst/>
              </a:prstGeom>
              <a:blipFill>
                <a:blip r:embed="rId13"/>
                <a:stretch>
                  <a:fillRect l="-2424" t="-1754" r="-1212" b="-140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678978" y="5702857"/>
                <a:ext cx="3966150" cy="248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𝑐𝑎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𝑎𝑛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sub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𝑐𝑎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𝑟𝑥𝑛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𝑔𝑒𝑛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sub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𝑎𝑛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sub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𝑐𝑎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</m:oMath>
                  </m:oMathPara>
                </a14:m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978" y="5702857"/>
                <a:ext cx="3966150" cy="248273"/>
              </a:xfrm>
              <a:prstGeom prst="rect">
                <a:avLst/>
              </a:prstGeom>
              <a:blipFill>
                <a:blip r:embed="rId14"/>
                <a:stretch>
                  <a:fillRect l="-154" t="-5000" b="-2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678978" y="3912096"/>
                <a:ext cx="2053126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  <m:r>
                                <a:rPr lang="ko-KR" altLang="en-US" sz="1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𝑎𝑛</m:t>
                                  </m:r>
                                </m:sub>
                              </m:s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978" y="3912096"/>
                <a:ext cx="2053126" cy="414985"/>
              </a:xfrm>
              <a:prstGeom prst="rect">
                <a:avLst/>
              </a:prstGeom>
              <a:blipFill>
                <a:blip r:embed="rId15"/>
                <a:stretch>
                  <a:fillRect l="-893" r="-893" b="-44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678978" y="4324212"/>
                <a:ext cx="2485680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𝑐𝑎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  <m:r>
                                <a:rPr lang="ko-KR" altLang="en-US" sz="1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𝑐𝑎</m:t>
                                  </m:r>
                                </m:sub>
                              </m:s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</m:sSub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0.21</m:t>
                          </m:r>
                        </m:den>
                      </m:f>
                    </m:oMath>
                  </m:oMathPara>
                </a14:m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978" y="4324212"/>
                <a:ext cx="2485680" cy="414985"/>
              </a:xfrm>
              <a:prstGeom prst="rect">
                <a:avLst/>
              </a:prstGeom>
              <a:blipFill>
                <a:blip r:embed="rId16"/>
                <a:stretch>
                  <a:fillRect l="-737" r="-983" b="-44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678978" y="4736328"/>
                <a:ext cx="2452787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  <m:r>
                                <a:rPr lang="ko-KR" altLang="en-US" sz="1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𝑎𝑛</m:t>
                                  </m:r>
                                </m:sub>
                              </m:s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−1)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978" y="4736328"/>
                <a:ext cx="2452787" cy="414985"/>
              </a:xfrm>
              <a:prstGeom prst="rect">
                <a:avLst/>
              </a:prstGeom>
              <a:blipFill>
                <a:blip r:embed="rId17"/>
                <a:stretch>
                  <a:fillRect l="-746" r="-498" b="-44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678978" y="5148443"/>
                <a:ext cx="2729337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𝑐𝑎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  <m:r>
                                <a:rPr lang="ko-KR" altLang="en-US" sz="1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𝑐𝑎</m:t>
                                  </m:r>
                                </m:sub>
                              </m:s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0.21</m:t>
                          </m:r>
                        </m:den>
                      </m:f>
                      <m:sSub>
                        <m:sSub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−1)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978" y="5148443"/>
                <a:ext cx="2729337" cy="414985"/>
              </a:xfrm>
              <a:prstGeom prst="rect">
                <a:avLst/>
              </a:prstGeom>
              <a:blipFill>
                <a:blip r:embed="rId18"/>
                <a:stretch>
                  <a:fillRect l="-447" r="-447" b="-44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/>
          <p:cNvSpPr txBox="1"/>
          <p:nvPr/>
        </p:nvSpPr>
        <p:spPr>
          <a:xfrm>
            <a:off x="12029" y="6067379"/>
            <a:ext cx="913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 Zhao et al., 2015, International Journal of Hydrogen Energy, 40: 3048-3056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4613102" y="2773282"/>
            <a:ext cx="2062607" cy="29238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144000" indent="-144000"/>
            <a:r>
              <a:rPr lang="en-US" altLang="ko-KR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Mass conservation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209880" y="2349036"/>
            <a:ext cx="1938239" cy="1623641"/>
            <a:chOff x="3800475" y="2504220"/>
            <a:chExt cx="949325" cy="795239"/>
          </a:xfrm>
        </p:grpSpPr>
        <p:sp>
          <p:nvSpPr>
            <p:cNvPr id="34" name="직사각형 33"/>
            <p:cNvSpPr/>
            <p:nvPr/>
          </p:nvSpPr>
          <p:spPr>
            <a:xfrm>
              <a:off x="3800475" y="3108326"/>
              <a:ext cx="949325" cy="1047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3800475" y="2619376"/>
              <a:ext cx="949325" cy="1047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3857239" y="2504220"/>
              <a:ext cx="835796" cy="795239"/>
              <a:chOff x="3888902" y="2437546"/>
              <a:chExt cx="681048" cy="648000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3986533" y="2470606"/>
                <a:ext cx="490217" cy="5818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4001257" y="2494246"/>
                <a:ext cx="36000" cy="534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3888902" y="2437546"/>
                <a:ext cx="97200" cy="648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4472750" y="2437546"/>
                <a:ext cx="97200" cy="648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4053644" y="2494246"/>
                <a:ext cx="36000" cy="534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4106031" y="2494246"/>
                <a:ext cx="36000" cy="534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4158418" y="2494246"/>
                <a:ext cx="36000" cy="534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4210805" y="2494246"/>
                <a:ext cx="36000" cy="534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4263192" y="2494246"/>
                <a:ext cx="36000" cy="534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4315579" y="2494246"/>
                <a:ext cx="36000" cy="534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4367966" y="2494246"/>
                <a:ext cx="36000" cy="534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4420353" y="2494246"/>
                <a:ext cx="36000" cy="534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/>
              <p:cNvSpPr/>
              <p:nvPr/>
            </p:nvSpPr>
            <p:spPr>
              <a:xfrm>
                <a:off x="305484" y="1957529"/>
                <a:ext cx="743345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ko-KR" altLang="en-US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fuel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직사각형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84" y="1957529"/>
                <a:ext cx="743345" cy="379848"/>
              </a:xfrm>
              <a:prstGeom prst="rect">
                <a:avLst/>
              </a:prstGeom>
              <a:blipFill>
                <a:blip r:embed="rId1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오른쪽 화살표 25"/>
          <p:cNvSpPr/>
          <p:nvPr/>
        </p:nvSpPr>
        <p:spPr>
          <a:xfrm>
            <a:off x="706113" y="2586642"/>
            <a:ext cx="444366" cy="23760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오른쪽 화살표 27"/>
          <p:cNvSpPr/>
          <p:nvPr/>
        </p:nvSpPr>
        <p:spPr>
          <a:xfrm rot="10800000">
            <a:off x="706111" y="3576667"/>
            <a:ext cx="444365" cy="23760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오른쪽 화살표 29"/>
          <p:cNvSpPr/>
          <p:nvPr/>
        </p:nvSpPr>
        <p:spPr>
          <a:xfrm rot="16200000">
            <a:off x="1883098" y="1913425"/>
            <a:ext cx="633616" cy="23760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1764294" y="1279809"/>
                <a:ext cx="893706" cy="377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ko-KR" altLang="en-US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ko-KR" altLang="en-US">
                              <a:latin typeface="Cambria Math" panose="02040503050406030204" pitchFamily="18" charset="0"/>
                            </a:rPr>
                            <m:t>st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ack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294" y="1279809"/>
                <a:ext cx="893706" cy="377989"/>
              </a:xfrm>
              <a:prstGeom prst="rect">
                <a:avLst/>
              </a:prstGeom>
              <a:blipFill>
                <a:blip r:embed="rId20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오른쪽 화살표 31"/>
          <p:cNvSpPr/>
          <p:nvPr/>
        </p:nvSpPr>
        <p:spPr>
          <a:xfrm>
            <a:off x="3042571" y="3061854"/>
            <a:ext cx="693018" cy="23760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/>
              <p:cNvSpPr/>
              <p:nvPr/>
            </p:nvSpPr>
            <p:spPr>
              <a:xfrm>
                <a:off x="3679419" y="2955289"/>
                <a:ext cx="773802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ko-KR" altLang="en-US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ko-KR" altLang="en-US">
                              <a:latin typeface="Cambria Math" panose="02040503050406030204" pitchFamily="18" charset="0"/>
                            </a:rPr>
                            <m:t>cool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직사각형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419" y="2955289"/>
                <a:ext cx="773802" cy="379848"/>
              </a:xfrm>
              <a:prstGeom prst="rect">
                <a:avLst/>
              </a:prstGeom>
              <a:blipFill>
                <a:blip r:embed="rId21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오른쪽 화살표 48"/>
          <p:cNvSpPr/>
          <p:nvPr/>
        </p:nvSpPr>
        <p:spPr>
          <a:xfrm rot="10800000" flipH="1">
            <a:off x="464463" y="2301585"/>
            <a:ext cx="693017" cy="23760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117986" y="3507972"/>
                <a:ext cx="679930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ko-KR" i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i="0">
                              <a:latin typeface="Cambria Math" panose="02040503050406030204" pitchFamily="18" charset="0"/>
                            </a:rPr>
                            <m:t>an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 i="0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86" y="3507972"/>
                <a:ext cx="679930" cy="379848"/>
              </a:xfrm>
              <a:prstGeom prst="rect">
                <a:avLst/>
              </a:prstGeom>
              <a:blipFill>
                <a:blip r:embed="rId2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직사각형 50"/>
              <p:cNvSpPr/>
              <p:nvPr/>
            </p:nvSpPr>
            <p:spPr>
              <a:xfrm>
                <a:off x="3516512" y="3481995"/>
                <a:ext cx="679930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ko-KR" i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 i="0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직사각형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512" y="3481995"/>
                <a:ext cx="679930" cy="379848"/>
              </a:xfrm>
              <a:prstGeom prst="rect">
                <a:avLst/>
              </a:prstGeom>
              <a:blipFill>
                <a:blip r:embed="rId2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직사각형 52"/>
              <p:cNvSpPr/>
              <p:nvPr/>
            </p:nvSpPr>
            <p:spPr>
              <a:xfrm>
                <a:off x="3531752" y="2423850"/>
                <a:ext cx="594265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ko-KR" i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bSup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직사각형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752" y="2423850"/>
                <a:ext cx="594265" cy="379848"/>
              </a:xfrm>
              <a:prstGeom prst="rect">
                <a:avLst/>
              </a:prstGeom>
              <a:blipFill>
                <a:blip r:embed="rId24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직사각형 53"/>
              <p:cNvSpPr/>
              <p:nvPr/>
            </p:nvSpPr>
            <p:spPr>
              <a:xfrm>
                <a:off x="165207" y="2490469"/>
                <a:ext cx="615105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ko-KR" i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an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bSup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직사각형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07" y="2490469"/>
                <a:ext cx="615105" cy="379848"/>
              </a:xfrm>
              <a:prstGeom prst="rect">
                <a:avLst/>
              </a:prstGeom>
              <a:blipFill>
                <a:blip r:embed="rId25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오른쪽 화살표 54"/>
          <p:cNvSpPr/>
          <p:nvPr/>
        </p:nvSpPr>
        <p:spPr>
          <a:xfrm flipH="1">
            <a:off x="3178117" y="2571402"/>
            <a:ext cx="444366" cy="23760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오른쪽 화살표 55"/>
          <p:cNvSpPr/>
          <p:nvPr/>
        </p:nvSpPr>
        <p:spPr>
          <a:xfrm rot="10800000" flipH="1">
            <a:off x="3178115" y="3561427"/>
            <a:ext cx="444365" cy="23760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오른쪽 화살표 56"/>
          <p:cNvSpPr/>
          <p:nvPr/>
        </p:nvSpPr>
        <p:spPr>
          <a:xfrm rot="5400000" flipV="1">
            <a:off x="1978134" y="4003215"/>
            <a:ext cx="356409" cy="23760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2195940" y="4023015"/>
                <a:ext cx="792525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ko-KR" i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i="0">
                              <a:latin typeface="Cambria Math" panose="02040503050406030204" pitchFamily="18" charset="0"/>
                            </a:rPr>
                            <m:t>amb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940" y="4023015"/>
                <a:ext cx="792525" cy="379848"/>
              </a:xfrm>
              <a:prstGeom prst="rect">
                <a:avLst/>
              </a:prstGeom>
              <a:blipFill>
                <a:blip r:embed="rId26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2354344" y="2003364"/>
                <a:ext cx="892424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ko-KR" i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i="0">
                              <a:latin typeface="Cambria Math" panose="02040503050406030204" pitchFamily="18" charset="0"/>
                            </a:rPr>
                            <m:t>latent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44" y="2003364"/>
                <a:ext cx="892424" cy="379848"/>
              </a:xfrm>
              <a:prstGeom prst="rect">
                <a:avLst/>
              </a:prstGeom>
              <a:blipFill>
                <a:blip r:embed="rId27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제목 1"/>
          <p:cNvSpPr txBox="1">
            <a:spLocks/>
          </p:cNvSpPr>
          <p:nvPr/>
        </p:nvSpPr>
        <p:spPr>
          <a:xfrm>
            <a:off x="0" y="221319"/>
            <a:ext cx="98802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2600" spc="0" dirty="0"/>
              <a:t>Thermal Management </a:t>
            </a:r>
            <a:r>
              <a:rPr lang="en-US" altLang="ko-KR" sz="2600" spc="0" dirty="0" smtClean="0"/>
              <a:t>System Modeling</a:t>
            </a:r>
            <a:endParaRPr lang="ko-KR" altLang="en-US" sz="2600" spc="0" dirty="0"/>
          </a:p>
        </p:txBody>
      </p:sp>
      <p:sp>
        <p:nvSpPr>
          <p:cNvPr id="66" name="제목 1"/>
          <p:cNvSpPr txBox="1">
            <a:spLocks/>
          </p:cNvSpPr>
          <p:nvPr/>
        </p:nvSpPr>
        <p:spPr>
          <a:xfrm>
            <a:off x="1669" y="-135090"/>
            <a:ext cx="45703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33513" algn="l"/>
              </a:tabLst>
            </a:pPr>
            <a:r>
              <a:rPr lang="en-US" altLang="ko-KR" sz="1300" spc="0" dirty="0">
                <a:latin typeface="Arial" panose="020B0604020202020204" pitchFamily="34" charset="0"/>
                <a:cs typeface="Arial" panose="020B0604020202020204" pitchFamily="34" charset="0"/>
              </a:rPr>
              <a:t>Thermal Management for PEMFC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2733" y="5317493"/>
                <a:ext cx="2654573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𝑠𝑡𝑎𝑐𝑘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33" y="5317493"/>
                <a:ext cx="2654573" cy="285656"/>
              </a:xfrm>
              <a:prstGeom prst="rect">
                <a:avLst/>
              </a:prstGeom>
              <a:blipFill>
                <a:blip r:embed="rId28"/>
                <a:stretch>
                  <a:fillRect l="-1149" t="-10638" r="-2529" b="-361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타원 1"/>
          <p:cNvSpPr/>
          <p:nvPr/>
        </p:nvSpPr>
        <p:spPr>
          <a:xfrm>
            <a:off x="2500573" y="5240072"/>
            <a:ext cx="739025" cy="544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3208133" y="5327439"/>
                <a:ext cx="8043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𝑠𝑡𝑎𝑐𝑘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133" y="5327439"/>
                <a:ext cx="804387" cy="369332"/>
              </a:xfrm>
              <a:prstGeom prst="rect">
                <a:avLst/>
              </a:prstGeom>
              <a:blipFill>
                <a:blip r:embed="rId2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8628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174826" y="5671735"/>
            <a:ext cx="4794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Schematic diagram for the hybrid power system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438" y="1457433"/>
            <a:ext cx="5977124" cy="4074631"/>
          </a:xfrm>
          <a:prstGeom prst="rect">
            <a:avLst/>
          </a:prstGeom>
        </p:spPr>
      </p:pic>
      <p:sp>
        <p:nvSpPr>
          <p:cNvPr id="38" name="제목 1"/>
          <p:cNvSpPr txBox="1">
            <a:spLocks/>
          </p:cNvSpPr>
          <p:nvPr/>
        </p:nvSpPr>
        <p:spPr>
          <a:xfrm>
            <a:off x="0" y="221319"/>
            <a:ext cx="98802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2600" spc="0" dirty="0" smtClean="0"/>
              <a:t>Methodology</a:t>
            </a:r>
            <a:endParaRPr lang="ko-KR" altLang="en-US" sz="2600" spc="0" dirty="0"/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1669" y="-135090"/>
            <a:ext cx="4570331" cy="64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433513" algn="l"/>
              </a:tabLst>
            </a:pPr>
            <a:r>
              <a:rPr lang="en-US" altLang="ko-KR" sz="1300" spc="0" dirty="0">
                <a:latin typeface="Arial" panose="020B0604020202020204" pitchFamily="34" charset="0"/>
                <a:cs typeface="Arial" panose="020B0604020202020204" pitchFamily="34" charset="0"/>
              </a:rPr>
              <a:t>PEMFC-ORC Hybrid Power System</a:t>
            </a:r>
          </a:p>
        </p:txBody>
      </p:sp>
    </p:spTree>
    <p:extLst>
      <p:ext uri="{BB962C8B-B14F-4D97-AF65-F5344CB8AC3E}">
        <p14:creationId xmlns:p14="http://schemas.microsoft.com/office/powerpoint/2010/main" val="14541082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46672</TotalTime>
  <Words>1223</Words>
  <Application>Microsoft Office PowerPoint</Application>
  <PresentationFormat>화면 슬라이드 쇼(4:3)</PresentationFormat>
  <Paragraphs>362</Paragraphs>
  <Slides>17</Slides>
  <Notes>17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굴림</vt:lpstr>
      <vt:lpstr>맑은 고딕</vt:lpstr>
      <vt:lpstr>Arial</vt:lpstr>
      <vt:lpstr>Cambria Math</vt:lpstr>
      <vt:lpstr>Times New Roman</vt:lpstr>
      <vt:lpstr>Wingdings</vt:lpstr>
      <vt:lpstr>1_Office 테마</vt:lpstr>
      <vt:lpstr>Equation</vt:lpstr>
      <vt:lpstr>PowerPoint 프레젠테이션</vt:lpstr>
      <vt:lpstr>Overview</vt:lpstr>
      <vt:lpstr>Conventional Waste Heat Recovery (WHR) Applications</vt:lpstr>
      <vt:lpstr>Proton Exchange Membrane Fuel Cell (PEMFC)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기자재 추적관리 IT시스템</dc:title>
  <dc:creator>user</dc:creator>
  <cp:lastModifiedBy>choi</cp:lastModifiedBy>
  <cp:revision>1959</cp:revision>
  <cp:lastPrinted>2018-03-22T14:50:43Z</cp:lastPrinted>
  <dcterms:created xsi:type="dcterms:W3CDTF">2013-02-07T05:47:13Z</dcterms:created>
  <dcterms:modified xsi:type="dcterms:W3CDTF">2019-09-13T16:25:12Z</dcterms:modified>
</cp:coreProperties>
</file>